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5"/>
    <p:sldMasterId id="2147483718" r:id="rId6"/>
    <p:sldMasterId id="2147483834" r:id="rId7"/>
    <p:sldMasterId id="2147483906" r:id="rId8"/>
  </p:sldMasterIdLst>
  <p:notesMasterIdLst>
    <p:notesMasterId r:id="rId31"/>
  </p:notesMasterIdLst>
  <p:handoutMasterIdLst>
    <p:handoutMasterId r:id="rId32"/>
  </p:handoutMasterIdLst>
  <p:sldIdLst>
    <p:sldId id="435" r:id="rId9"/>
    <p:sldId id="457" r:id="rId10"/>
    <p:sldId id="458" r:id="rId11"/>
    <p:sldId id="459" r:id="rId12"/>
    <p:sldId id="461" r:id="rId13"/>
    <p:sldId id="441" r:id="rId14"/>
    <p:sldId id="411" r:id="rId15"/>
    <p:sldId id="429" r:id="rId16"/>
    <p:sldId id="397" r:id="rId17"/>
    <p:sldId id="406" r:id="rId18"/>
    <p:sldId id="433" r:id="rId19"/>
    <p:sldId id="456" r:id="rId20"/>
    <p:sldId id="460" r:id="rId21"/>
    <p:sldId id="455" r:id="rId22"/>
    <p:sldId id="404" r:id="rId23"/>
    <p:sldId id="407" r:id="rId24"/>
    <p:sldId id="408" r:id="rId25"/>
    <p:sldId id="412" r:id="rId26"/>
    <p:sldId id="452" r:id="rId27"/>
    <p:sldId id="453" r:id="rId28"/>
    <p:sldId id="454" r:id="rId29"/>
    <p:sldId id="451" r:id="rId30"/>
  </p:sldIdLst>
  <p:sldSz cx="9144000" cy="6858000" type="screen4x3"/>
  <p:notesSz cx="7010400" cy="9296400"/>
  <p:defaultTextStyle>
    <a:defPPr>
      <a:defRPr lang="en-US"/>
    </a:defPPr>
    <a:lvl1pPr algn="l" rtl="0" fontAlgn="base">
      <a:lnSpc>
        <a:spcPct val="80000"/>
      </a:lnSpc>
      <a:spcBef>
        <a:spcPct val="20000"/>
      </a:spcBef>
      <a:spcAft>
        <a:spcPct val="20000"/>
      </a:spcAft>
      <a:buChar char="•"/>
      <a:defRPr kern="1200">
        <a:solidFill>
          <a:srgbClr val="0048B9"/>
        </a:solidFill>
        <a:latin typeface="Arial" pitchFamily="34" charset="0"/>
        <a:ea typeface="ＭＳ Ｐゴシック" pitchFamily="34" charset="-128"/>
        <a:cs typeface="+mn-cs"/>
      </a:defRPr>
    </a:lvl1pPr>
    <a:lvl2pPr marL="457130" algn="l" rtl="0" fontAlgn="base">
      <a:lnSpc>
        <a:spcPct val="80000"/>
      </a:lnSpc>
      <a:spcBef>
        <a:spcPct val="20000"/>
      </a:spcBef>
      <a:spcAft>
        <a:spcPct val="20000"/>
      </a:spcAft>
      <a:buChar char="•"/>
      <a:defRPr kern="1200">
        <a:solidFill>
          <a:srgbClr val="0048B9"/>
        </a:solidFill>
        <a:latin typeface="Arial" pitchFamily="34" charset="0"/>
        <a:ea typeface="ＭＳ Ｐゴシック" pitchFamily="34" charset="-128"/>
        <a:cs typeface="+mn-cs"/>
      </a:defRPr>
    </a:lvl2pPr>
    <a:lvl3pPr marL="914259" algn="l" rtl="0" fontAlgn="base">
      <a:lnSpc>
        <a:spcPct val="80000"/>
      </a:lnSpc>
      <a:spcBef>
        <a:spcPct val="20000"/>
      </a:spcBef>
      <a:spcAft>
        <a:spcPct val="20000"/>
      </a:spcAft>
      <a:buChar char="•"/>
      <a:defRPr kern="1200">
        <a:solidFill>
          <a:srgbClr val="0048B9"/>
        </a:solidFill>
        <a:latin typeface="Arial" pitchFamily="34" charset="0"/>
        <a:ea typeface="ＭＳ Ｐゴシック" pitchFamily="34" charset="-128"/>
        <a:cs typeface="+mn-cs"/>
      </a:defRPr>
    </a:lvl3pPr>
    <a:lvl4pPr marL="1371390" algn="l" rtl="0" fontAlgn="base">
      <a:lnSpc>
        <a:spcPct val="80000"/>
      </a:lnSpc>
      <a:spcBef>
        <a:spcPct val="20000"/>
      </a:spcBef>
      <a:spcAft>
        <a:spcPct val="20000"/>
      </a:spcAft>
      <a:buChar char="•"/>
      <a:defRPr kern="1200">
        <a:solidFill>
          <a:srgbClr val="0048B9"/>
        </a:solidFill>
        <a:latin typeface="Arial" pitchFamily="34" charset="0"/>
        <a:ea typeface="ＭＳ Ｐゴシック" pitchFamily="34" charset="-128"/>
        <a:cs typeface="+mn-cs"/>
      </a:defRPr>
    </a:lvl4pPr>
    <a:lvl5pPr marL="1828519" algn="l" rtl="0" fontAlgn="base">
      <a:lnSpc>
        <a:spcPct val="80000"/>
      </a:lnSpc>
      <a:spcBef>
        <a:spcPct val="20000"/>
      </a:spcBef>
      <a:spcAft>
        <a:spcPct val="20000"/>
      </a:spcAft>
      <a:buChar char="•"/>
      <a:defRPr kern="1200">
        <a:solidFill>
          <a:srgbClr val="0048B9"/>
        </a:solidFill>
        <a:latin typeface="Arial" pitchFamily="34" charset="0"/>
        <a:ea typeface="ＭＳ Ｐゴシック" pitchFamily="34" charset="-128"/>
        <a:cs typeface="+mn-cs"/>
      </a:defRPr>
    </a:lvl5pPr>
    <a:lvl6pPr marL="2285649" algn="l" defTabSz="914259" rtl="0" eaLnBrk="1" latinLnBrk="0" hangingPunct="1">
      <a:defRPr kern="1200">
        <a:solidFill>
          <a:srgbClr val="0048B9"/>
        </a:solidFill>
        <a:latin typeface="Arial" pitchFamily="34" charset="0"/>
        <a:ea typeface="ＭＳ Ｐゴシック" pitchFamily="34" charset="-128"/>
        <a:cs typeface="+mn-cs"/>
      </a:defRPr>
    </a:lvl6pPr>
    <a:lvl7pPr marL="2742780" algn="l" defTabSz="914259" rtl="0" eaLnBrk="1" latinLnBrk="0" hangingPunct="1">
      <a:defRPr kern="1200">
        <a:solidFill>
          <a:srgbClr val="0048B9"/>
        </a:solidFill>
        <a:latin typeface="Arial" pitchFamily="34" charset="0"/>
        <a:ea typeface="ＭＳ Ｐゴシック" pitchFamily="34" charset="-128"/>
        <a:cs typeface="+mn-cs"/>
      </a:defRPr>
    </a:lvl7pPr>
    <a:lvl8pPr marL="3199908" algn="l" defTabSz="914259" rtl="0" eaLnBrk="1" latinLnBrk="0" hangingPunct="1">
      <a:defRPr kern="1200">
        <a:solidFill>
          <a:srgbClr val="0048B9"/>
        </a:solidFill>
        <a:latin typeface="Arial" pitchFamily="34" charset="0"/>
        <a:ea typeface="ＭＳ Ｐゴシック" pitchFamily="34" charset="-128"/>
        <a:cs typeface="+mn-cs"/>
      </a:defRPr>
    </a:lvl8pPr>
    <a:lvl9pPr marL="3657039" algn="l" defTabSz="914259" rtl="0" eaLnBrk="1" latinLnBrk="0" hangingPunct="1">
      <a:defRPr kern="1200">
        <a:solidFill>
          <a:srgbClr val="0048B9"/>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FF00"/>
    <a:srgbClr val="008040"/>
    <a:srgbClr val="FF0000"/>
    <a:srgbClr val="99FF99"/>
    <a:srgbClr val="BDF7FF"/>
    <a:srgbClr val="ADADCF"/>
    <a:srgbClr val="DDDDDD"/>
    <a:srgbClr val="E6E6E6"/>
    <a:srgbClr val="3366FF"/>
    <a:srgbClr val="004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81250" autoAdjust="0"/>
  </p:normalViewPr>
  <p:slideViewPr>
    <p:cSldViewPr snapToGrid="0">
      <p:cViewPr varScale="1">
        <p:scale>
          <a:sx n="98" d="100"/>
          <a:sy n="98" d="100"/>
        </p:scale>
        <p:origin x="-600" y="-112"/>
      </p:cViewPr>
      <p:guideLst>
        <p:guide orient="horz" pos="3419"/>
        <p:guide orient="horz" pos="3814"/>
        <p:guide orient="horz" pos="4273"/>
        <p:guide orient="horz" pos="493"/>
        <p:guide pos="5464"/>
        <p:guide pos="312"/>
        <p:guide pos="5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904"/>
    </p:cViewPr>
  </p:sorterViewPr>
  <p:notesViewPr>
    <p:cSldViewPr snapToGrid="0">
      <p:cViewPr varScale="1">
        <p:scale>
          <a:sx n="79" d="100"/>
          <a:sy n="79" d="100"/>
        </p:scale>
        <p:origin x="-1288"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2.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51" tIns="46578" rIns="93151" bIns="46578" numCol="1" anchor="t" anchorCtr="0" compatLnSpc="1">
            <a:prstTxWarp prst="textNoShape">
              <a:avLst/>
            </a:prstTxWarp>
          </a:bodyPr>
          <a:lstStyle>
            <a:lvl1pPr defTabSz="931863">
              <a:lnSpc>
                <a:spcPct val="100000"/>
              </a:lnSpc>
              <a:spcBef>
                <a:spcPct val="0"/>
              </a:spcBef>
              <a:spcAft>
                <a:spcPct val="0"/>
              </a:spcAft>
              <a:buFontTx/>
              <a:buNone/>
              <a:defRPr sz="1200">
                <a:solidFill>
                  <a:schemeClr val="tx1"/>
                </a:solidFill>
                <a:latin typeface="Arial" charset="0"/>
                <a:ea typeface="+mn-ea"/>
              </a:defRPr>
            </a:lvl1pPr>
          </a:lstStyle>
          <a:p>
            <a:pPr>
              <a:defRPr/>
            </a:pPr>
            <a:endParaRPr lang="en-US"/>
          </a:p>
        </p:txBody>
      </p:sp>
      <p:sp>
        <p:nvSpPr>
          <p:cNvPr id="1003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51" tIns="46578" rIns="93151" bIns="46578" numCol="1" anchor="t" anchorCtr="0" compatLnSpc="1">
            <a:prstTxWarp prst="textNoShape">
              <a:avLst/>
            </a:prstTxWarp>
          </a:bodyPr>
          <a:lstStyle>
            <a:lvl1pPr algn="r" defTabSz="931863">
              <a:lnSpc>
                <a:spcPct val="100000"/>
              </a:lnSpc>
              <a:spcBef>
                <a:spcPct val="0"/>
              </a:spcBef>
              <a:spcAft>
                <a:spcPct val="0"/>
              </a:spcAft>
              <a:buFontTx/>
              <a:buNone/>
              <a:defRPr sz="1200">
                <a:solidFill>
                  <a:schemeClr val="tx1"/>
                </a:solidFill>
                <a:latin typeface="Arial" charset="0"/>
                <a:ea typeface="+mn-ea"/>
              </a:defRPr>
            </a:lvl1pPr>
          </a:lstStyle>
          <a:p>
            <a:pPr>
              <a:defRPr/>
            </a:pPr>
            <a:endParaRPr lang="en-US"/>
          </a:p>
        </p:txBody>
      </p:sp>
      <p:sp>
        <p:nvSpPr>
          <p:cNvPr id="1003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51" tIns="46578" rIns="93151" bIns="46578" numCol="1" anchor="b" anchorCtr="0" compatLnSpc="1">
            <a:prstTxWarp prst="textNoShape">
              <a:avLst/>
            </a:prstTxWarp>
          </a:bodyPr>
          <a:lstStyle>
            <a:lvl1pPr defTabSz="931863">
              <a:lnSpc>
                <a:spcPct val="100000"/>
              </a:lnSpc>
              <a:spcBef>
                <a:spcPct val="0"/>
              </a:spcBef>
              <a:spcAft>
                <a:spcPct val="0"/>
              </a:spcAft>
              <a:buFontTx/>
              <a:buNone/>
              <a:defRPr sz="1200">
                <a:solidFill>
                  <a:schemeClr val="tx1"/>
                </a:solidFill>
                <a:latin typeface="Arial" charset="0"/>
                <a:ea typeface="+mn-ea"/>
              </a:defRPr>
            </a:lvl1pPr>
          </a:lstStyle>
          <a:p>
            <a:pPr>
              <a:defRPr/>
            </a:pPr>
            <a:endParaRPr lang="en-US"/>
          </a:p>
        </p:txBody>
      </p:sp>
      <p:sp>
        <p:nvSpPr>
          <p:cNvPr id="1003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51" tIns="46578" rIns="93151" bIns="46578" numCol="1" anchor="b" anchorCtr="0" compatLnSpc="1">
            <a:prstTxWarp prst="textNoShape">
              <a:avLst/>
            </a:prstTxWarp>
          </a:bodyPr>
          <a:lstStyle>
            <a:lvl1pPr algn="r" defTabSz="931863">
              <a:lnSpc>
                <a:spcPct val="100000"/>
              </a:lnSpc>
              <a:spcBef>
                <a:spcPct val="0"/>
              </a:spcBef>
              <a:spcAft>
                <a:spcPct val="0"/>
              </a:spcAft>
              <a:buFontTx/>
              <a:buNone/>
              <a:defRPr sz="1200">
                <a:solidFill>
                  <a:schemeClr val="tx1"/>
                </a:solidFill>
              </a:defRPr>
            </a:lvl1pPr>
          </a:lstStyle>
          <a:p>
            <a:fld id="{ECC4C19A-CAF1-4820-A964-8F505B818E29}" type="slidenum">
              <a:rPr lang="en-US"/>
              <a:pPr/>
              <a:t>‹#›</a:t>
            </a:fld>
            <a:endParaRPr lang="en-US"/>
          </a:p>
        </p:txBody>
      </p:sp>
    </p:spTree>
    <p:extLst>
      <p:ext uri="{BB962C8B-B14F-4D97-AF65-F5344CB8AC3E}">
        <p14:creationId xmlns:p14="http://schemas.microsoft.com/office/powerpoint/2010/main" val="214908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51" tIns="46578" rIns="93151" bIns="46578" numCol="1" anchor="t" anchorCtr="0" compatLnSpc="1">
            <a:prstTxWarp prst="textNoShape">
              <a:avLst/>
            </a:prstTxWarp>
          </a:bodyPr>
          <a:lstStyle>
            <a:lvl1pPr defTabSz="931863">
              <a:lnSpc>
                <a:spcPct val="100000"/>
              </a:lnSpc>
              <a:spcBef>
                <a:spcPct val="0"/>
              </a:spcBef>
              <a:spcAft>
                <a:spcPct val="0"/>
              </a:spcAft>
              <a:buFontTx/>
              <a:buNone/>
              <a:defRPr sz="1200">
                <a:solidFill>
                  <a:schemeClr val="tx1"/>
                </a:solidFill>
                <a:latin typeface="Arial" charset="0"/>
                <a:ea typeface="+mn-ea"/>
              </a:defRPr>
            </a:lvl1pPr>
          </a:lstStyle>
          <a:p>
            <a:pPr>
              <a:defRPr/>
            </a:pPr>
            <a:endParaRPr lang="en-US"/>
          </a:p>
        </p:txBody>
      </p:sp>
      <p:sp>
        <p:nvSpPr>
          <p:cNvPr id="563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51" tIns="46578" rIns="93151" bIns="46578" numCol="1" anchor="t" anchorCtr="0" compatLnSpc="1">
            <a:prstTxWarp prst="textNoShape">
              <a:avLst/>
            </a:prstTxWarp>
          </a:bodyPr>
          <a:lstStyle>
            <a:lvl1pPr algn="r" defTabSz="931863">
              <a:lnSpc>
                <a:spcPct val="100000"/>
              </a:lnSpc>
              <a:spcBef>
                <a:spcPct val="0"/>
              </a:spcBef>
              <a:spcAft>
                <a:spcPct val="0"/>
              </a:spcAft>
              <a:buFontTx/>
              <a:buNone/>
              <a:defRPr sz="1200">
                <a:solidFill>
                  <a:schemeClr val="tx1"/>
                </a:solidFill>
                <a:latin typeface="Arial" charset="0"/>
                <a:ea typeface="+mn-ea"/>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701675" y="4414838"/>
            <a:ext cx="5608638" cy="4184650"/>
          </a:xfrm>
          <a:prstGeom prst="rect">
            <a:avLst/>
          </a:prstGeom>
          <a:noFill/>
          <a:ln w="9525">
            <a:noFill/>
            <a:miter lim="800000"/>
            <a:headEnd/>
            <a:tailEnd/>
          </a:ln>
          <a:effectLst/>
        </p:spPr>
        <p:txBody>
          <a:bodyPr vert="horz" wrap="square" lIns="93151" tIns="46578" rIns="93151" bIns="465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51" tIns="46578" rIns="93151" bIns="46578" numCol="1" anchor="b" anchorCtr="0" compatLnSpc="1">
            <a:prstTxWarp prst="textNoShape">
              <a:avLst/>
            </a:prstTxWarp>
          </a:bodyPr>
          <a:lstStyle>
            <a:lvl1pPr defTabSz="931863">
              <a:lnSpc>
                <a:spcPct val="100000"/>
              </a:lnSpc>
              <a:spcBef>
                <a:spcPct val="0"/>
              </a:spcBef>
              <a:spcAft>
                <a:spcPct val="0"/>
              </a:spcAft>
              <a:buFontTx/>
              <a:buNone/>
              <a:defRPr sz="1200">
                <a:solidFill>
                  <a:schemeClr val="tx1"/>
                </a:solidFill>
                <a:latin typeface="Arial" charset="0"/>
                <a:ea typeface="+mn-ea"/>
              </a:defRPr>
            </a:lvl1pPr>
          </a:lstStyle>
          <a:p>
            <a:pPr>
              <a:defRPr/>
            </a:pPr>
            <a:endParaRPr lang="en-US"/>
          </a:p>
        </p:txBody>
      </p:sp>
      <p:sp>
        <p:nvSpPr>
          <p:cNvPr id="563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51" tIns="46578" rIns="93151" bIns="46578" numCol="1" anchor="b" anchorCtr="0" compatLnSpc="1">
            <a:prstTxWarp prst="textNoShape">
              <a:avLst/>
            </a:prstTxWarp>
          </a:bodyPr>
          <a:lstStyle>
            <a:lvl1pPr algn="r" defTabSz="931863">
              <a:lnSpc>
                <a:spcPct val="100000"/>
              </a:lnSpc>
              <a:spcBef>
                <a:spcPct val="0"/>
              </a:spcBef>
              <a:spcAft>
                <a:spcPct val="0"/>
              </a:spcAft>
              <a:buFontTx/>
              <a:buNone/>
              <a:defRPr sz="1200">
                <a:solidFill>
                  <a:schemeClr val="tx1"/>
                </a:solidFill>
              </a:defRPr>
            </a:lvl1pPr>
          </a:lstStyle>
          <a:p>
            <a:fld id="{2EDC8CCB-056A-4F22-B08E-FBE7F5E21881}" type="slidenum">
              <a:rPr lang="en-US"/>
              <a:pPr/>
              <a:t>‹#›</a:t>
            </a:fld>
            <a:endParaRPr lang="en-US"/>
          </a:p>
        </p:txBody>
      </p:sp>
    </p:spTree>
    <p:extLst>
      <p:ext uri="{BB962C8B-B14F-4D97-AF65-F5344CB8AC3E}">
        <p14:creationId xmlns:p14="http://schemas.microsoft.com/office/powerpoint/2010/main" val="1168787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13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259"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39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519"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rgbClr val="0048B9"/>
                </a:solidFill>
                <a:latin typeface="Arial" charset="0"/>
              </a:defRPr>
            </a:lvl1pPr>
            <a:lvl2pPr marL="742950" indent="-285750" defTabSz="931863" eaLnBrk="0" hangingPunct="0">
              <a:defRPr>
                <a:solidFill>
                  <a:srgbClr val="0048B9"/>
                </a:solidFill>
                <a:latin typeface="Arial" charset="0"/>
              </a:defRPr>
            </a:lvl2pPr>
            <a:lvl3pPr marL="1143000" indent="-228600" defTabSz="931863" eaLnBrk="0" hangingPunct="0">
              <a:defRPr>
                <a:solidFill>
                  <a:srgbClr val="0048B9"/>
                </a:solidFill>
                <a:latin typeface="Arial" charset="0"/>
              </a:defRPr>
            </a:lvl3pPr>
            <a:lvl4pPr marL="1600200" indent="-228600" defTabSz="931863" eaLnBrk="0" hangingPunct="0">
              <a:defRPr>
                <a:solidFill>
                  <a:srgbClr val="0048B9"/>
                </a:solidFill>
                <a:latin typeface="Arial" charset="0"/>
              </a:defRPr>
            </a:lvl4pPr>
            <a:lvl5pPr marL="2057400" indent="-228600" defTabSz="931863" eaLnBrk="0" hangingPunct="0">
              <a:defRPr>
                <a:solidFill>
                  <a:srgbClr val="0048B9"/>
                </a:solidFill>
                <a:latin typeface="Arial" charset="0"/>
              </a:defRPr>
            </a:lvl5pPr>
            <a:lvl6pPr marL="2514600" indent="-228600" defTabSz="931863" eaLnBrk="0" fontAlgn="base" hangingPunct="0">
              <a:spcBef>
                <a:spcPct val="0"/>
              </a:spcBef>
              <a:spcAft>
                <a:spcPct val="0"/>
              </a:spcAft>
              <a:defRPr>
                <a:solidFill>
                  <a:srgbClr val="0048B9"/>
                </a:solidFill>
                <a:latin typeface="Arial" charset="0"/>
              </a:defRPr>
            </a:lvl6pPr>
            <a:lvl7pPr marL="2971800" indent="-228600" defTabSz="931863" eaLnBrk="0" fontAlgn="base" hangingPunct="0">
              <a:spcBef>
                <a:spcPct val="0"/>
              </a:spcBef>
              <a:spcAft>
                <a:spcPct val="0"/>
              </a:spcAft>
              <a:defRPr>
                <a:solidFill>
                  <a:srgbClr val="0048B9"/>
                </a:solidFill>
                <a:latin typeface="Arial" charset="0"/>
              </a:defRPr>
            </a:lvl7pPr>
            <a:lvl8pPr marL="3429000" indent="-228600" defTabSz="931863" eaLnBrk="0" fontAlgn="base" hangingPunct="0">
              <a:spcBef>
                <a:spcPct val="0"/>
              </a:spcBef>
              <a:spcAft>
                <a:spcPct val="0"/>
              </a:spcAft>
              <a:defRPr>
                <a:solidFill>
                  <a:srgbClr val="0048B9"/>
                </a:solidFill>
                <a:latin typeface="Arial" charset="0"/>
              </a:defRPr>
            </a:lvl8pPr>
            <a:lvl9pPr marL="3886200" indent="-228600" defTabSz="931863" eaLnBrk="0" fontAlgn="base" hangingPunct="0">
              <a:spcBef>
                <a:spcPct val="0"/>
              </a:spcBef>
              <a:spcAft>
                <a:spcPct val="0"/>
              </a:spcAft>
              <a:defRPr>
                <a:solidFill>
                  <a:srgbClr val="0048B9"/>
                </a:solidFill>
                <a:latin typeface="Arial" charset="0"/>
              </a:defRPr>
            </a:lvl9pPr>
          </a:lstStyle>
          <a:p>
            <a:pPr eaLnBrk="1" hangingPunct="1"/>
            <a:fld id="{ABAC5217-A823-4B0F-8519-9B44968D4467}" type="slidenum">
              <a:rPr lang="en-US" smtClean="0">
                <a:solidFill>
                  <a:schemeClr val="tx1"/>
                </a:solidFill>
              </a:rPr>
              <a:pPr eaLnBrk="1" hangingPunct="1"/>
              <a:t>1</a:t>
            </a:fld>
            <a:endParaRPr lang="en-US" dirty="0" smtClean="0">
              <a:solidFill>
                <a:schemeClr val="tx1"/>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a:solidFill>
            <a:srgbClr val="FFFFFF"/>
          </a:solidFill>
          <a:ln/>
        </p:spPr>
      </p:sp>
      <p:sp>
        <p:nvSpPr>
          <p:cNvPr id="30722" name="Rectangle 2"/>
          <p:cNvSpPr>
            <a:spLocks noGrp="1" noChangeArrowheads="1"/>
          </p:cNvSpPr>
          <p:nvPr>
            <p:ph type="body" idx="1"/>
          </p:nvPr>
        </p:nvSpPr>
        <p:spPr>
          <a:ln/>
        </p:spPr>
        <p:txBody>
          <a:bodyPr/>
          <a:lstStyle/>
          <a:p>
            <a:pPr eaLnBrk="1" hangingPunct="1">
              <a:defRPr/>
            </a:pPr>
            <a:endParaRPr lang="en-US" dirty="0" smtClean="0">
              <a:solidFill>
                <a:srgbClr val="000066"/>
              </a:solidFill>
              <a:latin typeface="Arial" charset="0"/>
              <a:cs typeface="Arial" charset="0"/>
              <a:sym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a:solidFill>
            <a:srgbClr val="FFFFFF"/>
          </a:solidFill>
          <a:ln/>
        </p:spPr>
      </p:sp>
      <p:sp>
        <p:nvSpPr>
          <p:cNvPr id="30722" name="Rectangle 2"/>
          <p:cNvSpPr>
            <a:spLocks noGrp="1" noChangeArrowheads="1"/>
          </p:cNvSpPr>
          <p:nvPr>
            <p:ph type="body" idx="1"/>
          </p:nvPr>
        </p:nvSpPr>
        <p:spPr>
          <a:ln/>
        </p:spPr>
        <p:txBody>
          <a:bodyPr/>
          <a:lstStyle/>
          <a:p>
            <a:pPr eaLnBrk="1" hangingPunct="1">
              <a:defRPr/>
            </a:pPr>
            <a:endParaRPr lang="en-US" dirty="0" smtClean="0">
              <a:solidFill>
                <a:srgbClr val="000066"/>
              </a:solidFill>
              <a:latin typeface="Arial" charset="0"/>
              <a:cs typeface="Arial" charset="0"/>
              <a:sym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a:solidFill>
            <a:srgbClr val="FFFFFF"/>
          </a:solidFill>
          <a:ln/>
        </p:spPr>
      </p:sp>
      <p:sp>
        <p:nvSpPr>
          <p:cNvPr id="13314" name="Rectangle 2"/>
          <p:cNvSpPr>
            <a:spLocks noGrp="1" noChangeArrowheads="1"/>
          </p:cNvSpPr>
          <p:nvPr>
            <p:ph type="body" idx="1"/>
          </p:nvPr>
        </p:nvSpPr>
        <p:spPr>
          <a:ln/>
        </p:spPr>
        <p:txBody>
          <a:bodyPr/>
          <a:lstStyle/>
          <a:p>
            <a:pPr eaLnBrk="1" hangingPunct="1">
              <a:spcBef>
                <a:spcPts val="625"/>
              </a:spcBef>
              <a:defRPr/>
            </a:pPr>
            <a:r>
              <a:rPr lang="en-US" sz="1600">
                <a:solidFill>
                  <a:srgbClr val="5E2E91"/>
                </a:solidFill>
                <a:cs typeface="Arial" charset="0"/>
                <a:sym typeface="Arial" charset="0"/>
              </a:rPr>
              <a:t>Forecast beats persistent after about 1 hour.</a:t>
            </a:r>
          </a:p>
          <a:p>
            <a:pPr eaLnBrk="1" hangingPunct="1">
              <a:spcBef>
                <a:spcPts val="625"/>
              </a:spcBef>
              <a:defRPr/>
            </a:pPr>
            <a:endParaRPr lang="en-US" sz="1600">
              <a:solidFill>
                <a:srgbClr val="5E2E91"/>
              </a:solidFill>
              <a:cs typeface="Arial" charset="0"/>
              <a:sym typeface="Arial" charset="0"/>
            </a:endParaRPr>
          </a:p>
          <a:p>
            <a:pPr eaLnBrk="1" hangingPunct="1">
              <a:spcBef>
                <a:spcPts val="625"/>
              </a:spcBef>
              <a:defRPr/>
            </a:pPr>
            <a:r>
              <a:rPr lang="en-US" sz="1600">
                <a:solidFill>
                  <a:srgbClr val="5E2E91"/>
                </a:solidFill>
                <a:cs typeface="Arial" charset="0"/>
                <a:sym typeface="Arial" charset="0"/>
              </a:rPr>
              <a:t>Graphs shows aggregate results. Individual wind farm error can be twice as high.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charset="0"/>
                <a:cs typeface="+mn-cs"/>
              </a:rPr>
              <a:t>Joe Gardner from MISO:</a:t>
            </a:r>
          </a:p>
          <a:p>
            <a:pPr marL="171450" indent="-171450">
              <a:buFont typeface="Arial"/>
              <a:buChar char="•"/>
            </a:pPr>
            <a:endParaRPr lang="en-US" sz="1200" kern="1200" dirty="0" smtClean="0">
              <a:solidFill>
                <a:schemeClr val="tx1"/>
              </a:solidFill>
              <a:latin typeface="Arial" charset="0"/>
              <a:ea typeface="ＭＳ Ｐゴシック" charset="0"/>
              <a:cs typeface="+mn-cs"/>
            </a:endParaRPr>
          </a:p>
          <a:p>
            <a:pPr marL="171450" indent="-171450">
              <a:buFont typeface="Arial"/>
              <a:buChar char="•"/>
            </a:pPr>
            <a:r>
              <a:rPr lang="en-US" sz="1200" kern="1200" dirty="0" smtClean="0">
                <a:solidFill>
                  <a:schemeClr val="tx1"/>
                </a:solidFill>
                <a:latin typeface="Arial" charset="0"/>
                <a:ea typeface="ＭＳ Ｐゴシック" charset="0"/>
                <a:cs typeface="+mn-cs"/>
              </a:rPr>
              <a:t>MISO has never called for operating reserve as a result of the loss of or changes to wind generation</a:t>
            </a:r>
          </a:p>
          <a:p>
            <a:pPr marL="171450" indent="-171450">
              <a:buFont typeface="Arial"/>
              <a:buChar char="•"/>
            </a:pPr>
            <a:r>
              <a:rPr lang="en-US" sz="1200" kern="1200" dirty="0" smtClean="0">
                <a:solidFill>
                  <a:schemeClr val="tx1"/>
                </a:solidFill>
                <a:latin typeface="Arial" charset="0"/>
                <a:ea typeface="ＭＳ Ｐゴシック" charset="0"/>
                <a:cs typeface="+mn-cs"/>
              </a:rPr>
              <a:t>MISO feels that they do not face significant operational issues associated with wind because their 14,000 MW of installed wind capacity is nicely dispersed throughout their operating area</a:t>
            </a:r>
          </a:p>
          <a:p>
            <a:pPr marL="171450" indent="-171450">
              <a:buFont typeface="Arial"/>
              <a:buChar char="•"/>
            </a:pPr>
            <a:r>
              <a:rPr lang="en-US" sz="1200" kern="1200" dirty="0" smtClean="0">
                <a:solidFill>
                  <a:schemeClr val="tx1"/>
                </a:solidFill>
                <a:latin typeface="Arial" charset="0"/>
                <a:ea typeface="ＭＳ Ｐゴシック" charset="0"/>
                <a:cs typeface="+mn-cs"/>
              </a:rPr>
              <a:t>The largest wind generation observed in real-time is about 11,000 MW</a:t>
            </a:r>
          </a:p>
          <a:p>
            <a:pPr marL="171450" indent="-171450">
              <a:buFont typeface="Arial"/>
              <a:buChar char="•"/>
            </a:pPr>
            <a:r>
              <a:rPr lang="en-US" sz="1200" kern="1200" dirty="0" smtClean="0">
                <a:solidFill>
                  <a:schemeClr val="tx1"/>
                </a:solidFill>
                <a:latin typeface="Arial" charset="0"/>
                <a:ea typeface="ＭＳ Ｐゴシック" charset="0"/>
                <a:cs typeface="+mn-cs"/>
              </a:rPr>
              <a:t>The largest sudden loss of wind generation in MISO to-date has been about 2,000 MW (which did not cause any operational issues)</a:t>
            </a:r>
          </a:p>
          <a:p>
            <a:pPr marL="171450" indent="-171450">
              <a:buFont typeface="Arial"/>
              <a:buChar char="•"/>
            </a:pPr>
            <a:r>
              <a:rPr lang="en-US" sz="1200" kern="1200" dirty="0" smtClean="0">
                <a:solidFill>
                  <a:schemeClr val="tx1"/>
                </a:solidFill>
                <a:latin typeface="Arial" charset="0"/>
                <a:ea typeface="ＭＳ Ｐゴシック" charset="0"/>
                <a:cs typeface="+mn-cs"/>
              </a:rPr>
              <a:t>Forecasting for wind sites in MISO is done on a site-by-site basis (similar to ERCOT)</a:t>
            </a:r>
          </a:p>
          <a:p>
            <a:pPr marL="171450" indent="-171450">
              <a:buFont typeface="Arial"/>
              <a:buChar char="•"/>
            </a:pPr>
            <a:r>
              <a:rPr lang="en-US" sz="1200" kern="1200" dirty="0" smtClean="0">
                <a:solidFill>
                  <a:schemeClr val="tx1"/>
                </a:solidFill>
                <a:latin typeface="Arial" charset="0"/>
                <a:ea typeface="ＭＳ Ｐゴシック" charset="0"/>
                <a:cs typeface="+mn-cs"/>
              </a:rPr>
              <a:t>MISO feels that while their forecasting is not always right on the mark, generally the trend that is generated is pretty much always right (generation going up or generation going down)</a:t>
            </a:r>
            <a:endParaRPr lang="en-US" dirty="0"/>
          </a:p>
        </p:txBody>
      </p:sp>
      <p:sp>
        <p:nvSpPr>
          <p:cNvPr id="4" name="Slide Number Placeholder 3"/>
          <p:cNvSpPr>
            <a:spLocks noGrp="1"/>
          </p:cNvSpPr>
          <p:nvPr>
            <p:ph type="sldNum" sz="quarter" idx="10"/>
          </p:nvPr>
        </p:nvSpPr>
        <p:spPr/>
        <p:txBody>
          <a:bodyPr/>
          <a:lstStyle/>
          <a:p>
            <a:fld id="{2EDC8CCB-056A-4F22-B08E-FBE7F5E21881}" type="slidenum">
              <a:rPr lang="en-US" smtClean="0"/>
              <a:pPr/>
              <a:t>10</a:t>
            </a:fld>
            <a:endParaRPr lang="en-US"/>
          </a:p>
        </p:txBody>
      </p:sp>
    </p:spTree>
    <p:extLst>
      <p:ext uri="{BB962C8B-B14F-4D97-AF65-F5344CB8AC3E}">
        <p14:creationId xmlns:p14="http://schemas.microsoft.com/office/powerpoint/2010/main" val="845166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C8CCB-056A-4F22-B08E-FBE7F5E21881}" type="slidenum">
              <a:rPr lang="en-US" smtClean="0"/>
              <a:pPr/>
              <a:t>14</a:t>
            </a:fld>
            <a:endParaRPr lang="en-US"/>
          </a:p>
        </p:txBody>
      </p:sp>
    </p:spTree>
    <p:extLst>
      <p:ext uri="{BB962C8B-B14F-4D97-AF65-F5344CB8AC3E}">
        <p14:creationId xmlns:p14="http://schemas.microsoft.com/office/powerpoint/2010/main" val="3227262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a:solidFill>
            <a:srgbClr val="FFFFFF"/>
          </a:solidFill>
          <a:ln/>
        </p:spPr>
      </p:sp>
      <p:sp>
        <p:nvSpPr>
          <p:cNvPr id="13314" name="Rectangle 2"/>
          <p:cNvSpPr>
            <a:spLocks noGrp="1" noChangeArrowheads="1"/>
          </p:cNvSpPr>
          <p:nvPr>
            <p:ph type="body" idx="1"/>
          </p:nvPr>
        </p:nvSpPr>
        <p:spPr>
          <a:ln/>
        </p:spPr>
        <p:txBody>
          <a:bodyPr/>
          <a:lstStyle/>
          <a:p>
            <a:pPr eaLnBrk="1" hangingPunct="1">
              <a:spcBef>
                <a:spcPts val="625"/>
              </a:spcBef>
              <a:defRPr/>
            </a:pPr>
            <a:r>
              <a:rPr lang="en-US" sz="1600" dirty="0">
                <a:solidFill>
                  <a:srgbClr val="5E2E91"/>
                </a:solidFill>
                <a:cs typeface="Arial" charset="0"/>
                <a:sym typeface="Arial" charset="0"/>
              </a:rPr>
              <a:t>Forecast beats persistent after about 1 hour.</a:t>
            </a:r>
          </a:p>
          <a:p>
            <a:pPr eaLnBrk="1" hangingPunct="1">
              <a:spcBef>
                <a:spcPts val="625"/>
              </a:spcBef>
              <a:defRPr/>
            </a:pPr>
            <a:endParaRPr lang="en-US" sz="1600" dirty="0">
              <a:solidFill>
                <a:srgbClr val="5E2E91"/>
              </a:solidFill>
              <a:cs typeface="Arial" charset="0"/>
              <a:sym typeface="Arial" charset="0"/>
            </a:endParaRPr>
          </a:p>
          <a:p>
            <a:pPr eaLnBrk="1" hangingPunct="1">
              <a:spcBef>
                <a:spcPts val="625"/>
              </a:spcBef>
              <a:defRPr/>
            </a:pPr>
            <a:r>
              <a:rPr lang="en-US" sz="1600" dirty="0">
                <a:solidFill>
                  <a:srgbClr val="5E2E91"/>
                </a:solidFill>
                <a:cs typeface="Arial" charset="0"/>
                <a:sym typeface="Arial" charset="0"/>
              </a:rPr>
              <a:t>Graphs shows aggregate results. Individual wind farm error can be twice as high.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a:solidFill>
            <a:srgbClr val="FFFFFF"/>
          </a:solidFill>
          <a:ln/>
        </p:spPr>
      </p:sp>
      <p:sp>
        <p:nvSpPr>
          <p:cNvPr id="30722" name="Rectangle 2"/>
          <p:cNvSpPr>
            <a:spLocks noGrp="1" noChangeArrowheads="1"/>
          </p:cNvSpPr>
          <p:nvPr>
            <p:ph type="body" idx="1"/>
          </p:nvPr>
        </p:nvSpPr>
        <p:spPr>
          <a:ln/>
        </p:spPr>
        <p:txBody>
          <a:bodyPr/>
          <a:lstStyle/>
          <a:p>
            <a:pPr eaLnBrk="1" hangingPunct="1">
              <a:defRPr/>
            </a:pPr>
            <a:endParaRPr lang="en-US" dirty="0" smtClean="0">
              <a:solidFill>
                <a:srgbClr val="000066"/>
              </a:solidFill>
              <a:latin typeface="Arial" charset="0"/>
              <a:cs typeface="Arial" charset="0"/>
              <a:sym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a:solidFill>
            <a:srgbClr val="FFFFFF"/>
          </a:solidFill>
          <a:ln/>
        </p:spPr>
      </p:sp>
      <p:sp>
        <p:nvSpPr>
          <p:cNvPr id="30722" name="Rectangle 2"/>
          <p:cNvSpPr>
            <a:spLocks noGrp="1" noChangeArrowheads="1"/>
          </p:cNvSpPr>
          <p:nvPr>
            <p:ph type="body" idx="1"/>
          </p:nvPr>
        </p:nvSpPr>
        <p:spPr>
          <a:ln/>
        </p:spPr>
        <p:txBody>
          <a:bodyPr/>
          <a:lstStyle/>
          <a:p>
            <a:pPr eaLnBrk="1" hangingPunct="1">
              <a:defRPr/>
            </a:pPr>
            <a:endParaRPr lang="en-US" dirty="0" smtClean="0">
              <a:solidFill>
                <a:srgbClr val="000066"/>
              </a:solidFill>
              <a:latin typeface="Arial" charset="0"/>
              <a:cs typeface="Arial" charset="0"/>
              <a:sym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55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hidden">
          <a:xfrm>
            <a:off x="0" y="0"/>
            <a:ext cx="913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6" descr="nee_signature_3c"/>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600" y="330200"/>
            <a:ext cx="20828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2039938" y="3581400"/>
            <a:ext cx="6748462" cy="609600"/>
          </a:xfrm>
        </p:spPr>
        <p:txBody>
          <a:bodyPr lIns="0"/>
          <a:lstStyle>
            <a:lvl1pPr marL="0" indent="0">
              <a:buFontTx/>
              <a:buNone/>
              <a:defRPr>
                <a:solidFill>
                  <a:schemeClr val="accent2"/>
                </a:solidFill>
              </a:defRPr>
            </a:lvl1pPr>
          </a:lstStyle>
          <a:p>
            <a:r>
              <a:rPr lang="en-US"/>
              <a:t>Click to edit Master subtitle style</a:t>
            </a:r>
          </a:p>
        </p:txBody>
      </p:sp>
      <p:sp>
        <p:nvSpPr>
          <p:cNvPr id="4098" name="Rectangle 2"/>
          <p:cNvSpPr>
            <a:spLocks noGrp="1" noChangeArrowheads="1"/>
          </p:cNvSpPr>
          <p:nvPr>
            <p:ph type="ctrTitle"/>
          </p:nvPr>
        </p:nvSpPr>
        <p:spPr>
          <a:xfrm>
            <a:off x="1997075" y="2133600"/>
            <a:ext cx="6791325" cy="1470025"/>
          </a:xfrm>
          <a:ln algn="ctr"/>
        </p:spPr>
        <p:txBody>
          <a:bodyPr lIns="0" anchor="ctr" anchorCtr="0"/>
          <a:lstStyle>
            <a:lvl1pPr algn="l">
              <a:lnSpc>
                <a:spcPct val="80000"/>
              </a:lnSpc>
              <a:defRPr sz="2600" u="none">
                <a:solidFill>
                  <a:srgbClr val="800000"/>
                </a:solidFill>
              </a:defRPr>
            </a:lvl1pPr>
          </a:lstStyle>
          <a:p>
            <a:r>
              <a:rPr lang="en-US"/>
              <a:t>Click to edit Master title style</a:t>
            </a:r>
          </a:p>
        </p:txBody>
      </p:sp>
      <p:sp>
        <p:nvSpPr>
          <p:cNvPr id="7" name="Rectangle 4"/>
          <p:cNvSpPr>
            <a:spLocks noGrp="1" noChangeArrowheads="1"/>
          </p:cNvSpPr>
          <p:nvPr>
            <p:ph type="dt" sz="half" idx="10"/>
          </p:nvPr>
        </p:nvSpPr>
        <p:spPr bwMode="auto">
          <a:xfrm>
            <a:off x="1949450" y="4248150"/>
            <a:ext cx="417195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nSpc>
                <a:spcPct val="80000"/>
              </a:lnSpc>
              <a:spcBef>
                <a:spcPct val="20000"/>
              </a:spcBef>
              <a:spcAft>
                <a:spcPct val="20000"/>
              </a:spcAft>
              <a:buFontTx/>
              <a:buNone/>
              <a:defRPr sz="2200" b="1">
                <a:solidFill>
                  <a:schemeClr val="accent2"/>
                </a:solidFill>
              </a:defRPr>
            </a:lvl1pPr>
          </a:lstStyle>
          <a:p>
            <a:pPr>
              <a:defRPr/>
            </a:pPr>
            <a:endParaRPr lang="en-US" dirty="0"/>
          </a:p>
        </p:txBody>
      </p:sp>
    </p:spTree>
    <p:extLst>
      <p:ext uri="{BB962C8B-B14F-4D97-AF65-F5344CB8AC3E}">
        <p14:creationId xmlns:p14="http://schemas.microsoft.com/office/powerpoint/2010/main" val="272314450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783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892175"/>
            <a:ext cx="2074863" cy="5127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175" y="892175"/>
            <a:ext cx="6073775" cy="5127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8475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892175"/>
            <a:ext cx="8228013" cy="814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4175" y="1885950"/>
            <a:ext cx="4038600" cy="4133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5175" y="1885950"/>
            <a:ext cx="4040188" cy="4133850"/>
          </a:xfrm>
        </p:spPr>
        <p:txBody>
          <a:bodyPr/>
          <a:lstStyle/>
          <a:p>
            <a:pPr lvl="0"/>
            <a:endParaRPr lang="en-US" noProof="0" dirty="0" smtClean="0"/>
          </a:p>
        </p:txBody>
      </p:sp>
    </p:spTree>
    <p:extLst>
      <p:ext uri="{BB962C8B-B14F-4D97-AF65-F5344CB8AC3E}">
        <p14:creationId xmlns:p14="http://schemas.microsoft.com/office/powerpoint/2010/main" val="8665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892175"/>
            <a:ext cx="8228013" cy="814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4175" y="1885950"/>
            <a:ext cx="4038600" cy="4133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75175" y="1885950"/>
            <a:ext cx="4040188" cy="4133850"/>
          </a:xfrm>
        </p:spPr>
        <p:txBody>
          <a:bodyPr/>
          <a:lstStyle/>
          <a:p>
            <a:pPr lvl="0"/>
            <a:endParaRPr lang="en-US" noProof="0" dirty="0" smtClean="0"/>
          </a:p>
        </p:txBody>
      </p:sp>
    </p:spTree>
    <p:extLst>
      <p:ext uri="{BB962C8B-B14F-4D97-AF65-F5344CB8AC3E}">
        <p14:creationId xmlns:p14="http://schemas.microsoft.com/office/powerpoint/2010/main" val="4275276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0"/>
            <a:ext cx="6400354" cy="1752451"/>
          </a:xfrm>
        </p:spPr>
        <p:txBody>
          <a:bodyPr/>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en-US" smtClean="0"/>
              <a:t>Click to edit Master text styles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9319" y="3580805"/>
            <a:ext cx="3320727" cy="6072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67201" y="3580805"/>
            <a:ext cx="3320728" cy="6072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4082226"/>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0" y="27347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0" y="1435448"/>
            <a:ext cx="3008189" cy="469031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8" y="612800"/>
            <a:ext cx="5486177" cy="4114354"/>
          </a:xfrm>
        </p:spPr>
        <p:txBody>
          <a:bodyPr/>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pPr lvl="0"/>
            <a:endParaRPr lang="en-US" noProof="0" smtClean="0">
              <a:sym typeface="Arial Bold" charset="0"/>
            </a:endParaRPr>
          </a:p>
        </p:txBody>
      </p:sp>
      <p:sp>
        <p:nvSpPr>
          <p:cNvPr id="4" name="Text Placeholder 3"/>
          <p:cNvSpPr>
            <a:spLocks noGrp="1"/>
          </p:cNvSpPr>
          <p:nvPr>
            <p:ph type="body" sz="half" idx="2"/>
          </p:nvPr>
        </p:nvSpPr>
        <p:spPr>
          <a:xfrm>
            <a:off x="1792638" y="5367860"/>
            <a:ext cx="5486177" cy="80478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0173" y="2134195"/>
            <a:ext cx="1697757" cy="20538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96902" y="2134195"/>
            <a:ext cx="4986114" cy="20538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68296465"/>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5295972"/>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Tree>
    <p:extLst>
      <p:ext uri="{BB962C8B-B14F-4D97-AF65-F5344CB8AC3E}">
        <p14:creationId xmlns:p14="http://schemas.microsoft.com/office/powerpoint/2010/main" val="120955416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3977" y="1367364"/>
            <a:ext cx="1964531" cy="4972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55664" y="1367364"/>
            <a:ext cx="1964531" cy="4972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240527"/>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046466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22897024"/>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93585655"/>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16202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2" y="273478"/>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3951112308"/>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endParaRPr lang="en-US" noProof="0" smtClean="0">
              <a:sym typeface="Arial" charset="0"/>
            </a:endParaRPr>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2266543939"/>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2395949"/>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2347" y="535781"/>
            <a:ext cx="2069455" cy="580429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3982" y="535781"/>
            <a:ext cx="6101209" cy="58042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1329185"/>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6090342"/>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3407473"/>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extLst>
      <p:ext uri="{BB962C8B-B14F-4D97-AF65-F5344CB8AC3E}">
        <p14:creationId xmlns:p14="http://schemas.microsoft.com/office/powerpoint/2010/main" val="1409828339"/>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6484" y="1330525"/>
            <a:ext cx="4054078" cy="512564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7719" y="1330525"/>
            <a:ext cx="4054078" cy="512564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482662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175" y="1885950"/>
            <a:ext cx="40386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5175" y="1885950"/>
            <a:ext cx="404018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0465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5648999"/>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5565946"/>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394393"/>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1714539611"/>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endParaRPr lang="en-US"/>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2287843062"/>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0475442"/>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7969" y="535781"/>
            <a:ext cx="2053828" cy="59203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6484" y="535781"/>
            <a:ext cx="6054328" cy="59203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7300"/>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499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258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24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9243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21556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62"/>
          <p:cNvSpPr>
            <a:spLocks noGrp="1" noChangeArrowheads="1"/>
          </p:cNvSpPr>
          <p:nvPr>
            <p:ph type="title"/>
          </p:nvPr>
        </p:nvSpPr>
        <p:spPr bwMode="auto">
          <a:xfrm>
            <a:off x="457200" y="892175"/>
            <a:ext cx="822801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bodyPr>
          <a:lstStyle/>
          <a:p>
            <a:pPr lvl="0"/>
            <a:r>
              <a:rPr lang="en-US" smtClean="0"/>
              <a:t>Slide title in Arial 24 bold underlined</a:t>
            </a:r>
          </a:p>
        </p:txBody>
      </p:sp>
      <p:sp>
        <p:nvSpPr>
          <p:cNvPr id="1027" name="Rectangle 3"/>
          <p:cNvSpPr>
            <a:spLocks noGrp="1" noChangeArrowheads="1"/>
          </p:cNvSpPr>
          <p:nvPr>
            <p:ph type="body" idx="1"/>
          </p:nvPr>
        </p:nvSpPr>
        <p:spPr bwMode="auto">
          <a:xfrm>
            <a:off x="384175" y="1885950"/>
            <a:ext cx="8231188"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7" name="Text Box 63"/>
          <p:cNvSpPr txBox="1">
            <a:spLocks noChangeArrowheads="1"/>
          </p:cNvSpPr>
          <p:nvPr/>
        </p:nvSpPr>
        <p:spPr bwMode="auto">
          <a:xfrm>
            <a:off x="422275" y="6602413"/>
            <a:ext cx="2111375" cy="220573"/>
          </a:xfrm>
          <a:prstGeom prst="rect">
            <a:avLst/>
          </a:prstGeom>
          <a:noFill/>
          <a:ln w="9525">
            <a:noFill/>
            <a:miter lim="800000"/>
            <a:headEnd/>
            <a:tailEnd/>
          </a:ln>
          <a:effectLst/>
        </p:spPr>
        <p:txBody>
          <a:bodyPr>
            <a:spAutoFit/>
          </a:bodyPr>
          <a:lstStyle/>
          <a:p>
            <a:pPr>
              <a:spcBef>
                <a:spcPct val="50000"/>
              </a:spcBef>
              <a:buNone/>
              <a:defRPr/>
            </a:pPr>
            <a:fld id="{067A81FA-BE26-4140-97BD-4DA4A8632465}" type="slidenum">
              <a:rPr lang="en-US" sz="1000">
                <a:solidFill>
                  <a:schemeClr val="accent2"/>
                </a:solidFill>
              </a:rPr>
              <a:pPr>
                <a:spcBef>
                  <a:spcPct val="50000"/>
                </a:spcBef>
                <a:buNone/>
                <a:defRPr/>
              </a:pPr>
              <a:t>‹#›</a:t>
            </a:fld>
            <a:endParaRPr lang="en-US" sz="1000" dirty="0">
              <a:solidFill>
                <a:schemeClr val="accent2"/>
              </a:solidFill>
            </a:endParaRPr>
          </a:p>
        </p:txBody>
      </p:sp>
      <p:pic>
        <p:nvPicPr>
          <p:cNvPr id="1029" name="Picture 69" descr="nee_signature_3c"/>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0" y="6251575"/>
            <a:ext cx="12461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673020"/>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Lst>
  <p:timing>
    <p:tnLst>
      <p:par>
        <p:cTn xmlns:p14="http://schemas.microsoft.com/office/powerpoint/2010/main" id="1" dur="indefinite" restart="never" nodeType="tmRoot"/>
      </p:par>
    </p:tnLst>
  </p:timing>
  <p:hf sldNum="0" hdr="0" dt="0"/>
  <p:txStyles>
    <p:titleStyle>
      <a:lvl1pPr algn="ctr" rtl="0" eaLnBrk="0" fontAlgn="base" hangingPunct="0">
        <a:spcBef>
          <a:spcPct val="0"/>
        </a:spcBef>
        <a:spcAft>
          <a:spcPct val="0"/>
        </a:spcAft>
        <a:defRPr sz="2400" b="1" u="sng">
          <a:solidFill>
            <a:srgbClr val="0048B9"/>
          </a:solidFill>
          <a:latin typeface="+mj-lt"/>
          <a:ea typeface="+mj-ea"/>
          <a:cs typeface="+mj-cs"/>
        </a:defRPr>
      </a:lvl1pPr>
      <a:lvl2pPr algn="ctr" rtl="0" eaLnBrk="0" fontAlgn="base" hangingPunct="0">
        <a:spcBef>
          <a:spcPct val="0"/>
        </a:spcBef>
        <a:spcAft>
          <a:spcPct val="0"/>
        </a:spcAft>
        <a:defRPr sz="2400" b="1" u="sng">
          <a:solidFill>
            <a:srgbClr val="0048B9"/>
          </a:solidFill>
          <a:latin typeface="Arial" charset="0"/>
        </a:defRPr>
      </a:lvl2pPr>
      <a:lvl3pPr algn="ctr" rtl="0" eaLnBrk="0" fontAlgn="base" hangingPunct="0">
        <a:spcBef>
          <a:spcPct val="0"/>
        </a:spcBef>
        <a:spcAft>
          <a:spcPct val="0"/>
        </a:spcAft>
        <a:defRPr sz="2400" b="1" u="sng">
          <a:solidFill>
            <a:srgbClr val="0048B9"/>
          </a:solidFill>
          <a:latin typeface="Arial" charset="0"/>
        </a:defRPr>
      </a:lvl3pPr>
      <a:lvl4pPr algn="ctr" rtl="0" eaLnBrk="0" fontAlgn="base" hangingPunct="0">
        <a:spcBef>
          <a:spcPct val="0"/>
        </a:spcBef>
        <a:spcAft>
          <a:spcPct val="0"/>
        </a:spcAft>
        <a:defRPr sz="2400" b="1" u="sng">
          <a:solidFill>
            <a:srgbClr val="0048B9"/>
          </a:solidFill>
          <a:latin typeface="Arial" charset="0"/>
        </a:defRPr>
      </a:lvl4pPr>
      <a:lvl5pPr algn="ctr" rtl="0" eaLnBrk="0" fontAlgn="base" hangingPunct="0">
        <a:spcBef>
          <a:spcPct val="0"/>
        </a:spcBef>
        <a:spcAft>
          <a:spcPct val="0"/>
        </a:spcAft>
        <a:defRPr sz="2400" b="1" u="sng">
          <a:solidFill>
            <a:srgbClr val="0048B9"/>
          </a:solidFill>
          <a:latin typeface="Arial" charset="0"/>
        </a:defRPr>
      </a:lvl5pPr>
      <a:lvl6pPr marL="457200" algn="ctr" rtl="0" fontAlgn="base">
        <a:spcBef>
          <a:spcPct val="0"/>
        </a:spcBef>
        <a:spcAft>
          <a:spcPct val="0"/>
        </a:spcAft>
        <a:defRPr sz="2400" b="1" u="sng">
          <a:solidFill>
            <a:srgbClr val="0048B9"/>
          </a:solidFill>
          <a:latin typeface="Arial" charset="0"/>
        </a:defRPr>
      </a:lvl6pPr>
      <a:lvl7pPr marL="914400" algn="ctr" rtl="0" fontAlgn="base">
        <a:spcBef>
          <a:spcPct val="0"/>
        </a:spcBef>
        <a:spcAft>
          <a:spcPct val="0"/>
        </a:spcAft>
        <a:defRPr sz="2400" b="1" u="sng">
          <a:solidFill>
            <a:srgbClr val="0048B9"/>
          </a:solidFill>
          <a:latin typeface="Arial" charset="0"/>
        </a:defRPr>
      </a:lvl7pPr>
      <a:lvl8pPr marL="1371600" algn="ctr" rtl="0" fontAlgn="base">
        <a:spcBef>
          <a:spcPct val="0"/>
        </a:spcBef>
        <a:spcAft>
          <a:spcPct val="0"/>
        </a:spcAft>
        <a:defRPr sz="2400" b="1" u="sng">
          <a:solidFill>
            <a:srgbClr val="0048B9"/>
          </a:solidFill>
          <a:latin typeface="Arial" charset="0"/>
        </a:defRPr>
      </a:lvl8pPr>
      <a:lvl9pPr marL="1828800" algn="ctr" rtl="0" fontAlgn="base">
        <a:spcBef>
          <a:spcPct val="0"/>
        </a:spcBef>
        <a:spcAft>
          <a:spcPct val="0"/>
        </a:spcAft>
        <a:defRPr sz="2400" b="1" u="sng">
          <a:solidFill>
            <a:srgbClr val="0048B9"/>
          </a:solidFill>
          <a:latin typeface="Arial" charset="0"/>
        </a:defRPr>
      </a:lvl9pPr>
    </p:titleStyle>
    <p:bodyStyle>
      <a:lvl1pPr marL="342900" indent="-342900" algn="l" rtl="0" eaLnBrk="0" fontAlgn="base" hangingPunct="0">
        <a:lnSpc>
          <a:spcPct val="80000"/>
        </a:lnSpc>
        <a:spcBef>
          <a:spcPct val="20000"/>
        </a:spcBef>
        <a:spcAft>
          <a:spcPct val="20000"/>
        </a:spcAft>
        <a:buChar char="•"/>
        <a:defRPr sz="2200" b="1">
          <a:solidFill>
            <a:srgbClr val="0048B9"/>
          </a:solidFill>
          <a:latin typeface="+mn-lt"/>
          <a:ea typeface="+mn-ea"/>
          <a:cs typeface="+mn-cs"/>
        </a:defRPr>
      </a:lvl1pPr>
      <a:lvl2pPr marL="742950" indent="-285750" algn="l" rtl="0" eaLnBrk="0" fontAlgn="base" hangingPunct="0">
        <a:lnSpc>
          <a:spcPct val="80000"/>
        </a:lnSpc>
        <a:spcBef>
          <a:spcPct val="20000"/>
        </a:spcBef>
        <a:spcAft>
          <a:spcPct val="20000"/>
        </a:spcAft>
        <a:buChar char="–"/>
        <a:defRPr sz="2000">
          <a:solidFill>
            <a:srgbClr val="0048B9"/>
          </a:solidFill>
          <a:latin typeface="+mn-lt"/>
        </a:defRPr>
      </a:lvl2pPr>
      <a:lvl3pPr marL="1143000" indent="-228600" algn="l" rtl="0" eaLnBrk="0" fontAlgn="base" hangingPunct="0">
        <a:lnSpc>
          <a:spcPct val="80000"/>
        </a:lnSpc>
        <a:spcBef>
          <a:spcPct val="20000"/>
        </a:spcBef>
        <a:spcAft>
          <a:spcPct val="20000"/>
        </a:spcAft>
        <a:buBlip>
          <a:blip r:embed="rId16"/>
        </a:buBlip>
        <a:defRPr sz="2000">
          <a:solidFill>
            <a:srgbClr val="0048B9"/>
          </a:solidFill>
          <a:latin typeface="+mn-lt"/>
        </a:defRPr>
      </a:lvl3pPr>
      <a:lvl4pPr marL="1600200" indent="-228600" algn="l" rtl="0" eaLnBrk="0" fontAlgn="base" hangingPunct="0">
        <a:lnSpc>
          <a:spcPct val="80000"/>
        </a:lnSpc>
        <a:spcBef>
          <a:spcPct val="20000"/>
        </a:spcBef>
        <a:spcAft>
          <a:spcPct val="20000"/>
        </a:spcAft>
        <a:buChar char="–"/>
        <a:defRPr>
          <a:solidFill>
            <a:srgbClr val="0048B9"/>
          </a:solidFill>
          <a:latin typeface="+mn-lt"/>
        </a:defRPr>
      </a:lvl4pPr>
      <a:lvl5pPr marL="2057400" indent="-228600" algn="l" rtl="0" eaLnBrk="0" fontAlgn="base" hangingPunct="0">
        <a:lnSpc>
          <a:spcPct val="80000"/>
        </a:lnSpc>
        <a:spcBef>
          <a:spcPct val="20000"/>
        </a:spcBef>
        <a:spcAft>
          <a:spcPct val="20000"/>
        </a:spcAft>
        <a:buChar char="»"/>
        <a:defRPr>
          <a:solidFill>
            <a:srgbClr val="0048B9"/>
          </a:solidFill>
          <a:latin typeface="+mn-lt"/>
        </a:defRPr>
      </a:lvl5pPr>
      <a:lvl6pPr marL="2514600" indent="-228600" algn="l" rtl="0" fontAlgn="base">
        <a:lnSpc>
          <a:spcPct val="80000"/>
        </a:lnSpc>
        <a:spcBef>
          <a:spcPct val="20000"/>
        </a:spcBef>
        <a:spcAft>
          <a:spcPct val="20000"/>
        </a:spcAft>
        <a:buChar char="»"/>
        <a:defRPr>
          <a:solidFill>
            <a:srgbClr val="0048B9"/>
          </a:solidFill>
          <a:latin typeface="+mn-lt"/>
        </a:defRPr>
      </a:lvl6pPr>
      <a:lvl7pPr marL="2971800" indent="-228600" algn="l" rtl="0" fontAlgn="base">
        <a:lnSpc>
          <a:spcPct val="80000"/>
        </a:lnSpc>
        <a:spcBef>
          <a:spcPct val="20000"/>
        </a:spcBef>
        <a:spcAft>
          <a:spcPct val="20000"/>
        </a:spcAft>
        <a:buChar char="»"/>
        <a:defRPr>
          <a:solidFill>
            <a:srgbClr val="0048B9"/>
          </a:solidFill>
          <a:latin typeface="+mn-lt"/>
        </a:defRPr>
      </a:lvl7pPr>
      <a:lvl8pPr marL="3429000" indent="-228600" algn="l" rtl="0" fontAlgn="base">
        <a:lnSpc>
          <a:spcPct val="80000"/>
        </a:lnSpc>
        <a:spcBef>
          <a:spcPct val="20000"/>
        </a:spcBef>
        <a:spcAft>
          <a:spcPct val="20000"/>
        </a:spcAft>
        <a:buChar char="»"/>
        <a:defRPr>
          <a:solidFill>
            <a:srgbClr val="0048B9"/>
          </a:solidFill>
          <a:latin typeface="+mn-lt"/>
        </a:defRPr>
      </a:lvl8pPr>
      <a:lvl9pPr marL="3886200" indent="-228600" algn="l" rtl="0" fontAlgn="base">
        <a:lnSpc>
          <a:spcPct val="80000"/>
        </a:lnSpc>
        <a:spcBef>
          <a:spcPct val="20000"/>
        </a:spcBef>
        <a:spcAft>
          <a:spcPct val="20000"/>
        </a:spcAft>
        <a:buChar char="»"/>
        <a:defRPr>
          <a:solidFill>
            <a:srgbClr val="0048B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2039938" y="3581403"/>
            <a:ext cx="6748462"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Arial Bold"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026" name="Rectangle 2"/>
          <p:cNvSpPr>
            <a:spLocks noGrp="1" noChangeArrowheads="1"/>
          </p:cNvSpPr>
          <p:nvPr>
            <p:ph type="title"/>
          </p:nvPr>
        </p:nvSpPr>
        <p:spPr bwMode="auto">
          <a:xfrm>
            <a:off x="1997078" y="2133600"/>
            <a:ext cx="6791325"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Arial Bold" charset="0"/>
              </a:rPr>
              <a:t>Click to edit Master title style</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xmlns:p14="http://schemas.microsoft.com/office/powerpoint/2010/main"/>
  <p:timing>
    <p:tnLst>
      <p:par>
        <p:cTn xmlns:p14="http://schemas.microsoft.com/office/powerpoint/2010/main" id="1" dur="indefinite" restart="never" nodeType="tmRoot"/>
      </p:par>
    </p:tnLst>
  </p:timing>
  <p:txStyles>
    <p:titleStyle>
      <a:lvl1pPr algn="l" rtl="0" eaLnBrk="0" fontAlgn="base" hangingPunct="0">
        <a:lnSpc>
          <a:spcPct val="80000"/>
        </a:lnSpc>
        <a:spcBef>
          <a:spcPct val="0"/>
        </a:spcBef>
        <a:spcAft>
          <a:spcPct val="0"/>
        </a:spcAft>
        <a:defRPr sz="2500">
          <a:solidFill>
            <a:srgbClr val="800000"/>
          </a:solidFill>
          <a:latin typeface="+mj-lt"/>
          <a:ea typeface="+mj-ea"/>
          <a:cs typeface="+mj-cs"/>
          <a:sym typeface="Arial Bold" charset="0"/>
        </a:defRPr>
      </a:lvl1pPr>
      <a:lvl2pPr algn="l" rtl="0" eaLnBrk="0" fontAlgn="base" hangingPunct="0">
        <a:lnSpc>
          <a:spcPct val="80000"/>
        </a:lnSpc>
        <a:spcBef>
          <a:spcPct val="0"/>
        </a:spcBef>
        <a:spcAft>
          <a:spcPct val="0"/>
        </a:spcAft>
        <a:defRPr sz="2500">
          <a:solidFill>
            <a:srgbClr val="800000"/>
          </a:solidFill>
          <a:latin typeface="Arial Bold" charset="0"/>
          <a:ea typeface="ヒラギノ角ゴ ProN W6" charset="0"/>
          <a:cs typeface="ヒラギノ角ゴ ProN W6" charset="0"/>
          <a:sym typeface="Arial Bold" charset="0"/>
        </a:defRPr>
      </a:lvl2pPr>
      <a:lvl3pPr algn="l" rtl="0" eaLnBrk="0" fontAlgn="base" hangingPunct="0">
        <a:lnSpc>
          <a:spcPct val="80000"/>
        </a:lnSpc>
        <a:spcBef>
          <a:spcPct val="0"/>
        </a:spcBef>
        <a:spcAft>
          <a:spcPct val="0"/>
        </a:spcAft>
        <a:defRPr sz="2500">
          <a:solidFill>
            <a:srgbClr val="800000"/>
          </a:solidFill>
          <a:latin typeface="Arial Bold" charset="0"/>
          <a:ea typeface="ヒラギノ角ゴ ProN W6" charset="0"/>
          <a:cs typeface="ヒラギノ角ゴ ProN W6" charset="0"/>
          <a:sym typeface="Arial Bold" charset="0"/>
        </a:defRPr>
      </a:lvl3pPr>
      <a:lvl4pPr algn="l" rtl="0" eaLnBrk="0" fontAlgn="base" hangingPunct="0">
        <a:lnSpc>
          <a:spcPct val="80000"/>
        </a:lnSpc>
        <a:spcBef>
          <a:spcPct val="0"/>
        </a:spcBef>
        <a:spcAft>
          <a:spcPct val="0"/>
        </a:spcAft>
        <a:defRPr sz="2500">
          <a:solidFill>
            <a:srgbClr val="800000"/>
          </a:solidFill>
          <a:latin typeface="Arial Bold" charset="0"/>
          <a:ea typeface="ヒラギノ角ゴ ProN W6" charset="0"/>
          <a:cs typeface="ヒラギノ角ゴ ProN W6" charset="0"/>
          <a:sym typeface="Arial Bold" charset="0"/>
        </a:defRPr>
      </a:lvl4pPr>
      <a:lvl5pPr algn="l" rtl="0" eaLnBrk="0" fontAlgn="base" hangingPunct="0">
        <a:lnSpc>
          <a:spcPct val="80000"/>
        </a:lnSpc>
        <a:spcBef>
          <a:spcPct val="0"/>
        </a:spcBef>
        <a:spcAft>
          <a:spcPct val="0"/>
        </a:spcAft>
        <a:defRPr sz="2500">
          <a:solidFill>
            <a:srgbClr val="800000"/>
          </a:solidFill>
          <a:latin typeface="Arial Bold" charset="0"/>
          <a:ea typeface="ヒラギノ角ゴ ProN W6" charset="0"/>
          <a:cs typeface="ヒラギノ角ゴ ProN W6" charset="0"/>
          <a:sym typeface="Arial Bold" charset="0"/>
        </a:defRPr>
      </a:lvl5pPr>
      <a:lvl6pPr marL="321407" algn="l" rtl="0" fontAlgn="base">
        <a:lnSpc>
          <a:spcPct val="80000"/>
        </a:lnSpc>
        <a:spcBef>
          <a:spcPct val="0"/>
        </a:spcBef>
        <a:spcAft>
          <a:spcPct val="0"/>
        </a:spcAft>
        <a:defRPr sz="2500">
          <a:solidFill>
            <a:srgbClr val="800000"/>
          </a:solidFill>
          <a:latin typeface="Arial Bold" charset="0"/>
          <a:ea typeface="ヒラギノ角ゴ ProN W6" charset="0"/>
          <a:cs typeface="ヒラギノ角ゴ ProN W6" charset="0"/>
          <a:sym typeface="Arial Bold" charset="0"/>
        </a:defRPr>
      </a:lvl6pPr>
      <a:lvl7pPr marL="642816" algn="l" rtl="0" fontAlgn="base">
        <a:lnSpc>
          <a:spcPct val="80000"/>
        </a:lnSpc>
        <a:spcBef>
          <a:spcPct val="0"/>
        </a:spcBef>
        <a:spcAft>
          <a:spcPct val="0"/>
        </a:spcAft>
        <a:defRPr sz="2500">
          <a:solidFill>
            <a:srgbClr val="800000"/>
          </a:solidFill>
          <a:latin typeface="Arial Bold" charset="0"/>
          <a:ea typeface="ヒラギノ角ゴ ProN W6" charset="0"/>
          <a:cs typeface="ヒラギノ角ゴ ProN W6" charset="0"/>
          <a:sym typeface="Arial Bold" charset="0"/>
        </a:defRPr>
      </a:lvl7pPr>
      <a:lvl8pPr marL="964224" algn="l" rtl="0" fontAlgn="base">
        <a:lnSpc>
          <a:spcPct val="80000"/>
        </a:lnSpc>
        <a:spcBef>
          <a:spcPct val="0"/>
        </a:spcBef>
        <a:spcAft>
          <a:spcPct val="0"/>
        </a:spcAft>
        <a:defRPr sz="2500">
          <a:solidFill>
            <a:srgbClr val="800000"/>
          </a:solidFill>
          <a:latin typeface="Arial Bold" charset="0"/>
          <a:ea typeface="ヒラギノ角ゴ ProN W6" charset="0"/>
          <a:cs typeface="ヒラギノ角ゴ ProN W6" charset="0"/>
          <a:sym typeface="Arial Bold" charset="0"/>
        </a:defRPr>
      </a:lvl8pPr>
      <a:lvl9pPr marL="1285631" algn="l" rtl="0" fontAlgn="base">
        <a:lnSpc>
          <a:spcPct val="80000"/>
        </a:lnSpc>
        <a:spcBef>
          <a:spcPct val="0"/>
        </a:spcBef>
        <a:spcAft>
          <a:spcPct val="0"/>
        </a:spcAft>
        <a:defRPr sz="2500">
          <a:solidFill>
            <a:srgbClr val="800000"/>
          </a:solidFill>
          <a:latin typeface="Arial Bold" charset="0"/>
          <a:ea typeface="ヒラギノ角ゴ ProN W6" charset="0"/>
          <a:cs typeface="ヒラギノ角ゴ ProN W6" charset="0"/>
          <a:sym typeface="Arial Bold" charset="0"/>
        </a:defRPr>
      </a:lvl9pPr>
    </p:titleStyle>
    <p:bodyStyle>
      <a:lvl1pPr marL="239677" indent="-239677" algn="l" rtl="0" eaLnBrk="0" fontAlgn="base" hangingPunct="0">
        <a:lnSpc>
          <a:spcPct val="80000"/>
        </a:lnSpc>
        <a:spcBef>
          <a:spcPts val="563"/>
        </a:spcBef>
        <a:spcAft>
          <a:spcPct val="0"/>
        </a:spcAft>
        <a:defRPr sz="2100">
          <a:solidFill>
            <a:srgbClr val="0048B9"/>
          </a:solidFill>
          <a:latin typeface="+mn-lt"/>
          <a:ea typeface="+mn-ea"/>
          <a:cs typeface="+mn-cs"/>
          <a:sym typeface="Arial Bold" charset="0"/>
        </a:defRPr>
      </a:lvl1pPr>
      <a:lvl2pPr marL="522209" indent="-199995" algn="l" rtl="0" eaLnBrk="0" fontAlgn="base" hangingPunct="0">
        <a:lnSpc>
          <a:spcPct val="80000"/>
        </a:lnSpc>
        <a:spcBef>
          <a:spcPts val="488"/>
        </a:spcBef>
        <a:spcAft>
          <a:spcPct val="0"/>
        </a:spcAft>
        <a:buClr>
          <a:srgbClr val="0048B9"/>
        </a:buClr>
        <a:buSzPct val="100000"/>
        <a:buFont typeface="Arial" pitchFamily="34" charset="0"/>
        <a:buChar char="–"/>
        <a:defRPr sz="2000">
          <a:solidFill>
            <a:srgbClr val="0048B9"/>
          </a:solidFill>
          <a:latin typeface="Arial" charset="0"/>
          <a:ea typeface="ヒラギノ角ゴ ProN W3" charset="0"/>
          <a:cs typeface="ヒラギノ角ゴ ProN W3" charset="0"/>
          <a:sym typeface="Arial" pitchFamily="34" charset="0"/>
        </a:defRPr>
      </a:lvl2pPr>
      <a:lvl3pPr marL="803152" indent="-160314" algn="l" rtl="0" eaLnBrk="0" fontAlgn="base" hangingPunct="0">
        <a:lnSpc>
          <a:spcPct val="80000"/>
        </a:lnSpc>
        <a:spcBef>
          <a:spcPts val="488"/>
        </a:spcBef>
        <a:spcAft>
          <a:spcPct val="0"/>
        </a:spcAft>
        <a:buClr>
          <a:srgbClr val="0048B9"/>
        </a:buClr>
        <a:buSzPct val="155000"/>
        <a:buFont typeface="Arial" pitchFamily="34" charset="0"/>
        <a:buChar char="–"/>
        <a:defRPr sz="2000">
          <a:solidFill>
            <a:srgbClr val="0048B9"/>
          </a:solidFill>
          <a:latin typeface="Arial" charset="0"/>
          <a:ea typeface="ヒラギノ角ゴ ProN W3" charset="0"/>
          <a:cs typeface="ヒラギノ角ゴ ProN W3" charset="0"/>
          <a:sym typeface="Arial" pitchFamily="34" charset="0"/>
        </a:defRPr>
      </a:lvl3pPr>
      <a:lvl4pPr marL="1123779" indent="-160314" algn="l" rtl="0" eaLnBrk="0" fontAlgn="base" hangingPunct="0">
        <a:lnSpc>
          <a:spcPct val="80000"/>
        </a:lnSpc>
        <a:spcBef>
          <a:spcPts val="425"/>
        </a:spcBef>
        <a:spcAft>
          <a:spcPct val="0"/>
        </a:spcAft>
        <a:buClr>
          <a:srgbClr val="0048B9"/>
        </a:buClr>
        <a:buSzPct val="100000"/>
        <a:buFont typeface="Arial" pitchFamily="34" charset="0"/>
        <a:buChar char="–"/>
        <a:defRPr sz="1700">
          <a:solidFill>
            <a:srgbClr val="0048B9"/>
          </a:solidFill>
          <a:latin typeface="Arial" charset="0"/>
          <a:ea typeface="ヒラギノ角ゴ ProN W3" charset="0"/>
          <a:cs typeface="ヒラギノ角ゴ ProN W3" charset="0"/>
          <a:sym typeface="Arial" pitchFamily="34" charset="0"/>
        </a:defRPr>
      </a:lvl4pPr>
      <a:lvl5pPr marL="1445991" indent="-160314" algn="l" rtl="0" eaLnBrk="0" fontAlgn="base" hangingPunct="0">
        <a:lnSpc>
          <a:spcPct val="80000"/>
        </a:lnSpc>
        <a:spcBef>
          <a:spcPts val="425"/>
        </a:spcBef>
        <a:spcAft>
          <a:spcPct val="0"/>
        </a:spcAft>
        <a:buClr>
          <a:srgbClr val="0048B9"/>
        </a:buClr>
        <a:buSzPct val="100000"/>
        <a:buFont typeface="Arial" pitchFamily="34" charset="0"/>
        <a:buChar char="»"/>
        <a:defRPr sz="1700">
          <a:solidFill>
            <a:srgbClr val="0048B9"/>
          </a:solidFill>
          <a:latin typeface="Arial" charset="0"/>
          <a:ea typeface="ヒラギノ角ゴ ProN W3" charset="0"/>
          <a:cs typeface="ヒラギノ角ゴ ProN W3" charset="0"/>
          <a:sym typeface="Arial" pitchFamily="34" charset="0"/>
        </a:defRPr>
      </a:lvl5pPr>
      <a:lvl6pPr marL="1767745" indent="-160704" algn="l" rtl="0" fontAlgn="base">
        <a:lnSpc>
          <a:spcPct val="80000"/>
        </a:lnSpc>
        <a:spcBef>
          <a:spcPts val="422"/>
        </a:spcBef>
        <a:spcAft>
          <a:spcPct val="0"/>
        </a:spcAft>
        <a:buClr>
          <a:srgbClr val="0048B9"/>
        </a:buClr>
        <a:buSzPct val="100000"/>
        <a:buFont typeface="Arial" charset="0"/>
        <a:buChar char="»"/>
        <a:defRPr sz="1700">
          <a:solidFill>
            <a:srgbClr val="0048B9"/>
          </a:solidFill>
          <a:latin typeface="Arial" charset="0"/>
          <a:ea typeface="ヒラギノ角ゴ ProN W3" charset="0"/>
          <a:cs typeface="ヒラギノ角ゴ ProN W3" charset="0"/>
          <a:sym typeface="Arial" charset="0"/>
        </a:defRPr>
      </a:lvl6pPr>
      <a:lvl7pPr marL="2089152" indent="-160704" algn="l" rtl="0" fontAlgn="base">
        <a:lnSpc>
          <a:spcPct val="80000"/>
        </a:lnSpc>
        <a:spcBef>
          <a:spcPts val="422"/>
        </a:spcBef>
        <a:spcAft>
          <a:spcPct val="0"/>
        </a:spcAft>
        <a:buClr>
          <a:srgbClr val="0048B9"/>
        </a:buClr>
        <a:buSzPct val="100000"/>
        <a:buFont typeface="Arial" charset="0"/>
        <a:buChar char="»"/>
        <a:defRPr sz="1700">
          <a:solidFill>
            <a:srgbClr val="0048B9"/>
          </a:solidFill>
          <a:latin typeface="Arial" charset="0"/>
          <a:ea typeface="ヒラギノ角ゴ ProN W3" charset="0"/>
          <a:cs typeface="ヒラギノ角ゴ ProN W3" charset="0"/>
          <a:sym typeface="Arial" charset="0"/>
        </a:defRPr>
      </a:lvl7pPr>
      <a:lvl8pPr marL="2410561" indent="-160704" algn="l" rtl="0" fontAlgn="base">
        <a:lnSpc>
          <a:spcPct val="80000"/>
        </a:lnSpc>
        <a:spcBef>
          <a:spcPts val="422"/>
        </a:spcBef>
        <a:spcAft>
          <a:spcPct val="0"/>
        </a:spcAft>
        <a:buClr>
          <a:srgbClr val="0048B9"/>
        </a:buClr>
        <a:buSzPct val="100000"/>
        <a:buFont typeface="Arial" charset="0"/>
        <a:buChar char="»"/>
        <a:defRPr sz="1700">
          <a:solidFill>
            <a:srgbClr val="0048B9"/>
          </a:solidFill>
          <a:latin typeface="Arial" charset="0"/>
          <a:ea typeface="ヒラギノ角ゴ ProN W3" charset="0"/>
          <a:cs typeface="ヒラギノ角ゴ ProN W3" charset="0"/>
          <a:sym typeface="Arial" charset="0"/>
        </a:defRPr>
      </a:lvl8pPr>
      <a:lvl9pPr marL="2731967" indent="-160704" algn="l" rtl="0" fontAlgn="base">
        <a:lnSpc>
          <a:spcPct val="80000"/>
        </a:lnSpc>
        <a:spcBef>
          <a:spcPts val="422"/>
        </a:spcBef>
        <a:spcAft>
          <a:spcPct val="0"/>
        </a:spcAft>
        <a:buClr>
          <a:srgbClr val="0048B9"/>
        </a:buClr>
        <a:buSzPct val="100000"/>
        <a:buFont typeface="Arial" charset="0"/>
        <a:buChar char="»"/>
        <a:defRPr sz="1700">
          <a:solidFill>
            <a:srgbClr val="0048B9"/>
          </a:solidFill>
          <a:latin typeface="Arial" charset="0"/>
          <a:ea typeface="ヒラギノ角ゴ ProN W3" charset="0"/>
          <a:cs typeface="ヒラギノ角ゴ ProN W3" charset="0"/>
          <a:sym typeface="Arial" charset="0"/>
        </a:defRPr>
      </a:lvl9pPr>
    </p:bodyStyle>
    <p:otherStyle>
      <a:defPPr>
        <a:defRPr lang="en-US"/>
      </a:defPPr>
      <a:lvl1pPr marL="0" algn="l" defTabSz="321407" rtl="0" eaLnBrk="1" latinLnBrk="0" hangingPunct="1">
        <a:defRPr sz="1300" kern="1200">
          <a:solidFill>
            <a:schemeClr val="tx1"/>
          </a:solidFill>
          <a:latin typeface="+mn-lt"/>
          <a:ea typeface="+mn-ea"/>
          <a:cs typeface="+mn-cs"/>
        </a:defRPr>
      </a:lvl1pPr>
      <a:lvl2pPr marL="321407" algn="l" defTabSz="321407" rtl="0" eaLnBrk="1" latinLnBrk="0" hangingPunct="1">
        <a:defRPr sz="1300" kern="1200">
          <a:solidFill>
            <a:schemeClr val="tx1"/>
          </a:solidFill>
          <a:latin typeface="+mn-lt"/>
          <a:ea typeface="+mn-ea"/>
          <a:cs typeface="+mn-cs"/>
        </a:defRPr>
      </a:lvl2pPr>
      <a:lvl3pPr marL="642816" algn="l" defTabSz="321407" rtl="0" eaLnBrk="1" latinLnBrk="0" hangingPunct="1">
        <a:defRPr sz="1300" kern="1200">
          <a:solidFill>
            <a:schemeClr val="tx1"/>
          </a:solidFill>
          <a:latin typeface="+mn-lt"/>
          <a:ea typeface="+mn-ea"/>
          <a:cs typeface="+mn-cs"/>
        </a:defRPr>
      </a:lvl3pPr>
      <a:lvl4pPr marL="964224" algn="l" defTabSz="321407" rtl="0" eaLnBrk="1" latinLnBrk="0" hangingPunct="1">
        <a:defRPr sz="1300" kern="1200">
          <a:solidFill>
            <a:schemeClr val="tx1"/>
          </a:solidFill>
          <a:latin typeface="+mn-lt"/>
          <a:ea typeface="+mn-ea"/>
          <a:cs typeface="+mn-cs"/>
        </a:defRPr>
      </a:lvl4pPr>
      <a:lvl5pPr marL="1285631" algn="l" defTabSz="321407" rtl="0" eaLnBrk="1" latinLnBrk="0" hangingPunct="1">
        <a:defRPr sz="1300" kern="1200">
          <a:solidFill>
            <a:schemeClr val="tx1"/>
          </a:solidFill>
          <a:latin typeface="+mn-lt"/>
          <a:ea typeface="+mn-ea"/>
          <a:cs typeface="+mn-cs"/>
        </a:defRPr>
      </a:lvl5pPr>
      <a:lvl6pPr marL="1607041" algn="l" defTabSz="321407" rtl="0" eaLnBrk="1" latinLnBrk="0" hangingPunct="1">
        <a:defRPr sz="1300" kern="1200">
          <a:solidFill>
            <a:schemeClr val="tx1"/>
          </a:solidFill>
          <a:latin typeface="+mn-lt"/>
          <a:ea typeface="+mn-ea"/>
          <a:cs typeface="+mn-cs"/>
        </a:defRPr>
      </a:lvl6pPr>
      <a:lvl7pPr marL="1928447" algn="l" defTabSz="321407" rtl="0" eaLnBrk="1" latinLnBrk="0" hangingPunct="1">
        <a:defRPr sz="1300" kern="1200">
          <a:solidFill>
            <a:schemeClr val="tx1"/>
          </a:solidFill>
          <a:latin typeface="+mn-lt"/>
          <a:ea typeface="+mn-ea"/>
          <a:cs typeface="+mn-cs"/>
        </a:defRPr>
      </a:lvl7pPr>
      <a:lvl8pPr marL="2249856" algn="l" defTabSz="321407" rtl="0" eaLnBrk="1" latinLnBrk="0" hangingPunct="1">
        <a:defRPr sz="1300" kern="1200">
          <a:solidFill>
            <a:schemeClr val="tx1"/>
          </a:solidFill>
          <a:latin typeface="+mn-lt"/>
          <a:ea typeface="+mn-ea"/>
          <a:cs typeface="+mn-cs"/>
        </a:defRPr>
      </a:lvl8pPr>
      <a:lvl9pPr marL="2571264" algn="l" defTabSz="32140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46489" y="535781"/>
            <a:ext cx="8215313" cy="44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6780" tIns="26780" rIns="26780" bIns="26780" numCol="1" anchor="b" anchorCtr="0" compatLnSpc="1">
            <a:prstTxWarp prst="textNoShape">
              <a:avLst/>
            </a:prstTxWarp>
          </a:bodyPr>
          <a:lstStyle/>
          <a:p>
            <a:pPr lvl="0"/>
            <a:r>
              <a:rPr lang="en-US">
                <a:sym typeface="Arial Bold" charset="0"/>
              </a:rPr>
              <a:t>Click to edit Master title style</a:t>
            </a:r>
          </a:p>
        </p:txBody>
      </p:sp>
      <p:sp>
        <p:nvSpPr>
          <p:cNvPr id="2050" name="Rectangle 2"/>
          <p:cNvSpPr>
            <a:spLocks noGrp="1" noChangeArrowheads="1"/>
          </p:cNvSpPr>
          <p:nvPr>
            <p:ph type="body" idx="1"/>
          </p:nvPr>
        </p:nvSpPr>
        <p:spPr bwMode="auto">
          <a:xfrm>
            <a:off x="383976" y="1367364"/>
            <a:ext cx="4036219" cy="4972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6780" tIns="26780" rIns="26780" bIns="26780" numCol="1" anchor="ctr"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extLst>
      <p:ext uri="{BB962C8B-B14F-4D97-AF65-F5344CB8AC3E}">
        <p14:creationId xmlns:p14="http://schemas.microsoft.com/office/powerpoint/2010/main" val="317377778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xmlns:p14="http://schemas.microsoft.com/office/powerpoint/2010/main"/>
  <p:txStyles>
    <p:titleStyle>
      <a:lvl1pPr algn="ctr" rtl="0" eaLnBrk="0" fontAlgn="base" hangingPunct="0">
        <a:spcBef>
          <a:spcPct val="0"/>
        </a:spcBef>
        <a:spcAft>
          <a:spcPct val="0"/>
        </a:spcAft>
        <a:defRPr sz="2400">
          <a:solidFill>
            <a:srgbClr val="0048B9"/>
          </a:solidFill>
          <a:latin typeface="+mj-lt"/>
          <a:ea typeface="+mj-ea"/>
          <a:cs typeface="+mj-cs"/>
          <a:sym typeface="Arial Bold" charset="0"/>
        </a:defRPr>
      </a:lvl1pPr>
      <a:lvl2pPr algn="ctr" rtl="0" eaLnBrk="0" fontAlgn="base" hangingPunct="0">
        <a:spcBef>
          <a:spcPct val="0"/>
        </a:spcBef>
        <a:spcAft>
          <a:spcPct val="0"/>
        </a:spcAft>
        <a:defRPr sz="2400">
          <a:solidFill>
            <a:srgbClr val="0048B9"/>
          </a:solidFill>
          <a:latin typeface="Arial Bold" charset="0"/>
          <a:ea typeface="ヒラギノ角ゴ ProN W6" charset="0"/>
          <a:cs typeface="ヒラギノ角ゴ ProN W6" charset="0"/>
          <a:sym typeface="Arial Bold" charset="0"/>
        </a:defRPr>
      </a:lvl2pPr>
      <a:lvl3pPr algn="ctr" rtl="0" eaLnBrk="0" fontAlgn="base" hangingPunct="0">
        <a:spcBef>
          <a:spcPct val="0"/>
        </a:spcBef>
        <a:spcAft>
          <a:spcPct val="0"/>
        </a:spcAft>
        <a:defRPr sz="2400">
          <a:solidFill>
            <a:srgbClr val="0048B9"/>
          </a:solidFill>
          <a:latin typeface="Arial Bold" charset="0"/>
          <a:ea typeface="ヒラギノ角ゴ ProN W6" charset="0"/>
          <a:cs typeface="ヒラギノ角ゴ ProN W6" charset="0"/>
          <a:sym typeface="Arial Bold" charset="0"/>
        </a:defRPr>
      </a:lvl3pPr>
      <a:lvl4pPr algn="ctr" rtl="0" eaLnBrk="0" fontAlgn="base" hangingPunct="0">
        <a:spcBef>
          <a:spcPct val="0"/>
        </a:spcBef>
        <a:spcAft>
          <a:spcPct val="0"/>
        </a:spcAft>
        <a:defRPr sz="2400">
          <a:solidFill>
            <a:srgbClr val="0048B9"/>
          </a:solidFill>
          <a:latin typeface="Arial Bold" charset="0"/>
          <a:ea typeface="ヒラギノ角ゴ ProN W6" charset="0"/>
          <a:cs typeface="ヒラギノ角ゴ ProN W6" charset="0"/>
          <a:sym typeface="Arial Bold" charset="0"/>
        </a:defRPr>
      </a:lvl4pPr>
      <a:lvl5pPr algn="ctr" rtl="0" eaLnBrk="0" fontAlgn="base" hangingPunct="0">
        <a:spcBef>
          <a:spcPct val="0"/>
        </a:spcBef>
        <a:spcAft>
          <a:spcPct val="0"/>
        </a:spcAft>
        <a:defRPr sz="2400">
          <a:solidFill>
            <a:srgbClr val="0048B9"/>
          </a:solidFill>
          <a:latin typeface="Arial Bold" charset="0"/>
          <a:ea typeface="ヒラギノ角ゴ ProN W6" charset="0"/>
          <a:cs typeface="ヒラギノ角ゴ ProN W6" charset="0"/>
          <a:sym typeface="Arial Bold" charset="0"/>
        </a:defRPr>
      </a:lvl5pPr>
      <a:lvl6pPr marL="321374" algn="ctr" rtl="0" fontAlgn="base">
        <a:spcBef>
          <a:spcPct val="0"/>
        </a:spcBef>
        <a:spcAft>
          <a:spcPct val="0"/>
        </a:spcAft>
        <a:defRPr sz="2400">
          <a:solidFill>
            <a:srgbClr val="0048B9"/>
          </a:solidFill>
          <a:latin typeface="Arial Bold" charset="0"/>
          <a:ea typeface="ヒラギノ角ゴ ProN W6" charset="0"/>
          <a:cs typeface="ヒラギノ角ゴ ProN W6" charset="0"/>
          <a:sym typeface="Arial Bold" charset="0"/>
        </a:defRPr>
      </a:lvl6pPr>
      <a:lvl7pPr marL="642750" algn="ctr" rtl="0" fontAlgn="base">
        <a:spcBef>
          <a:spcPct val="0"/>
        </a:spcBef>
        <a:spcAft>
          <a:spcPct val="0"/>
        </a:spcAft>
        <a:defRPr sz="2400">
          <a:solidFill>
            <a:srgbClr val="0048B9"/>
          </a:solidFill>
          <a:latin typeface="Arial Bold" charset="0"/>
          <a:ea typeface="ヒラギノ角ゴ ProN W6" charset="0"/>
          <a:cs typeface="ヒラギノ角ゴ ProN W6" charset="0"/>
          <a:sym typeface="Arial Bold" charset="0"/>
        </a:defRPr>
      </a:lvl7pPr>
      <a:lvl8pPr marL="964124" algn="ctr" rtl="0" fontAlgn="base">
        <a:spcBef>
          <a:spcPct val="0"/>
        </a:spcBef>
        <a:spcAft>
          <a:spcPct val="0"/>
        </a:spcAft>
        <a:defRPr sz="2400">
          <a:solidFill>
            <a:srgbClr val="0048B9"/>
          </a:solidFill>
          <a:latin typeface="Arial Bold" charset="0"/>
          <a:ea typeface="ヒラギノ角ゴ ProN W6" charset="0"/>
          <a:cs typeface="ヒラギノ角ゴ ProN W6" charset="0"/>
          <a:sym typeface="Arial Bold" charset="0"/>
        </a:defRPr>
      </a:lvl8pPr>
      <a:lvl9pPr marL="1285500" algn="ctr" rtl="0" fontAlgn="base">
        <a:spcBef>
          <a:spcPct val="0"/>
        </a:spcBef>
        <a:spcAft>
          <a:spcPct val="0"/>
        </a:spcAft>
        <a:defRPr sz="2400">
          <a:solidFill>
            <a:srgbClr val="0048B9"/>
          </a:solidFill>
          <a:latin typeface="Arial Bold" charset="0"/>
          <a:ea typeface="ヒラギノ角ゴ ProN W6" charset="0"/>
          <a:cs typeface="ヒラギノ角ゴ ProN W6" charset="0"/>
          <a:sym typeface="Arial Bold" charset="0"/>
        </a:defRPr>
      </a:lvl9pPr>
    </p:titleStyle>
    <p:bodyStyle>
      <a:lvl1pPr marL="241032" indent="-241032" algn="l" rtl="0" eaLnBrk="0" fontAlgn="base" hangingPunct="0">
        <a:lnSpc>
          <a:spcPct val="80000"/>
        </a:lnSpc>
        <a:spcBef>
          <a:spcPts val="562"/>
        </a:spcBef>
        <a:spcAft>
          <a:spcPct val="0"/>
        </a:spcAft>
        <a:defRPr sz="2100">
          <a:solidFill>
            <a:srgbClr val="0048B9"/>
          </a:solidFill>
          <a:latin typeface="+mn-lt"/>
          <a:ea typeface="+mn-ea"/>
          <a:cs typeface="+mn-cs"/>
          <a:sym typeface="Arial" charset="0"/>
        </a:defRPr>
      </a:lvl1pPr>
      <a:lvl2pPr marL="495451" indent="-200859" algn="l" rtl="0" eaLnBrk="0" fontAlgn="base" hangingPunct="0">
        <a:lnSpc>
          <a:spcPct val="80000"/>
        </a:lnSpc>
        <a:spcBef>
          <a:spcPts val="492"/>
        </a:spcBef>
        <a:spcAft>
          <a:spcPct val="0"/>
        </a:spcAft>
        <a:buClr>
          <a:srgbClr val="0048B9"/>
        </a:buClr>
        <a:buSzPct val="100000"/>
        <a:buFont typeface="Arial" charset="0"/>
        <a:buChar char="–"/>
        <a:defRPr sz="2000">
          <a:solidFill>
            <a:srgbClr val="0048B9"/>
          </a:solidFill>
          <a:latin typeface="+mn-lt"/>
          <a:ea typeface="+mn-ea"/>
          <a:cs typeface="+mn-cs"/>
          <a:sym typeface="Arial" charset="0"/>
        </a:defRPr>
      </a:lvl2pPr>
      <a:lvl3pPr marL="776656" indent="-160688" algn="l" rtl="0" eaLnBrk="0" fontAlgn="base" hangingPunct="0">
        <a:lnSpc>
          <a:spcPct val="80000"/>
        </a:lnSpc>
        <a:spcBef>
          <a:spcPts val="492"/>
        </a:spcBef>
        <a:spcAft>
          <a:spcPct val="0"/>
        </a:spcAft>
        <a:buClr>
          <a:srgbClr val="0048B9"/>
        </a:buClr>
        <a:buSzPct val="155000"/>
        <a:buFont typeface="Arial" charset="0"/>
        <a:buChar char="–"/>
        <a:defRPr sz="2000">
          <a:solidFill>
            <a:srgbClr val="0048B9"/>
          </a:solidFill>
          <a:latin typeface="+mn-lt"/>
          <a:ea typeface="+mn-ea"/>
          <a:cs typeface="+mn-cs"/>
          <a:sym typeface="Arial" charset="0"/>
        </a:defRPr>
      </a:lvl3pPr>
      <a:lvl4pPr marL="1098032" indent="-160688" algn="l" rtl="0" eaLnBrk="0" fontAlgn="base" hangingPunct="0">
        <a:lnSpc>
          <a:spcPct val="80000"/>
        </a:lnSpc>
        <a:spcBef>
          <a:spcPts val="422"/>
        </a:spcBef>
        <a:spcAft>
          <a:spcPct val="0"/>
        </a:spcAft>
        <a:buClr>
          <a:srgbClr val="0048B9"/>
        </a:buClr>
        <a:buSzPct val="100000"/>
        <a:buFont typeface="Arial" charset="0"/>
        <a:buChar char="–"/>
        <a:defRPr sz="1700">
          <a:solidFill>
            <a:srgbClr val="0048B9"/>
          </a:solidFill>
          <a:latin typeface="+mn-lt"/>
          <a:ea typeface="+mn-ea"/>
          <a:cs typeface="+mn-cs"/>
          <a:sym typeface="Arial" charset="0"/>
        </a:defRPr>
      </a:lvl4pPr>
      <a:lvl5pPr marL="1419406" indent="-160688" algn="l" rtl="0" eaLnBrk="0" fontAlgn="base" hangingPunct="0">
        <a:lnSpc>
          <a:spcPct val="80000"/>
        </a:lnSpc>
        <a:spcBef>
          <a:spcPts val="422"/>
        </a:spcBef>
        <a:spcAft>
          <a:spcPct val="0"/>
        </a:spcAft>
        <a:buClr>
          <a:srgbClr val="0048B9"/>
        </a:buClr>
        <a:buSzPct val="100000"/>
        <a:buFont typeface="Arial" charset="0"/>
        <a:buChar char="»"/>
        <a:defRPr sz="1700">
          <a:solidFill>
            <a:srgbClr val="0048B9"/>
          </a:solidFill>
          <a:latin typeface="+mn-lt"/>
          <a:ea typeface="+mn-ea"/>
          <a:cs typeface="+mn-cs"/>
          <a:sym typeface="Arial" charset="0"/>
        </a:defRPr>
      </a:lvl5pPr>
      <a:lvl6pPr marL="1740782" indent="-160688" algn="l" rtl="0" fontAlgn="base">
        <a:lnSpc>
          <a:spcPct val="80000"/>
        </a:lnSpc>
        <a:spcBef>
          <a:spcPts val="422"/>
        </a:spcBef>
        <a:spcAft>
          <a:spcPct val="0"/>
        </a:spcAft>
        <a:buClr>
          <a:srgbClr val="0048B9"/>
        </a:buClr>
        <a:buSzPct val="100000"/>
        <a:buFont typeface="Arial" charset="0"/>
        <a:buChar char="»"/>
        <a:defRPr sz="1700">
          <a:solidFill>
            <a:srgbClr val="0048B9"/>
          </a:solidFill>
          <a:latin typeface="+mn-lt"/>
          <a:ea typeface="+mn-ea"/>
          <a:cs typeface="+mn-cs"/>
          <a:sym typeface="Arial" charset="0"/>
        </a:defRPr>
      </a:lvl6pPr>
      <a:lvl7pPr marL="2062156" indent="-160688" algn="l" rtl="0" fontAlgn="base">
        <a:lnSpc>
          <a:spcPct val="80000"/>
        </a:lnSpc>
        <a:spcBef>
          <a:spcPts val="422"/>
        </a:spcBef>
        <a:spcAft>
          <a:spcPct val="0"/>
        </a:spcAft>
        <a:buClr>
          <a:srgbClr val="0048B9"/>
        </a:buClr>
        <a:buSzPct val="100000"/>
        <a:buFont typeface="Arial" charset="0"/>
        <a:buChar char="»"/>
        <a:defRPr sz="1700">
          <a:solidFill>
            <a:srgbClr val="0048B9"/>
          </a:solidFill>
          <a:latin typeface="+mn-lt"/>
          <a:ea typeface="+mn-ea"/>
          <a:cs typeface="+mn-cs"/>
          <a:sym typeface="Arial" charset="0"/>
        </a:defRPr>
      </a:lvl7pPr>
      <a:lvl8pPr marL="2383532" indent="-160688" algn="l" rtl="0" fontAlgn="base">
        <a:lnSpc>
          <a:spcPct val="80000"/>
        </a:lnSpc>
        <a:spcBef>
          <a:spcPts val="422"/>
        </a:spcBef>
        <a:spcAft>
          <a:spcPct val="0"/>
        </a:spcAft>
        <a:buClr>
          <a:srgbClr val="0048B9"/>
        </a:buClr>
        <a:buSzPct val="100000"/>
        <a:buFont typeface="Arial" charset="0"/>
        <a:buChar char="»"/>
        <a:defRPr sz="1700">
          <a:solidFill>
            <a:srgbClr val="0048B9"/>
          </a:solidFill>
          <a:latin typeface="+mn-lt"/>
          <a:ea typeface="+mn-ea"/>
          <a:cs typeface="+mn-cs"/>
          <a:sym typeface="Arial" charset="0"/>
        </a:defRPr>
      </a:lvl8pPr>
      <a:lvl9pPr marL="2704907" indent="-160688" algn="l" rtl="0" fontAlgn="base">
        <a:lnSpc>
          <a:spcPct val="80000"/>
        </a:lnSpc>
        <a:spcBef>
          <a:spcPts val="422"/>
        </a:spcBef>
        <a:spcAft>
          <a:spcPct val="0"/>
        </a:spcAft>
        <a:buClr>
          <a:srgbClr val="0048B9"/>
        </a:buClr>
        <a:buSzPct val="100000"/>
        <a:buFont typeface="Arial" charset="0"/>
        <a:buChar char="»"/>
        <a:defRPr sz="1700">
          <a:solidFill>
            <a:srgbClr val="0048B9"/>
          </a:solidFill>
          <a:latin typeface="+mn-lt"/>
          <a:ea typeface="+mn-ea"/>
          <a:cs typeface="+mn-cs"/>
          <a:sym typeface="Arial" charset="0"/>
        </a:defRPr>
      </a:lvl9pPr>
    </p:bodyStyle>
    <p:otherStyle>
      <a:defPPr>
        <a:defRPr lang="en-US"/>
      </a:defPPr>
      <a:lvl1pPr marL="0" algn="l" defTabSz="321374" rtl="0" eaLnBrk="1" latinLnBrk="0" hangingPunct="1">
        <a:defRPr sz="1300" kern="1200">
          <a:solidFill>
            <a:schemeClr val="tx1"/>
          </a:solidFill>
          <a:latin typeface="+mn-lt"/>
          <a:ea typeface="+mn-ea"/>
          <a:cs typeface="+mn-cs"/>
        </a:defRPr>
      </a:lvl1pPr>
      <a:lvl2pPr marL="321374" algn="l" defTabSz="321374" rtl="0" eaLnBrk="1" latinLnBrk="0" hangingPunct="1">
        <a:defRPr sz="1300" kern="1200">
          <a:solidFill>
            <a:schemeClr val="tx1"/>
          </a:solidFill>
          <a:latin typeface="+mn-lt"/>
          <a:ea typeface="+mn-ea"/>
          <a:cs typeface="+mn-cs"/>
        </a:defRPr>
      </a:lvl2pPr>
      <a:lvl3pPr marL="642750" algn="l" defTabSz="321374" rtl="0" eaLnBrk="1" latinLnBrk="0" hangingPunct="1">
        <a:defRPr sz="1300" kern="1200">
          <a:solidFill>
            <a:schemeClr val="tx1"/>
          </a:solidFill>
          <a:latin typeface="+mn-lt"/>
          <a:ea typeface="+mn-ea"/>
          <a:cs typeface="+mn-cs"/>
        </a:defRPr>
      </a:lvl3pPr>
      <a:lvl4pPr marL="964124" algn="l" defTabSz="321374" rtl="0" eaLnBrk="1" latinLnBrk="0" hangingPunct="1">
        <a:defRPr sz="1300" kern="1200">
          <a:solidFill>
            <a:schemeClr val="tx1"/>
          </a:solidFill>
          <a:latin typeface="+mn-lt"/>
          <a:ea typeface="+mn-ea"/>
          <a:cs typeface="+mn-cs"/>
        </a:defRPr>
      </a:lvl4pPr>
      <a:lvl5pPr marL="1285500" algn="l" defTabSz="321374" rtl="0" eaLnBrk="1" latinLnBrk="0" hangingPunct="1">
        <a:defRPr sz="1300" kern="1200">
          <a:solidFill>
            <a:schemeClr val="tx1"/>
          </a:solidFill>
          <a:latin typeface="+mn-lt"/>
          <a:ea typeface="+mn-ea"/>
          <a:cs typeface="+mn-cs"/>
        </a:defRPr>
      </a:lvl5pPr>
      <a:lvl6pPr marL="1606877" algn="l" defTabSz="321374" rtl="0" eaLnBrk="1" latinLnBrk="0" hangingPunct="1">
        <a:defRPr sz="1300" kern="1200">
          <a:solidFill>
            <a:schemeClr val="tx1"/>
          </a:solidFill>
          <a:latin typeface="+mn-lt"/>
          <a:ea typeface="+mn-ea"/>
          <a:cs typeface="+mn-cs"/>
        </a:defRPr>
      </a:lvl6pPr>
      <a:lvl7pPr marL="1928250" algn="l" defTabSz="321374" rtl="0" eaLnBrk="1" latinLnBrk="0" hangingPunct="1">
        <a:defRPr sz="1300" kern="1200">
          <a:solidFill>
            <a:schemeClr val="tx1"/>
          </a:solidFill>
          <a:latin typeface="+mn-lt"/>
          <a:ea typeface="+mn-ea"/>
          <a:cs typeface="+mn-cs"/>
        </a:defRPr>
      </a:lvl7pPr>
      <a:lvl8pPr marL="2249626" algn="l" defTabSz="321374" rtl="0" eaLnBrk="1" latinLnBrk="0" hangingPunct="1">
        <a:defRPr sz="1300" kern="1200">
          <a:solidFill>
            <a:schemeClr val="tx1"/>
          </a:solidFill>
          <a:latin typeface="+mn-lt"/>
          <a:ea typeface="+mn-ea"/>
          <a:cs typeface="+mn-cs"/>
        </a:defRPr>
      </a:lvl8pPr>
      <a:lvl9pPr marL="2571001" algn="l" defTabSz="321374"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46486" y="535781"/>
            <a:ext cx="8215313" cy="44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6785" tIns="26785" rIns="26785" bIns="26785" numCol="1" anchor="b" anchorCtr="0" compatLnSpc="1">
            <a:prstTxWarp prst="textNoShape">
              <a:avLst/>
            </a:prstTxWarp>
          </a:bodyPr>
          <a:lstStyle/>
          <a:p>
            <a:pPr lvl="0"/>
            <a:r>
              <a:rPr lang="en-US">
                <a:sym typeface="Arial Bold" charset="0"/>
              </a:rPr>
              <a:t>Click to edit Master title style</a:t>
            </a:r>
          </a:p>
        </p:txBody>
      </p:sp>
      <p:sp>
        <p:nvSpPr>
          <p:cNvPr id="2050" name="Rectangle 2"/>
          <p:cNvSpPr>
            <a:spLocks noGrp="1" noChangeArrowheads="1"/>
          </p:cNvSpPr>
          <p:nvPr>
            <p:ph type="body" idx="1"/>
          </p:nvPr>
        </p:nvSpPr>
        <p:spPr bwMode="auto">
          <a:xfrm>
            <a:off x="446486" y="1330525"/>
            <a:ext cx="8215313" cy="5125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6785" tIns="26785" rIns="26785" bIns="26785" numCol="1" anchor="ctr"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extLst>
      <p:ext uri="{BB962C8B-B14F-4D97-AF65-F5344CB8AC3E}">
        <p14:creationId xmlns:p14="http://schemas.microsoft.com/office/powerpoint/2010/main" val="2098299610"/>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ransition xmlns:p14="http://schemas.microsoft.com/office/powerpoint/2010/main"/>
  <p:txStyles>
    <p:titleStyle>
      <a:lvl1pPr algn="ctr" rtl="0" fontAlgn="base">
        <a:spcBef>
          <a:spcPct val="0"/>
        </a:spcBef>
        <a:spcAft>
          <a:spcPct val="0"/>
        </a:spcAft>
        <a:defRPr sz="2400">
          <a:solidFill>
            <a:srgbClr val="0048B9"/>
          </a:solidFill>
          <a:latin typeface="+mj-lt"/>
          <a:ea typeface="+mj-ea"/>
          <a:cs typeface="+mj-cs"/>
          <a:sym typeface="Arial Bold" charset="0"/>
        </a:defRPr>
      </a:lvl1pPr>
      <a:lvl2pPr algn="ctr" rtl="0" fontAlgn="base">
        <a:spcBef>
          <a:spcPct val="0"/>
        </a:spcBef>
        <a:spcAft>
          <a:spcPct val="0"/>
        </a:spcAft>
        <a:defRPr sz="2400">
          <a:solidFill>
            <a:srgbClr val="0048B9"/>
          </a:solidFill>
          <a:latin typeface="Arial Bold" charset="0"/>
          <a:ea typeface="ヒラギノ角ゴ ProN W6" charset="0"/>
          <a:cs typeface="ヒラギノ角ゴ ProN W6" charset="0"/>
          <a:sym typeface="Arial Bold" charset="0"/>
        </a:defRPr>
      </a:lvl2pPr>
      <a:lvl3pPr algn="ctr" rtl="0" fontAlgn="base">
        <a:spcBef>
          <a:spcPct val="0"/>
        </a:spcBef>
        <a:spcAft>
          <a:spcPct val="0"/>
        </a:spcAft>
        <a:defRPr sz="2400">
          <a:solidFill>
            <a:srgbClr val="0048B9"/>
          </a:solidFill>
          <a:latin typeface="Arial Bold" charset="0"/>
          <a:ea typeface="ヒラギノ角ゴ ProN W6" charset="0"/>
          <a:cs typeface="ヒラギノ角ゴ ProN W6" charset="0"/>
          <a:sym typeface="Arial Bold" charset="0"/>
        </a:defRPr>
      </a:lvl3pPr>
      <a:lvl4pPr algn="ctr" rtl="0" fontAlgn="base">
        <a:spcBef>
          <a:spcPct val="0"/>
        </a:spcBef>
        <a:spcAft>
          <a:spcPct val="0"/>
        </a:spcAft>
        <a:defRPr sz="2400">
          <a:solidFill>
            <a:srgbClr val="0048B9"/>
          </a:solidFill>
          <a:latin typeface="Arial Bold" charset="0"/>
          <a:ea typeface="ヒラギノ角ゴ ProN W6" charset="0"/>
          <a:cs typeface="ヒラギノ角ゴ ProN W6" charset="0"/>
          <a:sym typeface="Arial Bold" charset="0"/>
        </a:defRPr>
      </a:lvl4pPr>
      <a:lvl5pPr algn="ctr" rtl="0" fontAlgn="base">
        <a:spcBef>
          <a:spcPct val="0"/>
        </a:spcBef>
        <a:spcAft>
          <a:spcPct val="0"/>
        </a:spcAft>
        <a:defRPr sz="2400">
          <a:solidFill>
            <a:srgbClr val="0048B9"/>
          </a:solidFill>
          <a:latin typeface="Arial Bold" charset="0"/>
          <a:ea typeface="ヒラギノ角ゴ ProN W6" charset="0"/>
          <a:cs typeface="ヒラギノ角ゴ ProN W6" charset="0"/>
          <a:sym typeface="Arial Bold" charset="0"/>
        </a:defRPr>
      </a:lvl5pPr>
      <a:lvl6pPr marL="321424" algn="ctr" rtl="0" fontAlgn="base">
        <a:spcBef>
          <a:spcPct val="0"/>
        </a:spcBef>
        <a:spcAft>
          <a:spcPct val="0"/>
        </a:spcAft>
        <a:defRPr sz="2400">
          <a:solidFill>
            <a:srgbClr val="0048B9"/>
          </a:solidFill>
          <a:latin typeface="Arial Bold" charset="0"/>
          <a:ea typeface="ヒラギノ角ゴ ProN W6" charset="0"/>
          <a:cs typeface="ヒラギノ角ゴ ProN W6" charset="0"/>
          <a:sym typeface="Arial Bold" charset="0"/>
        </a:defRPr>
      </a:lvl6pPr>
      <a:lvl7pPr marL="642849" algn="ctr" rtl="0" fontAlgn="base">
        <a:spcBef>
          <a:spcPct val="0"/>
        </a:spcBef>
        <a:spcAft>
          <a:spcPct val="0"/>
        </a:spcAft>
        <a:defRPr sz="2400">
          <a:solidFill>
            <a:srgbClr val="0048B9"/>
          </a:solidFill>
          <a:latin typeface="Arial Bold" charset="0"/>
          <a:ea typeface="ヒラギノ角ゴ ProN W6" charset="0"/>
          <a:cs typeface="ヒラギノ角ゴ ProN W6" charset="0"/>
          <a:sym typeface="Arial Bold" charset="0"/>
        </a:defRPr>
      </a:lvl7pPr>
      <a:lvl8pPr marL="964274" algn="ctr" rtl="0" fontAlgn="base">
        <a:spcBef>
          <a:spcPct val="0"/>
        </a:spcBef>
        <a:spcAft>
          <a:spcPct val="0"/>
        </a:spcAft>
        <a:defRPr sz="2400">
          <a:solidFill>
            <a:srgbClr val="0048B9"/>
          </a:solidFill>
          <a:latin typeface="Arial Bold" charset="0"/>
          <a:ea typeface="ヒラギノ角ゴ ProN W6" charset="0"/>
          <a:cs typeface="ヒラギノ角ゴ ProN W6" charset="0"/>
          <a:sym typeface="Arial Bold" charset="0"/>
        </a:defRPr>
      </a:lvl8pPr>
      <a:lvl9pPr marL="1285697" algn="ctr" rtl="0" fontAlgn="base">
        <a:spcBef>
          <a:spcPct val="0"/>
        </a:spcBef>
        <a:spcAft>
          <a:spcPct val="0"/>
        </a:spcAft>
        <a:defRPr sz="2400">
          <a:solidFill>
            <a:srgbClr val="0048B9"/>
          </a:solidFill>
          <a:latin typeface="Arial Bold" charset="0"/>
          <a:ea typeface="ヒラギノ角ゴ ProN W6" charset="0"/>
          <a:cs typeface="ヒラギノ角ゴ ProN W6" charset="0"/>
          <a:sym typeface="Arial Bold" charset="0"/>
        </a:defRPr>
      </a:lvl9pPr>
    </p:titleStyle>
    <p:bodyStyle>
      <a:lvl1pPr marL="241068" indent="-241068" algn="l" rtl="0" fontAlgn="base">
        <a:lnSpc>
          <a:spcPct val="80000"/>
        </a:lnSpc>
        <a:spcBef>
          <a:spcPts val="562"/>
        </a:spcBef>
        <a:spcAft>
          <a:spcPct val="0"/>
        </a:spcAft>
        <a:defRPr sz="2100">
          <a:solidFill>
            <a:srgbClr val="0048B9"/>
          </a:solidFill>
          <a:latin typeface="+mn-lt"/>
          <a:ea typeface="+mn-ea"/>
          <a:cs typeface="+mn-cs"/>
          <a:sym typeface="Arial" charset="0"/>
        </a:defRPr>
      </a:lvl1pPr>
      <a:lvl2pPr marL="495529" indent="-200890" algn="l" rtl="0" fontAlgn="base">
        <a:lnSpc>
          <a:spcPct val="80000"/>
        </a:lnSpc>
        <a:spcBef>
          <a:spcPts val="492"/>
        </a:spcBef>
        <a:spcAft>
          <a:spcPct val="0"/>
        </a:spcAft>
        <a:buClr>
          <a:srgbClr val="0048B9"/>
        </a:buClr>
        <a:buSzPct val="100000"/>
        <a:buFont typeface="Arial" charset="0"/>
        <a:buChar char="–"/>
        <a:defRPr sz="2000">
          <a:solidFill>
            <a:srgbClr val="0048B9"/>
          </a:solidFill>
          <a:latin typeface="+mn-lt"/>
          <a:ea typeface="+mn-ea"/>
          <a:cs typeface="+mn-cs"/>
          <a:sym typeface="Arial" charset="0"/>
        </a:defRPr>
      </a:lvl2pPr>
      <a:lvl3pPr marL="776775" indent="-160712" algn="l" rtl="0" fontAlgn="base">
        <a:lnSpc>
          <a:spcPct val="80000"/>
        </a:lnSpc>
        <a:spcBef>
          <a:spcPts val="492"/>
        </a:spcBef>
        <a:spcAft>
          <a:spcPct val="0"/>
        </a:spcAft>
        <a:buClr>
          <a:srgbClr val="0048B9"/>
        </a:buClr>
        <a:buSzPct val="155000"/>
        <a:buFont typeface="Arial" charset="0"/>
        <a:buChar char="–"/>
        <a:defRPr sz="2000">
          <a:solidFill>
            <a:srgbClr val="0048B9"/>
          </a:solidFill>
          <a:latin typeface="+mn-lt"/>
          <a:ea typeface="+mn-ea"/>
          <a:cs typeface="+mn-cs"/>
          <a:sym typeface="Arial" charset="0"/>
        </a:defRPr>
      </a:lvl3pPr>
      <a:lvl4pPr marL="1098201" indent="-160712" algn="l" rtl="0" fontAlgn="base">
        <a:lnSpc>
          <a:spcPct val="80000"/>
        </a:lnSpc>
        <a:spcBef>
          <a:spcPts val="422"/>
        </a:spcBef>
        <a:spcAft>
          <a:spcPct val="0"/>
        </a:spcAft>
        <a:buClr>
          <a:srgbClr val="0048B9"/>
        </a:buClr>
        <a:buSzPct val="100000"/>
        <a:buFont typeface="Arial" charset="0"/>
        <a:buChar char="–"/>
        <a:defRPr sz="1700">
          <a:solidFill>
            <a:srgbClr val="0048B9"/>
          </a:solidFill>
          <a:latin typeface="+mn-lt"/>
          <a:ea typeface="+mn-ea"/>
          <a:cs typeface="+mn-cs"/>
          <a:sym typeface="Arial" charset="0"/>
        </a:defRPr>
      </a:lvl4pPr>
      <a:lvl5pPr marL="1419624" indent="-160712" algn="l" rtl="0" fontAlgn="base">
        <a:lnSpc>
          <a:spcPct val="80000"/>
        </a:lnSpc>
        <a:spcBef>
          <a:spcPts val="422"/>
        </a:spcBef>
        <a:spcAft>
          <a:spcPct val="0"/>
        </a:spcAft>
        <a:buClr>
          <a:srgbClr val="0048B9"/>
        </a:buClr>
        <a:buSzPct val="100000"/>
        <a:buFont typeface="Arial" charset="0"/>
        <a:buChar char="»"/>
        <a:defRPr sz="1700">
          <a:solidFill>
            <a:srgbClr val="0048B9"/>
          </a:solidFill>
          <a:latin typeface="+mn-lt"/>
          <a:ea typeface="+mn-ea"/>
          <a:cs typeface="+mn-cs"/>
          <a:sym typeface="Arial" charset="0"/>
        </a:defRPr>
      </a:lvl5pPr>
      <a:lvl6pPr marL="1741049" indent="-160712" algn="l" rtl="0" fontAlgn="base">
        <a:lnSpc>
          <a:spcPct val="80000"/>
        </a:lnSpc>
        <a:spcBef>
          <a:spcPts val="422"/>
        </a:spcBef>
        <a:spcAft>
          <a:spcPct val="0"/>
        </a:spcAft>
        <a:buClr>
          <a:srgbClr val="0048B9"/>
        </a:buClr>
        <a:buSzPct val="100000"/>
        <a:buFont typeface="Arial" charset="0"/>
        <a:buChar char="»"/>
        <a:defRPr sz="1700">
          <a:solidFill>
            <a:srgbClr val="0048B9"/>
          </a:solidFill>
          <a:latin typeface="+mn-lt"/>
          <a:ea typeface="+mn-ea"/>
          <a:cs typeface="+mn-cs"/>
          <a:sym typeface="Arial" charset="0"/>
        </a:defRPr>
      </a:lvl6pPr>
      <a:lvl7pPr marL="2062472" indent="-160712" algn="l" rtl="0" fontAlgn="base">
        <a:lnSpc>
          <a:spcPct val="80000"/>
        </a:lnSpc>
        <a:spcBef>
          <a:spcPts val="422"/>
        </a:spcBef>
        <a:spcAft>
          <a:spcPct val="0"/>
        </a:spcAft>
        <a:buClr>
          <a:srgbClr val="0048B9"/>
        </a:buClr>
        <a:buSzPct val="100000"/>
        <a:buFont typeface="Arial" charset="0"/>
        <a:buChar char="»"/>
        <a:defRPr sz="1700">
          <a:solidFill>
            <a:srgbClr val="0048B9"/>
          </a:solidFill>
          <a:latin typeface="+mn-lt"/>
          <a:ea typeface="+mn-ea"/>
          <a:cs typeface="+mn-cs"/>
          <a:sym typeface="Arial" charset="0"/>
        </a:defRPr>
      </a:lvl7pPr>
      <a:lvl8pPr marL="2383898" indent="-160712" algn="l" rtl="0" fontAlgn="base">
        <a:lnSpc>
          <a:spcPct val="80000"/>
        </a:lnSpc>
        <a:spcBef>
          <a:spcPts val="422"/>
        </a:spcBef>
        <a:spcAft>
          <a:spcPct val="0"/>
        </a:spcAft>
        <a:buClr>
          <a:srgbClr val="0048B9"/>
        </a:buClr>
        <a:buSzPct val="100000"/>
        <a:buFont typeface="Arial" charset="0"/>
        <a:buChar char="»"/>
        <a:defRPr sz="1700">
          <a:solidFill>
            <a:srgbClr val="0048B9"/>
          </a:solidFill>
          <a:latin typeface="+mn-lt"/>
          <a:ea typeface="+mn-ea"/>
          <a:cs typeface="+mn-cs"/>
          <a:sym typeface="Arial" charset="0"/>
        </a:defRPr>
      </a:lvl8pPr>
      <a:lvl9pPr marL="2705323" indent="-160712" algn="l" rtl="0" fontAlgn="base">
        <a:lnSpc>
          <a:spcPct val="80000"/>
        </a:lnSpc>
        <a:spcBef>
          <a:spcPts val="422"/>
        </a:spcBef>
        <a:spcAft>
          <a:spcPct val="0"/>
        </a:spcAft>
        <a:buClr>
          <a:srgbClr val="0048B9"/>
        </a:buClr>
        <a:buSzPct val="100000"/>
        <a:buFont typeface="Arial" charset="0"/>
        <a:buChar char="»"/>
        <a:defRPr sz="1700">
          <a:solidFill>
            <a:srgbClr val="0048B9"/>
          </a:solidFill>
          <a:latin typeface="+mn-lt"/>
          <a:ea typeface="+mn-ea"/>
          <a:cs typeface="+mn-cs"/>
          <a:sym typeface="Arial"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png"/><Relationship Id="rId6" Type="http://schemas.openxmlformats.org/officeDocument/2006/relationships/hyperlink" Target="http://variablegen.org/resources/" TargetMode="External"/><Relationship Id="rId7" Type="http://schemas.openxmlformats.org/officeDocument/2006/relationships/image" Target="../media/image1.jpeg"/><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jpeg"/><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717675" y="4281488"/>
            <a:ext cx="66167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p>
            <a:pPr>
              <a:lnSpc>
                <a:spcPct val="80000"/>
              </a:lnSpc>
              <a:spcBef>
                <a:spcPct val="20000"/>
              </a:spcBef>
              <a:spcAft>
                <a:spcPct val="20000"/>
              </a:spcAft>
            </a:pPr>
            <a:endParaRPr lang="es-AR" sz="2200" b="1" dirty="0"/>
          </a:p>
        </p:txBody>
      </p:sp>
      <p:sp>
        <p:nvSpPr>
          <p:cNvPr id="8" name="Rectangle 6"/>
          <p:cNvSpPr>
            <a:spLocks noGrp="1" noChangeArrowheads="1"/>
          </p:cNvSpPr>
          <p:nvPr>
            <p:ph type="ctrTitle"/>
          </p:nvPr>
        </p:nvSpPr>
        <p:spPr>
          <a:xfrm>
            <a:off x="2100263" y="2387600"/>
            <a:ext cx="7043737" cy="1470025"/>
          </a:xfrm>
          <a:ln/>
          <a:extLst>
            <a:ext uri="{91240B29-F687-4f45-9708-019B960494DF}">
              <a14:hiddenLine xmlns:a14="http://schemas.microsoft.com/office/drawing/2010/main" w="9525" algn="ctr">
                <a:solidFill>
                  <a:srgbClr val="000000"/>
                </a:solidFill>
                <a:miter lim="800000"/>
                <a:headEnd/>
                <a:tailEnd/>
              </a14:hiddenLine>
            </a:ext>
          </a:extLst>
        </p:spPr>
        <p:txBody>
          <a:bodyPr>
            <a:normAutofit fontScale="90000"/>
          </a:bodyPr>
          <a:lstStyle/>
          <a:p>
            <a:pPr eaLnBrk="1" hangingPunct="1">
              <a:lnSpc>
                <a:spcPct val="100000"/>
              </a:lnSpc>
            </a:pPr>
            <a:r>
              <a:rPr lang="en-US" i="0" dirty="0" smtClean="0"/>
              <a:t/>
            </a:r>
            <a:br>
              <a:rPr lang="en-US" i="0" dirty="0" smtClean="0"/>
            </a:br>
            <a:r>
              <a:rPr lang="en-US" i="0" dirty="0" smtClean="0"/>
              <a:t/>
            </a:r>
            <a:br>
              <a:rPr lang="en-US" i="0" dirty="0" smtClean="0"/>
            </a:br>
            <a:r>
              <a:rPr lang="en-US" sz="2800" i="0" dirty="0" smtClean="0"/>
              <a:t/>
            </a:r>
            <a:br>
              <a:rPr lang="en-US" sz="2800" i="0" dirty="0" smtClean="0"/>
            </a:br>
            <a:r>
              <a:rPr lang="en-US" sz="2800" i="0" dirty="0" smtClean="0"/>
              <a:t>A </a:t>
            </a:r>
            <a:r>
              <a:rPr lang="en-US" sz="2800" dirty="0" smtClean="0"/>
              <a:t>Philosophy:</a:t>
            </a:r>
            <a:br>
              <a:rPr lang="en-US" sz="2800" dirty="0" smtClean="0"/>
            </a:br>
            <a:r>
              <a:rPr lang="en-US" sz="2800" dirty="0" smtClean="0"/>
              <a:t>Maximizing </a:t>
            </a:r>
            <a:r>
              <a:rPr lang="en-US" sz="2800" dirty="0" smtClean="0">
                <a:ea typeface="ＭＳ Ｐゴシック" pitchFamily="34" charset="-128"/>
              </a:rPr>
              <a:t>Wind </a:t>
            </a:r>
            <a:r>
              <a:rPr lang="en-US" sz="2800" dirty="0" smtClean="0">
                <a:ea typeface="ＭＳ Ｐゴシック" pitchFamily="34" charset="-128"/>
              </a:rPr>
              <a:t>and Solar </a:t>
            </a:r>
            <a:r>
              <a:rPr lang="en-US" sz="2800" dirty="0" smtClean="0">
                <a:ea typeface="ＭＳ Ｐゴシック" pitchFamily="34" charset="-128"/>
              </a:rPr>
              <a:t>Energy</a:t>
            </a:r>
            <a:r>
              <a:rPr lang="en-US" i="0" dirty="0" smtClean="0"/>
              <a:t/>
            </a:r>
            <a:br>
              <a:rPr lang="en-US" i="0" dirty="0" smtClean="0"/>
            </a:br>
            <a:r>
              <a:rPr lang="en-US" i="0" dirty="0" smtClean="0"/>
              <a:t/>
            </a:r>
            <a:br>
              <a:rPr lang="en-US" i="0" dirty="0" smtClean="0"/>
            </a:br>
            <a:endParaRPr lang="en-US" sz="2400" i="0" dirty="0" smtClean="0"/>
          </a:p>
        </p:txBody>
      </p:sp>
      <p:sp>
        <p:nvSpPr>
          <p:cNvPr id="9" name="Rectangle 7"/>
          <p:cNvSpPr>
            <a:spLocks noGrp="1" noChangeArrowheads="1"/>
          </p:cNvSpPr>
          <p:nvPr>
            <p:ph type="subTitle" idx="1"/>
          </p:nvPr>
        </p:nvSpPr>
        <p:spPr>
          <a:xfrm>
            <a:off x="2100263" y="3916908"/>
            <a:ext cx="6748462" cy="1509966"/>
          </a:xfrm>
        </p:spPr>
        <p:txBody>
          <a:bodyPr/>
          <a:lstStyle/>
          <a:p>
            <a:pPr eaLnBrk="1" hangingPunct="1"/>
            <a:endParaRPr lang="en-US" sz="1400" dirty="0" smtClean="0"/>
          </a:p>
          <a:p>
            <a:pPr lvl="0" eaLnBrk="1" hangingPunct="1"/>
            <a:r>
              <a:rPr lang="en-US" sz="2000" b="0" dirty="0" smtClean="0">
                <a:solidFill>
                  <a:srgbClr val="0048B9"/>
                </a:solidFill>
                <a:ea typeface="ＭＳ Ｐゴシック" pitchFamily="34" charset="-128"/>
              </a:rPr>
              <a:t>Mark Ahlstrom - WindLogics/NextEra Energy</a:t>
            </a:r>
          </a:p>
          <a:p>
            <a:pPr lvl="0" eaLnBrk="1" hangingPunct="1"/>
            <a:r>
              <a:rPr lang="en-US" sz="2000" b="0" dirty="0" smtClean="0">
                <a:solidFill>
                  <a:srgbClr val="0048B9"/>
                </a:solidFill>
                <a:ea typeface="ＭＳ Ｐゴシック" pitchFamily="34" charset="-128"/>
              </a:rPr>
              <a:t>WCEA - San Francisco</a:t>
            </a:r>
            <a:endParaRPr lang="en-US" sz="2000" b="0" dirty="0">
              <a:solidFill>
                <a:srgbClr val="0048B9"/>
              </a:solidFill>
              <a:ea typeface="ＭＳ Ｐゴシック" pitchFamily="34" charset="-128"/>
            </a:endParaRPr>
          </a:p>
          <a:p>
            <a:pPr lvl="0" eaLnBrk="1" hangingPunct="1"/>
            <a:r>
              <a:rPr lang="en-US" sz="2000" b="0" dirty="0" smtClean="0">
                <a:solidFill>
                  <a:srgbClr val="0048B9"/>
                </a:solidFill>
                <a:ea typeface="ＭＳ Ｐゴシック" pitchFamily="34" charset="-128"/>
              </a:rPr>
              <a:t>January 8</a:t>
            </a:r>
            <a:r>
              <a:rPr lang="en-US" sz="2000" b="0" dirty="0" smtClean="0">
                <a:solidFill>
                  <a:srgbClr val="0048B9"/>
                </a:solidFill>
                <a:ea typeface="ＭＳ Ｐゴシック" pitchFamily="34" charset="-128"/>
              </a:rPr>
              <a:t>, </a:t>
            </a:r>
            <a:r>
              <a:rPr lang="en-US" sz="2000" b="0" dirty="0" smtClean="0">
                <a:solidFill>
                  <a:srgbClr val="0048B9"/>
                </a:solidFill>
                <a:ea typeface="ＭＳ Ｐゴシック" pitchFamily="34" charset="-128"/>
              </a:rPr>
              <a:t>2015</a:t>
            </a:r>
            <a:endParaRPr lang="en-US" sz="2000" b="0" dirty="0">
              <a:solidFill>
                <a:srgbClr val="0048B9"/>
              </a:solidFill>
              <a:ea typeface="ＭＳ Ｐゴシック" pitchFamily="34" charset="-128"/>
            </a:endParaRPr>
          </a:p>
          <a:p>
            <a:pPr eaLnBrk="1" hangingPunct="1"/>
            <a:endParaRPr lang="en-US" dirty="0" smtClean="0"/>
          </a:p>
          <a:p>
            <a:pPr eaLnBrk="1" hangingPunct="1"/>
            <a:endParaRPr lang="en-US" dirty="0" smtClean="0"/>
          </a:p>
        </p:txBody>
      </p:sp>
      <p:pic>
        <p:nvPicPr>
          <p:cNvPr id="10" name="Picture 59" descr="16211 Investor Relations_v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338" y="6350"/>
            <a:ext cx="692467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788" y="20638"/>
            <a:ext cx="13906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8194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23" y="737275"/>
            <a:ext cx="8757075" cy="814388"/>
          </a:xfrm>
        </p:spPr>
        <p:txBody>
          <a:bodyPr/>
          <a:lstStyle/>
          <a:p>
            <a:r>
              <a:rPr lang="en-US" dirty="0" smtClean="0"/>
              <a:t>Dispatching Wind Changes the Perception of the Problem</a:t>
            </a:r>
            <a:endParaRPr lang="en-US" dirty="0"/>
          </a:p>
        </p:txBody>
      </p:sp>
      <p:sp>
        <p:nvSpPr>
          <p:cNvPr id="3" name="Content Placeholder 2"/>
          <p:cNvSpPr>
            <a:spLocks noGrp="1"/>
          </p:cNvSpPr>
          <p:nvPr>
            <p:ph idx="1"/>
          </p:nvPr>
        </p:nvSpPr>
        <p:spPr>
          <a:xfrm>
            <a:off x="384174" y="1777520"/>
            <a:ext cx="8465497" cy="4133850"/>
          </a:xfrm>
        </p:spPr>
        <p:txBody>
          <a:bodyPr/>
          <a:lstStyle/>
          <a:p>
            <a:pPr marL="0" indent="0">
              <a:buNone/>
            </a:pPr>
            <a:r>
              <a:rPr lang="en-US" i="1" dirty="0" smtClean="0"/>
              <a:t>“Variability” is the change or error within the dispatch period</a:t>
            </a:r>
          </a:p>
          <a:p>
            <a:pPr marL="0" indent="0">
              <a:buNone/>
            </a:pPr>
            <a:r>
              <a:rPr lang="en-US" sz="1800" b="0" i="1" dirty="0"/>
              <a:t>	</a:t>
            </a:r>
            <a:r>
              <a:rPr lang="en-US" sz="1800" b="0" dirty="0" smtClean="0"/>
              <a:t>Uses </a:t>
            </a:r>
            <a:r>
              <a:rPr lang="en-US" sz="1800" b="0" dirty="0"/>
              <a:t>a small amount of </a:t>
            </a:r>
            <a:r>
              <a:rPr lang="en-US" sz="1800" b="0" dirty="0" smtClean="0"/>
              <a:t>regulation</a:t>
            </a:r>
            <a:endParaRPr lang="en-US" b="0" dirty="0" smtClean="0"/>
          </a:p>
          <a:p>
            <a:pPr marL="0" indent="0">
              <a:buNone/>
            </a:pPr>
            <a:r>
              <a:rPr lang="en-US" i="1" dirty="0" smtClean="0"/>
              <a:t>“Uncertainty” is mostly the error from the day-ahead forecast</a:t>
            </a:r>
          </a:p>
          <a:p>
            <a:pPr marL="0" indent="0">
              <a:buNone/>
            </a:pPr>
            <a:r>
              <a:rPr lang="en-US" sz="1800" i="1" dirty="0"/>
              <a:t>	</a:t>
            </a:r>
            <a:r>
              <a:rPr lang="en-US" sz="1800" b="0" dirty="0" smtClean="0"/>
              <a:t>Largely </a:t>
            </a:r>
            <a:r>
              <a:rPr lang="en-US" sz="1800" b="0" dirty="0"/>
              <a:t>handled through the real time dispatch </a:t>
            </a:r>
            <a:r>
              <a:rPr lang="en-US" sz="1800" b="0" dirty="0" smtClean="0"/>
              <a:t>stack</a:t>
            </a:r>
          </a:p>
          <a:p>
            <a:pPr marL="0" indent="0">
              <a:buNone/>
            </a:pPr>
            <a:r>
              <a:rPr lang="en-US" sz="1800" b="0" dirty="0"/>
              <a:t>	</a:t>
            </a:r>
            <a:r>
              <a:rPr lang="en-US" sz="1800" b="0" dirty="0" smtClean="0"/>
              <a:t>May use </a:t>
            </a:r>
            <a:r>
              <a:rPr lang="en-US" sz="1800" b="0" dirty="0"/>
              <a:t>some non-spin reserve for extreme </a:t>
            </a:r>
            <a:r>
              <a:rPr lang="en-US" sz="1800" b="0" dirty="0" smtClean="0"/>
              <a:t>situations</a:t>
            </a:r>
            <a:endParaRPr lang="en-US" b="0" dirty="0" smtClean="0"/>
          </a:p>
          <a:p>
            <a:pPr marL="0" indent="0">
              <a:buNone/>
            </a:pPr>
            <a:r>
              <a:rPr lang="en-US" i="1" dirty="0" smtClean="0"/>
              <a:t>Is there a ramping or flexibility problem?</a:t>
            </a:r>
          </a:p>
          <a:p>
            <a:pPr marL="0" indent="0">
              <a:buNone/>
            </a:pPr>
            <a:r>
              <a:rPr lang="en-US" sz="1800" b="0" i="1" dirty="0"/>
              <a:t>	</a:t>
            </a:r>
            <a:r>
              <a:rPr lang="en-US" sz="1800" b="0" dirty="0" smtClean="0"/>
              <a:t>With </a:t>
            </a:r>
            <a:r>
              <a:rPr lang="en-US" sz="1800" b="0" dirty="0"/>
              <a:t>a deep and </a:t>
            </a:r>
            <a:r>
              <a:rPr lang="en-US" sz="1800" b="0" dirty="0" smtClean="0"/>
              <a:t>robust </a:t>
            </a:r>
            <a:r>
              <a:rPr lang="en-US" sz="1800" b="0" dirty="0"/>
              <a:t>real time dispatch… not really</a:t>
            </a:r>
          </a:p>
          <a:p>
            <a:pPr marL="1464124" lvl="4" indent="-285750"/>
            <a:r>
              <a:rPr lang="en-US" dirty="0" smtClean="0"/>
              <a:t>Wind ramping up - you have dispatch control of wind if needed</a:t>
            </a:r>
          </a:p>
          <a:p>
            <a:pPr marL="1464124" lvl="4" indent="-285750"/>
            <a:r>
              <a:rPr lang="en-US" dirty="0" smtClean="0"/>
              <a:t>Wind ramping down - units backed down &amp; have room to move up</a:t>
            </a:r>
            <a:r>
              <a:rPr lang="en-US" dirty="0"/>
              <a:t>		</a:t>
            </a:r>
            <a:endParaRPr lang="en-US" dirty="0" smtClean="0"/>
          </a:p>
        </p:txBody>
      </p:sp>
      <p:sp>
        <p:nvSpPr>
          <p:cNvPr id="5" name="Rectangle 35"/>
          <p:cNvSpPr>
            <a:spLocks noChangeArrowheads="1"/>
          </p:cNvSpPr>
          <p:nvPr/>
        </p:nvSpPr>
        <p:spPr bwMode="auto">
          <a:xfrm>
            <a:off x="1693210" y="5209098"/>
            <a:ext cx="5698185" cy="935511"/>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spcAft>
                <a:spcPct val="0"/>
              </a:spcAft>
              <a:buFontTx/>
              <a:buNone/>
            </a:pPr>
            <a:r>
              <a:rPr lang="en-US" b="1" dirty="0" smtClean="0">
                <a:solidFill>
                  <a:schemeClr val="bg1"/>
                </a:solidFill>
              </a:rPr>
              <a:t>The concep</a:t>
            </a:r>
            <a:r>
              <a:rPr lang="en-US" b="1" dirty="0" smtClean="0">
                <a:solidFill>
                  <a:schemeClr val="bg1"/>
                </a:solidFill>
              </a:rPr>
              <a:t>t of “net load” becomes irrelevant when wind and solar are dispatched </a:t>
            </a:r>
            <a:endParaRPr lang="en-US" b="1" dirty="0">
              <a:solidFill>
                <a:schemeClr val="bg1"/>
              </a:solidFill>
            </a:endParaRPr>
          </a:p>
        </p:txBody>
      </p:sp>
    </p:spTree>
    <p:extLst>
      <p:ext uri="{BB962C8B-B14F-4D97-AF65-F5344CB8AC3E}">
        <p14:creationId xmlns:p14="http://schemas.microsoft.com/office/powerpoint/2010/main" val="1531438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and Solar Plants </a:t>
            </a:r>
            <a:r>
              <a:rPr lang="en-US" dirty="0" smtClean="0"/>
              <a:t>are </a:t>
            </a:r>
            <a:r>
              <a:rPr lang="en-US" dirty="0"/>
              <a:t>Power Plants</a:t>
            </a:r>
          </a:p>
        </p:txBody>
      </p:sp>
      <p:sp>
        <p:nvSpPr>
          <p:cNvPr id="3" name="Content Placeholder 2"/>
          <p:cNvSpPr>
            <a:spLocks noGrp="1"/>
          </p:cNvSpPr>
          <p:nvPr>
            <p:ph idx="1"/>
          </p:nvPr>
        </p:nvSpPr>
        <p:spPr>
          <a:xfrm>
            <a:off x="384175" y="1885950"/>
            <a:ext cx="8231188" cy="3710258"/>
          </a:xfrm>
        </p:spPr>
        <p:txBody>
          <a:bodyPr>
            <a:normAutofit/>
          </a:bodyPr>
          <a:lstStyle/>
          <a:p>
            <a:r>
              <a:rPr lang="en-US" dirty="0"/>
              <a:t>D</a:t>
            </a:r>
            <a:r>
              <a:rPr lang="en-US" b="1" dirty="0" smtClean="0"/>
              <a:t>ispatchable</a:t>
            </a:r>
            <a:endParaRPr lang="en-US" b="1" dirty="0"/>
          </a:p>
          <a:p>
            <a:pPr lvl="1"/>
            <a:r>
              <a:rPr lang="en-US" dirty="0"/>
              <a:t>Easy if done </a:t>
            </a:r>
            <a:r>
              <a:rPr lang="en-US" dirty="0" smtClean="0"/>
              <a:t>right, high errors if “fuel characteristics” are ignored</a:t>
            </a:r>
            <a:endParaRPr lang="en-US" dirty="0"/>
          </a:p>
          <a:p>
            <a:r>
              <a:rPr lang="en-US" dirty="0" smtClean="0"/>
              <a:t>Ride </a:t>
            </a:r>
            <a:r>
              <a:rPr lang="en-US" dirty="0" smtClean="0"/>
              <a:t>through d</a:t>
            </a:r>
            <a:r>
              <a:rPr lang="en-US" b="1" dirty="0" smtClean="0"/>
              <a:t>isturbances</a:t>
            </a:r>
            <a:endParaRPr lang="en-US" b="1" dirty="0"/>
          </a:p>
          <a:p>
            <a:pPr lvl="1">
              <a:lnSpc>
                <a:spcPct val="100000"/>
              </a:lnSpc>
              <a:spcBef>
                <a:spcPts val="0"/>
              </a:spcBef>
            </a:pPr>
            <a:r>
              <a:rPr lang="en-US" sz="2100" dirty="0"/>
              <a:t>Wind ride-through requirements exceed those of conventional generators per </a:t>
            </a:r>
            <a:r>
              <a:rPr lang="en-US" sz="2100" dirty="0" smtClean="0"/>
              <a:t>NERC Standard PRC</a:t>
            </a:r>
            <a:r>
              <a:rPr lang="en-US" sz="2100" dirty="0"/>
              <a:t>-024</a:t>
            </a:r>
          </a:p>
          <a:p>
            <a:r>
              <a:rPr lang="en-US" b="1" dirty="0" smtClean="0"/>
              <a:t>Provide </a:t>
            </a:r>
            <a:r>
              <a:rPr lang="en-US" dirty="0" smtClean="0"/>
              <a:t>f</a:t>
            </a:r>
            <a:r>
              <a:rPr lang="en-US" b="1" dirty="0" smtClean="0"/>
              <a:t>requency </a:t>
            </a:r>
            <a:r>
              <a:rPr lang="en-US" b="1" dirty="0"/>
              <a:t>response and voltage control</a:t>
            </a:r>
          </a:p>
          <a:p>
            <a:pPr lvl="1"/>
            <a:r>
              <a:rPr lang="en-US" dirty="0" smtClean="0"/>
              <a:t>Implemented for wind </a:t>
            </a:r>
            <a:r>
              <a:rPr lang="en-US" dirty="0"/>
              <a:t>in ERCOT and </a:t>
            </a:r>
            <a:r>
              <a:rPr lang="en-US" dirty="0" smtClean="0"/>
              <a:t>other regions</a:t>
            </a:r>
            <a:endParaRPr lang="en-US" dirty="0"/>
          </a:p>
          <a:p>
            <a:r>
              <a:rPr lang="en-US" dirty="0"/>
              <a:t>I</a:t>
            </a:r>
            <a:r>
              <a:rPr lang="en-US" b="1" dirty="0" smtClean="0"/>
              <a:t>mpressive </a:t>
            </a:r>
            <a:r>
              <a:rPr lang="en-US" b="1" dirty="0" smtClean="0"/>
              <a:t>ramping </a:t>
            </a:r>
            <a:r>
              <a:rPr lang="en-US" b="1" dirty="0"/>
              <a:t>and active power control</a:t>
            </a:r>
          </a:p>
          <a:p>
            <a:pPr lvl="1"/>
            <a:r>
              <a:rPr lang="en-US" dirty="0"/>
              <a:t>Very fast and accurate response over entire capability range</a:t>
            </a:r>
          </a:p>
          <a:p>
            <a:pPr marL="0" indent="0"/>
            <a:endParaRPr lang="en-US" dirty="0" smtClean="0"/>
          </a:p>
        </p:txBody>
      </p:sp>
      <p:sp>
        <p:nvSpPr>
          <p:cNvPr id="5" name="Rectangle 35"/>
          <p:cNvSpPr>
            <a:spLocks noChangeArrowheads="1"/>
          </p:cNvSpPr>
          <p:nvPr/>
        </p:nvSpPr>
        <p:spPr bwMode="auto">
          <a:xfrm>
            <a:off x="1388963" y="5595948"/>
            <a:ext cx="6386050" cy="595312"/>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spcAft>
                <a:spcPct val="0"/>
              </a:spcAft>
              <a:buFontTx/>
              <a:buNone/>
            </a:pPr>
            <a:r>
              <a:rPr lang="en-US" b="1" dirty="0" smtClean="0">
                <a:solidFill>
                  <a:schemeClr val="bg1"/>
                </a:solidFill>
              </a:rPr>
              <a:t>Utility-scale solar plants can support similar capabilities</a:t>
            </a:r>
            <a:endParaRPr lang="en-US" b="1" dirty="0">
              <a:solidFill>
                <a:schemeClr val="bg1"/>
              </a:solidFill>
            </a:endParaRPr>
          </a:p>
        </p:txBody>
      </p:sp>
    </p:spTree>
    <p:extLst>
      <p:ext uri="{BB962C8B-B14F-4D97-AF65-F5344CB8AC3E}">
        <p14:creationId xmlns:p14="http://schemas.microsoft.com/office/powerpoint/2010/main" val="131007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Recommendations</a:t>
            </a:r>
            <a:endParaRPr lang="en-US" dirty="0"/>
          </a:p>
        </p:txBody>
      </p:sp>
      <p:sp>
        <p:nvSpPr>
          <p:cNvPr id="3" name="Content Placeholder 2"/>
          <p:cNvSpPr>
            <a:spLocks noGrp="1"/>
          </p:cNvSpPr>
          <p:nvPr>
            <p:ph idx="1"/>
          </p:nvPr>
        </p:nvSpPr>
        <p:spPr>
          <a:xfrm>
            <a:off x="384175" y="1885950"/>
            <a:ext cx="8609180" cy="4133850"/>
          </a:xfrm>
        </p:spPr>
        <p:txBody>
          <a:bodyPr/>
          <a:lstStyle/>
          <a:p>
            <a:r>
              <a:rPr lang="en-US" dirty="0"/>
              <a:t>I</a:t>
            </a:r>
            <a:r>
              <a:rPr lang="en-US" dirty="0" smtClean="0"/>
              <a:t>nstall </a:t>
            </a:r>
            <a:r>
              <a:rPr lang="en-US" smtClean="0"/>
              <a:t>reliability services </a:t>
            </a:r>
            <a:r>
              <a:rPr lang="en-US" dirty="0" smtClean="0"/>
              <a:t>capabilities in new wind &amp; solar</a:t>
            </a:r>
            <a:endParaRPr lang="en-US" dirty="0" smtClean="0"/>
          </a:p>
          <a:p>
            <a:pPr lvl="1"/>
            <a:r>
              <a:rPr lang="en-US" dirty="0" smtClean="0"/>
              <a:t>All power plants should contribute in ways that make economic sense given their fuel and technology characteristics</a:t>
            </a:r>
          </a:p>
          <a:p>
            <a:pPr lvl="1"/>
            <a:r>
              <a:rPr lang="en-US" dirty="0" smtClean="0"/>
              <a:t>All power plants should </a:t>
            </a:r>
            <a:r>
              <a:rPr lang="en-US" dirty="0"/>
              <a:t>ride through </a:t>
            </a:r>
            <a:r>
              <a:rPr lang="en-US" dirty="0" smtClean="0"/>
              <a:t>disturbances, but we do not expect every plant to provide every reliability service at all times</a:t>
            </a:r>
            <a:endParaRPr lang="en-US" dirty="0"/>
          </a:p>
          <a:p>
            <a:r>
              <a:rPr lang="en-US" dirty="0" smtClean="0"/>
              <a:t>Support p</a:t>
            </a:r>
            <a:r>
              <a:rPr lang="en-US" dirty="0" smtClean="0"/>
              <a:t>erformance</a:t>
            </a:r>
            <a:r>
              <a:rPr lang="en-US" dirty="0" smtClean="0"/>
              <a:t>-based, technology-neutral standards</a:t>
            </a:r>
          </a:p>
          <a:p>
            <a:pPr lvl="1"/>
            <a:r>
              <a:rPr lang="en-US" dirty="0" smtClean="0"/>
              <a:t>Focus on </a:t>
            </a:r>
            <a:r>
              <a:rPr lang="en-US" dirty="0"/>
              <a:t>operating performance </a:t>
            </a:r>
            <a:r>
              <a:rPr lang="en-US" dirty="0" smtClean="0"/>
              <a:t>outcomes</a:t>
            </a:r>
          </a:p>
          <a:p>
            <a:pPr lvl="2"/>
            <a:r>
              <a:rPr lang="en-US" dirty="0"/>
              <a:t>D</a:t>
            </a:r>
            <a:r>
              <a:rPr lang="en-US" dirty="0" smtClean="0"/>
              <a:t>iscretion on how to achieve performance </a:t>
            </a:r>
            <a:r>
              <a:rPr lang="en-US" dirty="0"/>
              <a:t>requirements</a:t>
            </a:r>
          </a:p>
          <a:p>
            <a:r>
              <a:rPr lang="en-US" dirty="0" smtClean="0"/>
              <a:t>We </a:t>
            </a:r>
            <a:r>
              <a:rPr lang="en-US" dirty="0"/>
              <a:t>will learn and adapt </a:t>
            </a:r>
            <a:r>
              <a:rPr lang="en-US" dirty="0" smtClean="0"/>
              <a:t>as the generation mix changes</a:t>
            </a:r>
          </a:p>
          <a:p>
            <a:pPr lvl="1"/>
            <a:r>
              <a:rPr lang="en-US" dirty="0" smtClean="0"/>
              <a:t>These are good engineering </a:t>
            </a:r>
            <a:r>
              <a:rPr lang="en-US" dirty="0" smtClean="0"/>
              <a:t>problems</a:t>
            </a:r>
          </a:p>
        </p:txBody>
      </p:sp>
    </p:spTree>
    <p:extLst>
      <p:ext uri="{BB962C8B-B14F-4D97-AF65-F5344CB8AC3E}">
        <p14:creationId xmlns:p14="http://schemas.microsoft.com/office/powerpoint/2010/main" val="22058337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Personal Approach</a:t>
            </a:r>
            <a:endParaRPr lang="en-US" dirty="0"/>
          </a:p>
        </p:txBody>
      </p:sp>
      <p:sp>
        <p:nvSpPr>
          <p:cNvPr id="3" name="Content Placeholder 2"/>
          <p:cNvSpPr>
            <a:spLocks noGrp="1"/>
          </p:cNvSpPr>
          <p:nvPr>
            <p:ph idx="1"/>
          </p:nvPr>
        </p:nvSpPr>
        <p:spPr/>
        <p:txBody>
          <a:bodyPr/>
          <a:lstStyle/>
          <a:p>
            <a:r>
              <a:rPr lang="en-US" dirty="0" smtClean="0"/>
              <a:t>Leverage insider status - carefully catalyze change</a:t>
            </a:r>
          </a:p>
          <a:p>
            <a:pPr lvl="3"/>
            <a:endParaRPr lang="en-US" sz="1400" dirty="0" smtClean="0"/>
          </a:p>
          <a:p>
            <a:r>
              <a:rPr lang="en-US" dirty="0" smtClean="0"/>
              <a:t>Perception is reality, so use this to advantage</a:t>
            </a:r>
          </a:p>
          <a:p>
            <a:pPr lvl="1"/>
            <a:r>
              <a:rPr lang="en-US" dirty="0" smtClean="0"/>
              <a:t>Be obsessive about nomenclature</a:t>
            </a:r>
          </a:p>
          <a:p>
            <a:pPr lvl="1"/>
            <a:r>
              <a:rPr lang="en-US" dirty="0" smtClean="0"/>
              <a:t>Manage the tone and the message</a:t>
            </a:r>
          </a:p>
          <a:p>
            <a:pPr lvl="3"/>
            <a:endParaRPr lang="en-US" sz="1400" dirty="0" smtClean="0"/>
          </a:p>
          <a:p>
            <a:r>
              <a:rPr lang="en-US" dirty="0" smtClean="0"/>
              <a:t>Perspective matters</a:t>
            </a:r>
          </a:p>
          <a:p>
            <a:pPr lvl="1"/>
            <a:r>
              <a:rPr lang="en-US" dirty="0" smtClean="0"/>
              <a:t>Elegant solutions are possible</a:t>
            </a:r>
          </a:p>
          <a:p>
            <a:pPr lvl="1"/>
            <a:r>
              <a:rPr lang="en-US" dirty="0" smtClean="0"/>
              <a:t>Exploit opportunities to change the status quo</a:t>
            </a:r>
          </a:p>
          <a:p>
            <a:pPr marL="0" indent="0">
              <a:buNone/>
            </a:pPr>
            <a:endParaRPr lang="en-US" dirty="0"/>
          </a:p>
        </p:txBody>
      </p:sp>
      <p:sp>
        <p:nvSpPr>
          <p:cNvPr id="4" name="Rectangle 35"/>
          <p:cNvSpPr>
            <a:spLocks noChangeArrowheads="1"/>
          </p:cNvSpPr>
          <p:nvPr/>
        </p:nvSpPr>
        <p:spPr bwMode="auto">
          <a:xfrm>
            <a:off x="561474" y="5427579"/>
            <a:ext cx="7758027" cy="763681"/>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spcAft>
                <a:spcPct val="0"/>
              </a:spcAft>
              <a:buFontTx/>
              <a:buNone/>
            </a:pPr>
            <a:r>
              <a:rPr lang="en-US" b="1" dirty="0" smtClean="0">
                <a:solidFill>
                  <a:schemeClr val="bg1"/>
                </a:solidFill>
              </a:rPr>
              <a:t>One of Cicero’s Six Mistakes of Man:</a:t>
            </a:r>
          </a:p>
          <a:p>
            <a:pPr algn="ctr">
              <a:lnSpc>
                <a:spcPct val="100000"/>
              </a:lnSpc>
              <a:spcBef>
                <a:spcPct val="0"/>
              </a:spcBef>
              <a:spcAft>
                <a:spcPct val="0"/>
              </a:spcAft>
              <a:buFontTx/>
              <a:buNone/>
            </a:pPr>
            <a:r>
              <a:rPr lang="en-US" b="1" i="1" dirty="0" smtClean="0">
                <a:solidFill>
                  <a:schemeClr val="bg1"/>
                </a:solidFill>
              </a:rPr>
              <a:t>Insisting that a thing is impossible because we cannot accomplish it</a:t>
            </a:r>
            <a:endParaRPr lang="en-US" b="1" i="1" dirty="0">
              <a:solidFill>
                <a:schemeClr val="bg1"/>
              </a:solidFill>
            </a:endParaRPr>
          </a:p>
        </p:txBody>
      </p:sp>
    </p:spTree>
    <p:extLst>
      <p:ext uri="{BB962C8B-B14F-4D97-AF65-F5344CB8AC3E}">
        <p14:creationId xmlns:p14="http://schemas.microsoft.com/office/powerpoint/2010/main" val="34513566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ctrTitle"/>
          </p:nvPr>
        </p:nvSpPr>
        <p:spPr>
          <a:xfrm>
            <a:off x="1295401" y="2136776"/>
            <a:ext cx="6791325" cy="1466850"/>
          </a:xfrm>
          <a:ln/>
        </p:spPr>
        <p:txBody>
          <a:bodyPr/>
          <a:lstStyle/>
          <a:p>
            <a:pPr algn="ctr"/>
            <a:r>
              <a:rPr lang="en-US" dirty="0" smtClean="0">
                <a:ea typeface="ＭＳ Ｐゴシック" pitchFamily="34" charset="-128"/>
              </a:rPr>
              <a:t>Discussion</a:t>
            </a:r>
          </a:p>
        </p:txBody>
      </p:sp>
      <p:sp>
        <p:nvSpPr>
          <p:cNvPr id="19458" name="Rectangle 17"/>
          <p:cNvSpPr>
            <a:spLocks noGrp="1" noChangeArrowheads="1"/>
          </p:cNvSpPr>
          <p:nvPr>
            <p:ph type="subTitle" idx="1"/>
          </p:nvPr>
        </p:nvSpPr>
        <p:spPr>
          <a:xfrm>
            <a:off x="1322388" y="3775075"/>
            <a:ext cx="6748462" cy="609600"/>
          </a:xfrm>
        </p:spPr>
        <p:txBody>
          <a:bodyPr/>
          <a:lstStyle/>
          <a:p>
            <a:pPr algn="ctr" eaLnBrk="1" hangingPunct="1">
              <a:spcBef>
                <a:spcPct val="0"/>
              </a:spcBef>
            </a:pPr>
            <a:r>
              <a:rPr lang="en-US" sz="1800" dirty="0">
                <a:ea typeface="ＭＳ Ｐゴシック" pitchFamily="34" charset="-128"/>
              </a:rPr>
              <a:t>Mark Ahlstrom</a:t>
            </a:r>
          </a:p>
          <a:p>
            <a:pPr algn="ctr" eaLnBrk="1" hangingPunct="1">
              <a:spcBef>
                <a:spcPct val="0"/>
              </a:spcBef>
            </a:pPr>
            <a:r>
              <a:rPr lang="en-US" sz="1800" dirty="0">
                <a:ea typeface="ＭＳ Ｐゴシック" pitchFamily="34" charset="-128"/>
              </a:rPr>
              <a:t>651-556-4262</a:t>
            </a:r>
          </a:p>
          <a:p>
            <a:pPr algn="ctr" eaLnBrk="1" hangingPunct="1">
              <a:spcBef>
                <a:spcPts val="425"/>
              </a:spcBef>
            </a:pPr>
            <a:r>
              <a:rPr lang="en-US" sz="1800" dirty="0" err="1">
                <a:ea typeface="ＭＳ Ｐゴシック" pitchFamily="34" charset="-128"/>
              </a:rPr>
              <a:t>mark@windlogics.com</a:t>
            </a:r>
            <a:endParaRPr lang="en-US" sz="1800" dirty="0">
              <a:ea typeface="ＭＳ Ｐゴシック" pitchFamily="34" charset="-128"/>
            </a:endParaRPr>
          </a:p>
        </p:txBody>
      </p:sp>
    </p:spTree>
    <p:extLst>
      <p:ext uri="{BB962C8B-B14F-4D97-AF65-F5344CB8AC3E}">
        <p14:creationId xmlns:p14="http://schemas.microsoft.com/office/powerpoint/2010/main" val="39978173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46489" y="861071"/>
            <a:ext cx="8215313" cy="446484"/>
          </a:xfrm>
        </p:spPr>
        <p:txBody>
          <a:bodyPr/>
          <a:lstStyle/>
          <a:p>
            <a:pPr eaLnBrk="1" hangingPunct="1">
              <a:defRPr/>
            </a:pPr>
            <a:r>
              <a:rPr lang="en-US" b="1" u="sng" dirty="0" smtClean="0"/>
              <a:t>The Short Term Wind Forecast Error Curve</a:t>
            </a:r>
          </a:p>
        </p:txBody>
      </p:sp>
      <p:pic>
        <p:nvPicPr>
          <p:cNvPr id="327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645" r="59579" b="1"/>
          <a:stretch/>
        </p:blipFill>
        <p:spPr bwMode="auto">
          <a:xfrm>
            <a:off x="1286571" y="1869228"/>
            <a:ext cx="6177054" cy="448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771" name="Rectangle 3"/>
          <p:cNvSpPr>
            <a:spLocks/>
          </p:cNvSpPr>
          <p:nvPr/>
        </p:nvSpPr>
        <p:spPr bwMode="auto">
          <a:xfrm>
            <a:off x="3903655" y="6527602"/>
            <a:ext cx="2359482" cy="12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spcBef>
                <a:spcPts val="431"/>
              </a:spcBef>
              <a:buNone/>
            </a:pPr>
            <a:r>
              <a:rPr lang="en-US" sz="1000" dirty="0">
                <a:solidFill>
                  <a:schemeClr val="tx1"/>
                </a:solidFill>
                <a:latin typeface="Arial" charset="0"/>
                <a:ea typeface="ＭＳ Ｐゴシック" charset="0"/>
                <a:cs typeface="ＭＳ Ｐゴシック" charset="0"/>
                <a:sym typeface="Arial" charset="0"/>
              </a:rPr>
              <a:t>Adapted from Jacques Duchesne, AESO</a:t>
            </a:r>
          </a:p>
        </p:txBody>
      </p:sp>
      <p:sp>
        <p:nvSpPr>
          <p:cNvPr id="2" name="Oval 1"/>
          <p:cNvSpPr/>
          <p:nvPr/>
        </p:nvSpPr>
        <p:spPr bwMode="auto">
          <a:xfrm>
            <a:off x="2715280" y="4584169"/>
            <a:ext cx="569333" cy="46717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30" tIns="45716" rIns="91430" bIns="45716" numCol="1" rtlCol="0" anchor="t" anchorCtr="0" compatLnSpc="1">
            <a:prstTxWarp prst="textNoShape">
              <a:avLst/>
            </a:prstTxWarp>
          </a:bodyPr>
          <a:lstStyle/>
          <a:p>
            <a:pPr algn="ctr" defTabSz="914306">
              <a:lnSpc>
                <a:spcPct val="100000"/>
              </a:lnSpc>
              <a:spcBef>
                <a:spcPct val="0"/>
              </a:spcBef>
              <a:spcAft>
                <a:spcPct val="0"/>
              </a:spcAft>
              <a:buNone/>
            </a:pPr>
            <a:endParaRPr lang="en-US" sz="5800">
              <a:solidFill>
                <a:srgbClr val="000000"/>
              </a:solidFill>
              <a:latin typeface="Gill Sans" charset="0"/>
              <a:ea typeface="ヒラギノ角ゴ ProN W3" charset="0"/>
              <a:cs typeface="ヒラギノ角ゴ ProN W3" charset="0"/>
              <a:sym typeface="Gill Sans" charset="0"/>
            </a:endParaRPr>
          </a:p>
        </p:txBody>
      </p:sp>
      <p:sp>
        <p:nvSpPr>
          <p:cNvPr id="3" name="Oval 2"/>
          <p:cNvSpPr/>
          <p:nvPr/>
        </p:nvSpPr>
        <p:spPr bwMode="auto">
          <a:xfrm>
            <a:off x="3664168" y="3489225"/>
            <a:ext cx="540136" cy="423379"/>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30" tIns="45716" rIns="91430" bIns="45716" numCol="1" rtlCol="0" anchor="t" anchorCtr="0" compatLnSpc="1">
            <a:prstTxWarp prst="textNoShape">
              <a:avLst/>
            </a:prstTxWarp>
          </a:bodyPr>
          <a:lstStyle/>
          <a:p>
            <a:pPr algn="ctr" defTabSz="914306">
              <a:lnSpc>
                <a:spcPct val="100000"/>
              </a:lnSpc>
              <a:spcBef>
                <a:spcPct val="0"/>
              </a:spcBef>
              <a:spcAft>
                <a:spcPct val="0"/>
              </a:spcAft>
              <a:buNone/>
            </a:pPr>
            <a:endParaRPr lang="en-US" sz="5800">
              <a:solidFill>
                <a:srgbClr val="000000"/>
              </a:solidFill>
              <a:latin typeface="Gill Sans" charset="0"/>
              <a:ea typeface="ヒラギノ角ゴ ProN W3" charset="0"/>
              <a:cs typeface="ヒラギノ角ゴ ProN W3" charset="0"/>
              <a:sym typeface="Gill Sans" charset="0"/>
            </a:endParaRPr>
          </a:p>
        </p:txBody>
      </p:sp>
      <p:sp>
        <p:nvSpPr>
          <p:cNvPr id="4" name="TextBox 3"/>
          <p:cNvSpPr txBox="1"/>
          <p:nvPr/>
        </p:nvSpPr>
        <p:spPr>
          <a:xfrm>
            <a:off x="4466753" y="5721839"/>
            <a:ext cx="1522640" cy="323157"/>
          </a:xfrm>
          <a:prstGeom prst="rect">
            <a:avLst/>
          </a:prstGeom>
          <a:noFill/>
        </p:spPr>
        <p:txBody>
          <a:bodyPr wrap="none" lIns="91430" tIns="45716" rIns="91430" bIns="45716" rtlCol="0">
            <a:spAutoFit/>
          </a:bodyPr>
          <a:lstStyle/>
          <a:p>
            <a:pPr>
              <a:buNone/>
            </a:pPr>
            <a:r>
              <a:rPr lang="en-US" dirty="0" smtClean="0">
                <a:solidFill>
                  <a:schemeClr val="tx2"/>
                </a:solidFill>
              </a:rPr>
              <a:t>Time (Hours)</a:t>
            </a:r>
            <a:endParaRPr lang="en-US" dirty="0">
              <a:solidFill>
                <a:schemeClr val="tx2"/>
              </a:solidFill>
            </a:endParaRPr>
          </a:p>
        </p:txBody>
      </p:sp>
      <p:sp>
        <p:nvSpPr>
          <p:cNvPr id="5" name="TextBox 4"/>
          <p:cNvSpPr txBox="1"/>
          <p:nvPr/>
        </p:nvSpPr>
        <p:spPr>
          <a:xfrm>
            <a:off x="670720" y="3196240"/>
            <a:ext cx="1685056" cy="544756"/>
          </a:xfrm>
          <a:prstGeom prst="rect">
            <a:avLst/>
          </a:prstGeom>
          <a:noFill/>
        </p:spPr>
        <p:txBody>
          <a:bodyPr wrap="none" lIns="91430" tIns="45716" rIns="91430" bIns="45716" rtlCol="0">
            <a:spAutoFit/>
          </a:bodyPr>
          <a:lstStyle/>
          <a:p>
            <a:pPr>
              <a:buNone/>
            </a:pPr>
            <a:r>
              <a:rPr lang="en-US" dirty="0" smtClean="0">
                <a:solidFill>
                  <a:schemeClr val="tx2"/>
                </a:solidFill>
              </a:rPr>
              <a:t>System-wide</a:t>
            </a:r>
            <a:br>
              <a:rPr lang="en-US" dirty="0" smtClean="0">
                <a:solidFill>
                  <a:schemeClr val="tx2"/>
                </a:solidFill>
              </a:rPr>
            </a:br>
            <a:r>
              <a:rPr lang="en-US" dirty="0" smtClean="0">
                <a:solidFill>
                  <a:schemeClr val="tx2"/>
                </a:solidFill>
              </a:rPr>
              <a:t>Error (% MAE)</a:t>
            </a:r>
            <a:endParaRPr lang="en-US" dirty="0">
              <a:solidFill>
                <a:schemeClr val="tx2"/>
              </a:solidFill>
            </a:endParaRPr>
          </a:p>
        </p:txBody>
      </p:sp>
      <p:sp>
        <p:nvSpPr>
          <p:cNvPr id="9" name="Text Box 63"/>
          <p:cNvSpPr txBox="1">
            <a:spLocks noChangeArrowheads="1"/>
          </p:cNvSpPr>
          <p:nvPr/>
        </p:nvSpPr>
        <p:spPr bwMode="auto">
          <a:xfrm>
            <a:off x="422275" y="6602413"/>
            <a:ext cx="2111375" cy="220573"/>
          </a:xfrm>
          <a:prstGeom prst="rect">
            <a:avLst/>
          </a:prstGeom>
          <a:noFill/>
          <a:ln w="9525">
            <a:noFill/>
            <a:miter lim="800000"/>
            <a:headEnd/>
            <a:tailEnd/>
          </a:ln>
          <a:effectLst/>
        </p:spPr>
        <p:txBody>
          <a:bodyPr>
            <a:spAutoFit/>
          </a:bodyPr>
          <a:lstStyle/>
          <a:p>
            <a:pPr>
              <a:spcBef>
                <a:spcPct val="50000"/>
              </a:spcBef>
              <a:buNone/>
              <a:defRPr/>
            </a:pPr>
            <a:fld id="{067A81FA-BE26-4140-97BD-4DA4A8632465}" type="slidenum">
              <a:rPr lang="en-US" sz="1000">
                <a:solidFill>
                  <a:schemeClr val="accent2"/>
                </a:solidFill>
              </a:rPr>
              <a:pPr>
                <a:spcBef>
                  <a:spcPct val="50000"/>
                </a:spcBef>
                <a:buNone/>
                <a:defRPr/>
              </a:pPr>
              <a:t>15</a:t>
            </a:fld>
            <a:endParaRPr lang="en-US" sz="1000" dirty="0">
              <a:solidFill>
                <a:schemeClr val="accent2"/>
              </a:solidFill>
            </a:endParaRPr>
          </a:p>
        </p:txBody>
      </p:sp>
    </p:spTree>
    <p:extLst>
      <p:ext uri="{BB962C8B-B14F-4D97-AF65-F5344CB8AC3E}">
        <p14:creationId xmlns:p14="http://schemas.microsoft.com/office/powerpoint/2010/main" val="34677597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46486" y="845581"/>
            <a:ext cx="8215313" cy="446484"/>
          </a:xfrm>
          <a:ln/>
        </p:spPr>
        <p:txBody>
          <a:bodyPr/>
          <a:lstStyle/>
          <a:p>
            <a:r>
              <a:rPr lang="en-US" b="1" u="sng" dirty="0" smtClean="0"/>
              <a:t>Example - Midcontinent ISO </a:t>
            </a:r>
            <a:r>
              <a:rPr lang="en-US" b="1" u="sng" dirty="0"/>
              <a:t>(MISO) Market</a:t>
            </a:r>
          </a:p>
        </p:txBody>
      </p:sp>
      <p:sp>
        <p:nvSpPr>
          <p:cNvPr id="14339" name="Rectangle 3"/>
          <p:cNvSpPr>
            <a:spLocks noGrp="1" noChangeArrowheads="1"/>
          </p:cNvSpPr>
          <p:nvPr>
            <p:ph type="body" idx="1"/>
          </p:nvPr>
        </p:nvSpPr>
        <p:spPr>
          <a:ln/>
        </p:spPr>
        <p:txBody>
          <a:bodyPr/>
          <a:lstStyle/>
          <a:p>
            <a:pPr marL="0" indent="0"/>
            <a:r>
              <a:rPr lang="en-US" dirty="0"/>
              <a:t>MISO runs a fairly standard </a:t>
            </a:r>
            <a:r>
              <a:rPr lang="ja-JP" altLang="en-US" dirty="0">
                <a:latin typeface="Arial"/>
              </a:rPr>
              <a:t>“</a:t>
            </a:r>
            <a:r>
              <a:rPr lang="en-US" dirty="0"/>
              <a:t>Day Two</a:t>
            </a:r>
            <a:r>
              <a:rPr lang="ja-JP" altLang="en-US" dirty="0">
                <a:latin typeface="Arial"/>
              </a:rPr>
              <a:t>”</a:t>
            </a:r>
            <a:r>
              <a:rPr lang="en-US" dirty="0"/>
              <a:t> market system:</a:t>
            </a:r>
          </a:p>
          <a:p>
            <a:pPr marL="0" indent="0"/>
            <a:endParaRPr lang="en-US" dirty="0"/>
          </a:p>
          <a:p>
            <a:pPr marL="522287" lvl="1"/>
            <a:r>
              <a:rPr lang="en-US" dirty="0"/>
              <a:t>Submit </a:t>
            </a:r>
            <a:r>
              <a:rPr lang="en-US" dirty="0" smtClean="0"/>
              <a:t>day-ahead </a:t>
            </a:r>
            <a:r>
              <a:rPr lang="en-US" dirty="0"/>
              <a:t>offer</a:t>
            </a:r>
          </a:p>
          <a:p>
            <a:pPr marL="0" indent="0"/>
            <a:endParaRPr lang="en-US" dirty="0"/>
          </a:p>
          <a:p>
            <a:pPr marL="522287" lvl="1"/>
            <a:r>
              <a:rPr lang="en-US" dirty="0"/>
              <a:t>Some ability to adjust day-ahead offers until 4 hours ahead</a:t>
            </a:r>
          </a:p>
          <a:p>
            <a:pPr marL="0" indent="0"/>
            <a:endParaRPr lang="en-US" dirty="0"/>
          </a:p>
          <a:p>
            <a:pPr marL="522287" lvl="1"/>
            <a:r>
              <a:rPr lang="en-US" dirty="0"/>
              <a:t>Submit </a:t>
            </a:r>
            <a:r>
              <a:rPr lang="en-US" dirty="0" smtClean="0"/>
              <a:t>real time </a:t>
            </a:r>
            <a:r>
              <a:rPr lang="en-US" dirty="0"/>
              <a:t>offer</a:t>
            </a:r>
          </a:p>
          <a:p>
            <a:pPr marL="1124930" lvl="3"/>
            <a:r>
              <a:rPr lang="en-US" dirty="0">
                <a:solidFill>
                  <a:srgbClr val="FF0000"/>
                </a:solidFill>
              </a:rPr>
              <a:t>Submitted 30 minutes in advance of each operating hour</a:t>
            </a:r>
          </a:p>
          <a:p>
            <a:pPr marL="1124930" lvl="3"/>
            <a:endParaRPr lang="en-US" dirty="0">
              <a:solidFill>
                <a:srgbClr val="FF0000"/>
              </a:solidFill>
            </a:endParaRPr>
          </a:p>
          <a:p>
            <a:pPr marL="1124930" lvl="3"/>
            <a:endParaRPr lang="en-US" dirty="0"/>
          </a:p>
          <a:p>
            <a:pPr marL="522287" lvl="1"/>
            <a:r>
              <a:rPr lang="en-US" dirty="0"/>
              <a:t>Follow five-minute dispatch signal from MISO (+/- 8% band)</a:t>
            </a:r>
          </a:p>
          <a:p>
            <a:pPr marL="0" indent="0"/>
            <a:endParaRPr lang="en-US" dirty="0"/>
          </a:p>
          <a:p>
            <a:pPr marL="0" indent="0"/>
            <a:r>
              <a:rPr lang="en-US" dirty="0"/>
              <a:t>Dispatch &amp; curtailment are based on offer prices (offers </a:t>
            </a:r>
            <a:r>
              <a:rPr lang="ja-JP" altLang="en-US" dirty="0">
                <a:latin typeface="Arial"/>
              </a:rPr>
              <a:t>“</a:t>
            </a:r>
            <a:r>
              <a:rPr lang="en-US" dirty="0"/>
              <a:t>set price</a:t>
            </a:r>
            <a:r>
              <a:rPr lang="ja-JP" altLang="en-US" dirty="0">
                <a:latin typeface="Arial"/>
              </a:rPr>
              <a:t>”</a:t>
            </a:r>
            <a:r>
              <a:rPr lang="en-US" dirty="0"/>
              <a:t>) and reliability needs </a:t>
            </a:r>
            <a:r>
              <a:rPr lang="en-US" dirty="0" smtClean="0"/>
              <a:t>(security </a:t>
            </a:r>
            <a:r>
              <a:rPr lang="en-US" dirty="0"/>
              <a:t>constrained economic </a:t>
            </a:r>
            <a:r>
              <a:rPr lang="en-US" dirty="0" smtClean="0"/>
              <a:t>dispatch)</a:t>
            </a:r>
            <a:endParaRPr lang="en-US" dirty="0"/>
          </a:p>
          <a:p>
            <a:pPr marL="0" indent="0"/>
            <a:endParaRPr lang="en-US" dirty="0"/>
          </a:p>
        </p:txBody>
      </p:sp>
      <p:pic>
        <p:nvPicPr>
          <p:cNvPr id="4" name="Picture 69" descr="nee_signature_3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0" y="6251575"/>
            <a:ext cx="12461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3"/>
          <p:cNvSpPr txBox="1">
            <a:spLocks noChangeArrowheads="1"/>
          </p:cNvSpPr>
          <p:nvPr/>
        </p:nvSpPr>
        <p:spPr bwMode="auto">
          <a:xfrm>
            <a:off x="422275" y="6602413"/>
            <a:ext cx="2111375" cy="220573"/>
          </a:xfrm>
          <a:prstGeom prst="rect">
            <a:avLst/>
          </a:prstGeom>
          <a:noFill/>
          <a:ln w="9525">
            <a:noFill/>
            <a:miter lim="800000"/>
            <a:headEnd/>
            <a:tailEnd/>
          </a:ln>
          <a:effectLst/>
        </p:spPr>
        <p:txBody>
          <a:bodyPr>
            <a:spAutoFit/>
          </a:bodyPr>
          <a:lstStyle/>
          <a:p>
            <a:pPr>
              <a:spcBef>
                <a:spcPct val="50000"/>
              </a:spcBef>
              <a:buNone/>
              <a:defRPr/>
            </a:pPr>
            <a:fld id="{067A81FA-BE26-4140-97BD-4DA4A8632465}" type="slidenum">
              <a:rPr lang="en-US" sz="1000">
                <a:solidFill>
                  <a:schemeClr val="accent2"/>
                </a:solidFill>
              </a:rPr>
              <a:pPr>
                <a:spcBef>
                  <a:spcPct val="50000"/>
                </a:spcBef>
                <a:buNone/>
                <a:defRPr/>
              </a:pPr>
              <a:t>16</a:t>
            </a:fld>
            <a:endParaRPr lang="en-US" sz="1000" dirty="0">
              <a:solidFill>
                <a:schemeClr val="accent2"/>
              </a:solidFill>
            </a:endParaRPr>
          </a:p>
        </p:txBody>
      </p:sp>
    </p:spTree>
    <p:extLst>
      <p:ext uri="{BB962C8B-B14F-4D97-AF65-F5344CB8AC3E}">
        <p14:creationId xmlns:p14="http://schemas.microsoft.com/office/powerpoint/2010/main" val="1173371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46486" y="845581"/>
            <a:ext cx="8215313" cy="446484"/>
          </a:xfrm>
          <a:ln/>
        </p:spPr>
        <p:txBody>
          <a:bodyPr/>
          <a:lstStyle/>
          <a:p>
            <a:r>
              <a:rPr lang="en-US" b="1" u="sng" dirty="0"/>
              <a:t>MISO Dispatchable Intermittent Resource Tariff</a:t>
            </a:r>
          </a:p>
        </p:txBody>
      </p:sp>
      <p:sp>
        <p:nvSpPr>
          <p:cNvPr id="15363" name="Rectangle 3"/>
          <p:cNvSpPr>
            <a:spLocks noGrp="1" noChangeArrowheads="1"/>
          </p:cNvSpPr>
          <p:nvPr>
            <p:ph type="body" idx="1"/>
          </p:nvPr>
        </p:nvSpPr>
        <p:spPr>
          <a:ln/>
        </p:spPr>
        <p:txBody>
          <a:bodyPr/>
          <a:lstStyle/>
          <a:p>
            <a:pPr marL="0" indent="0"/>
            <a:r>
              <a:rPr lang="en-US" dirty="0"/>
              <a:t>MISO runs a fairly standard </a:t>
            </a:r>
            <a:r>
              <a:rPr lang="ja-JP" altLang="en-US" dirty="0">
                <a:latin typeface="Arial"/>
              </a:rPr>
              <a:t>“</a:t>
            </a:r>
            <a:r>
              <a:rPr lang="en-US" dirty="0"/>
              <a:t>Day Two</a:t>
            </a:r>
            <a:r>
              <a:rPr lang="ja-JP" altLang="en-US" dirty="0">
                <a:latin typeface="Arial"/>
              </a:rPr>
              <a:t>”</a:t>
            </a:r>
            <a:r>
              <a:rPr lang="en-US" dirty="0"/>
              <a:t> market system:</a:t>
            </a:r>
          </a:p>
          <a:p>
            <a:pPr marL="0" indent="0"/>
            <a:endParaRPr lang="en-US" dirty="0"/>
          </a:p>
          <a:p>
            <a:pPr marL="522287" lvl="1"/>
            <a:r>
              <a:rPr lang="en-US" dirty="0"/>
              <a:t>Submit day-ahead offer</a:t>
            </a:r>
          </a:p>
          <a:p>
            <a:pPr marL="0" indent="0"/>
            <a:endParaRPr lang="en-US" dirty="0"/>
          </a:p>
          <a:p>
            <a:pPr marL="522287" lvl="1"/>
            <a:r>
              <a:rPr lang="en-US" dirty="0"/>
              <a:t>Some ability to adjust day-ahead offers until 4 hours ahead</a:t>
            </a:r>
          </a:p>
          <a:p>
            <a:pPr marL="0" indent="0"/>
            <a:endParaRPr lang="en-US" dirty="0"/>
          </a:p>
          <a:p>
            <a:pPr marL="522287" lvl="1"/>
            <a:r>
              <a:rPr lang="en-US" dirty="0"/>
              <a:t>Submit </a:t>
            </a:r>
            <a:r>
              <a:rPr lang="en-US" dirty="0" smtClean="0"/>
              <a:t>real time </a:t>
            </a:r>
            <a:r>
              <a:rPr lang="en-US" dirty="0"/>
              <a:t>offer</a:t>
            </a:r>
          </a:p>
          <a:p>
            <a:pPr marL="1124930" lvl="3"/>
            <a:r>
              <a:rPr lang="en-US" dirty="0">
                <a:solidFill>
                  <a:srgbClr val="FF0000"/>
                </a:solidFill>
              </a:rPr>
              <a:t>Wind provides a rolling five-minute forecast for the next hour</a:t>
            </a:r>
          </a:p>
          <a:p>
            <a:pPr marL="1124930" lvl="3"/>
            <a:r>
              <a:rPr lang="en-US" dirty="0">
                <a:solidFill>
                  <a:srgbClr val="FF0000"/>
                </a:solidFill>
              </a:rPr>
              <a:t>The 10-minute-ahead forecast value is used for each 5-minute dispatch</a:t>
            </a:r>
            <a:endParaRPr lang="en-US" dirty="0"/>
          </a:p>
          <a:p>
            <a:pPr marL="1124930" lvl="3"/>
            <a:endParaRPr lang="en-US" dirty="0"/>
          </a:p>
          <a:p>
            <a:pPr marL="522287" lvl="1"/>
            <a:r>
              <a:rPr lang="en-US" dirty="0"/>
              <a:t>Follow five-minute dispatch signal from MISO (+/- 8% band)</a:t>
            </a:r>
          </a:p>
          <a:p>
            <a:pPr marL="0" indent="0"/>
            <a:endParaRPr lang="en-US" dirty="0"/>
          </a:p>
          <a:p>
            <a:pPr marL="0" indent="0"/>
            <a:r>
              <a:rPr lang="en-US" dirty="0"/>
              <a:t>Dispatch &amp; curtailment are based on offer prices (offers </a:t>
            </a:r>
            <a:r>
              <a:rPr lang="ja-JP" altLang="en-US" dirty="0">
                <a:latin typeface="Arial"/>
              </a:rPr>
              <a:t>“</a:t>
            </a:r>
            <a:r>
              <a:rPr lang="en-US" dirty="0"/>
              <a:t>set price</a:t>
            </a:r>
            <a:r>
              <a:rPr lang="ja-JP" altLang="en-US" dirty="0">
                <a:latin typeface="Arial"/>
              </a:rPr>
              <a:t>”</a:t>
            </a:r>
            <a:r>
              <a:rPr lang="en-US" dirty="0"/>
              <a:t>) and reliability needs </a:t>
            </a:r>
            <a:r>
              <a:rPr lang="en-US" dirty="0" smtClean="0"/>
              <a:t>(security </a:t>
            </a:r>
            <a:r>
              <a:rPr lang="en-US" dirty="0"/>
              <a:t>constrained economic </a:t>
            </a:r>
            <a:r>
              <a:rPr lang="en-US" dirty="0" smtClean="0"/>
              <a:t>dispatch)</a:t>
            </a:r>
            <a:endParaRPr lang="en-US" dirty="0"/>
          </a:p>
          <a:p>
            <a:pPr marL="0" indent="0"/>
            <a:endParaRPr lang="en-US" dirty="0"/>
          </a:p>
        </p:txBody>
      </p:sp>
      <p:pic>
        <p:nvPicPr>
          <p:cNvPr id="4" name="Picture 69" descr="nee_signature_3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0" y="6251575"/>
            <a:ext cx="12461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3"/>
          <p:cNvSpPr txBox="1">
            <a:spLocks noChangeArrowheads="1"/>
          </p:cNvSpPr>
          <p:nvPr/>
        </p:nvSpPr>
        <p:spPr bwMode="auto">
          <a:xfrm>
            <a:off x="422275" y="6602413"/>
            <a:ext cx="2111375" cy="220573"/>
          </a:xfrm>
          <a:prstGeom prst="rect">
            <a:avLst/>
          </a:prstGeom>
          <a:noFill/>
          <a:ln w="9525">
            <a:noFill/>
            <a:miter lim="800000"/>
            <a:headEnd/>
            <a:tailEnd/>
          </a:ln>
          <a:effectLst/>
        </p:spPr>
        <p:txBody>
          <a:bodyPr>
            <a:spAutoFit/>
          </a:bodyPr>
          <a:lstStyle/>
          <a:p>
            <a:pPr>
              <a:spcBef>
                <a:spcPct val="50000"/>
              </a:spcBef>
              <a:buNone/>
              <a:defRPr/>
            </a:pPr>
            <a:fld id="{067A81FA-BE26-4140-97BD-4DA4A8632465}" type="slidenum">
              <a:rPr lang="en-US" sz="1000">
                <a:solidFill>
                  <a:schemeClr val="accent2"/>
                </a:solidFill>
              </a:rPr>
              <a:pPr>
                <a:spcBef>
                  <a:spcPct val="50000"/>
                </a:spcBef>
                <a:buNone/>
                <a:defRPr/>
              </a:pPr>
              <a:t>17</a:t>
            </a:fld>
            <a:endParaRPr lang="en-US" sz="1000" dirty="0">
              <a:solidFill>
                <a:schemeClr val="accent2"/>
              </a:solidFill>
            </a:endParaRPr>
          </a:p>
        </p:txBody>
      </p:sp>
    </p:spTree>
    <p:extLst>
      <p:ext uri="{BB962C8B-B14F-4D97-AF65-F5344CB8AC3E}">
        <p14:creationId xmlns:p14="http://schemas.microsoft.com/office/powerpoint/2010/main" val="3509452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6479" y="879761"/>
            <a:ext cx="8789158" cy="446484"/>
          </a:xfrm>
        </p:spPr>
        <p:txBody>
          <a:bodyPr/>
          <a:lstStyle/>
          <a:p>
            <a:pPr eaLnBrk="1" hangingPunct="1">
              <a:defRPr/>
            </a:pPr>
            <a:r>
              <a:rPr lang="en-US" b="1" u="sng" dirty="0" smtClean="0"/>
              <a:t>Best Operating Practices</a:t>
            </a:r>
            <a:br>
              <a:rPr lang="en-US" b="1" u="sng" dirty="0" smtClean="0"/>
            </a:br>
            <a:r>
              <a:rPr lang="en-US" b="1" u="sng" dirty="0" smtClean="0"/>
              <a:t>for Integrating Variable Generation</a:t>
            </a:r>
            <a:endParaRPr lang="en-US" b="1" u="sng" dirty="0"/>
          </a:p>
        </p:txBody>
      </p:sp>
      <p:sp>
        <p:nvSpPr>
          <p:cNvPr id="21508" name="Rectangle 4"/>
          <p:cNvSpPr>
            <a:spLocks/>
          </p:cNvSpPr>
          <p:nvPr/>
        </p:nvSpPr>
        <p:spPr bwMode="auto">
          <a:xfrm>
            <a:off x="263304" y="1955932"/>
            <a:ext cx="4847888" cy="399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90000"/>
              </a:lnSpc>
              <a:spcBef>
                <a:spcPts val="1055"/>
              </a:spcBef>
              <a:spcAft>
                <a:spcPct val="0"/>
              </a:spcAft>
              <a:buClr>
                <a:srgbClr val="0048B9"/>
              </a:buClr>
              <a:buSzPct val="125000"/>
              <a:buNone/>
            </a:pPr>
            <a:r>
              <a:rPr lang="en-US" sz="2100" dirty="0" smtClean="0">
                <a:latin typeface="Arial" charset="0"/>
                <a:ea typeface="ＭＳ Ｐゴシック" charset="0"/>
                <a:cs typeface="ヒラギノ角ゴ ProN W3" charset="0"/>
                <a:sym typeface="Arial" charset="0"/>
              </a:rPr>
              <a:t>Recommendations of numerous studies</a:t>
            </a:r>
            <a:r>
              <a:rPr lang="en-US" sz="1400" baseline="50000" dirty="0" smtClean="0">
                <a:latin typeface="Arial" charset="0"/>
                <a:ea typeface="ＭＳ Ｐゴシック" charset="0"/>
                <a:cs typeface="ヒラギノ角ゴ ProN W3" charset="0"/>
                <a:sym typeface="Arial" charset="0"/>
              </a:rPr>
              <a:t>1</a:t>
            </a:r>
            <a:endParaRPr lang="en-US" sz="1400" baseline="50000" dirty="0">
              <a:latin typeface="Arial" charset="0"/>
              <a:ea typeface="ＭＳ Ｐゴシック" charset="0"/>
              <a:cs typeface="ヒラギノ角ゴ ProN W3" charset="0"/>
              <a:sym typeface="Arial" charset="0"/>
            </a:endParaRPr>
          </a:p>
          <a:p>
            <a:pPr marL="456940" indent="-456940">
              <a:lnSpc>
                <a:spcPct val="90000"/>
              </a:lnSpc>
              <a:spcBef>
                <a:spcPts val="1055"/>
              </a:spcBef>
              <a:spcAft>
                <a:spcPct val="0"/>
              </a:spcAft>
              <a:buClr>
                <a:srgbClr val="0048B9"/>
              </a:buClr>
              <a:buSzPct val="100000"/>
              <a:buFont typeface="+mj-lt"/>
              <a:buAutoNum type="arabicPeriod"/>
            </a:pPr>
            <a:r>
              <a:rPr lang="en-US" sz="2100" dirty="0">
                <a:latin typeface="Arial" charset="0"/>
                <a:ea typeface="ＭＳ Ｐゴシック" charset="0"/>
                <a:cs typeface="ヒラギノ角ゴ ProN W3" charset="0"/>
                <a:sym typeface="Arial" charset="0"/>
              </a:rPr>
              <a:t>Larger balancing areas</a:t>
            </a:r>
          </a:p>
          <a:p>
            <a:pPr marL="456940" indent="-456940">
              <a:lnSpc>
                <a:spcPct val="90000"/>
              </a:lnSpc>
              <a:spcBef>
                <a:spcPts val="1055"/>
              </a:spcBef>
              <a:spcAft>
                <a:spcPct val="0"/>
              </a:spcAft>
              <a:buClr>
                <a:srgbClr val="0048B9"/>
              </a:buClr>
              <a:buSzPct val="100000"/>
              <a:buFont typeface="+mj-lt"/>
              <a:buAutoNum type="arabicPeriod"/>
            </a:pPr>
            <a:r>
              <a:rPr lang="en-US" sz="2100" dirty="0">
                <a:latin typeface="Arial" charset="0"/>
                <a:ea typeface="ＭＳ Ｐゴシック" charset="0"/>
                <a:cs typeface="ヒラギノ角ゴ ProN W3" charset="0"/>
                <a:sym typeface="Arial" charset="0"/>
              </a:rPr>
              <a:t>Shorter scheduling </a:t>
            </a:r>
            <a:r>
              <a:rPr lang="en-US" sz="2100" dirty="0" smtClean="0">
                <a:latin typeface="Arial" charset="0"/>
                <a:ea typeface="ＭＳ Ｐゴシック" charset="0"/>
                <a:cs typeface="ヒラギノ角ゴ ProN W3" charset="0"/>
                <a:sym typeface="Arial" charset="0"/>
              </a:rPr>
              <a:t>intervals</a:t>
            </a:r>
          </a:p>
          <a:p>
            <a:pPr marL="456940" indent="-456940">
              <a:lnSpc>
                <a:spcPct val="90000"/>
              </a:lnSpc>
              <a:spcBef>
                <a:spcPts val="1055"/>
              </a:spcBef>
              <a:spcAft>
                <a:spcPct val="0"/>
              </a:spcAft>
              <a:buClr>
                <a:srgbClr val="0048B9"/>
              </a:buClr>
              <a:buSzPct val="100000"/>
              <a:buFont typeface="+mj-lt"/>
              <a:buAutoNum type="arabicPeriod"/>
            </a:pPr>
            <a:r>
              <a:rPr lang="en-US" sz="2100" dirty="0" smtClean="0">
                <a:latin typeface="Arial" charset="0"/>
                <a:ea typeface="ＭＳ Ｐゴシック" charset="0"/>
                <a:cs typeface="ヒラギノ角ゴ ProN W3" charset="0"/>
                <a:sym typeface="Arial" charset="0"/>
              </a:rPr>
              <a:t>Better </a:t>
            </a:r>
            <a:r>
              <a:rPr lang="en-US" sz="2100" dirty="0">
                <a:latin typeface="Arial" charset="0"/>
                <a:ea typeface="ＭＳ Ｐゴシック" charset="0"/>
                <a:cs typeface="ヒラギノ角ゴ ProN W3" charset="0"/>
                <a:sym typeface="Arial" charset="0"/>
              </a:rPr>
              <a:t>use of </a:t>
            </a:r>
            <a:r>
              <a:rPr lang="en-US" sz="2100" dirty="0" smtClean="0">
                <a:latin typeface="Arial" charset="0"/>
                <a:ea typeface="ＭＳ Ｐゴシック" charset="0"/>
                <a:cs typeface="ヒラギノ角ゴ ProN W3" charset="0"/>
                <a:sym typeface="Arial" charset="0"/>
              </a:rPr>
              <a:t>flexibility</a:t>
            </a:r>
            <a:r>
              <a:rPr lang="en-US" sz="2100" dirty="0">
                <a:latin typeface="Arial" charset="0"/>
                <a:ea typeface="ＭＳ Ｐゴシック" charset="0"/>
                <a:cs typeface="ヒラギノ角ゴ ProN W3" charset="0"/>
                <a:sym typeface="Arial" charset="0"/>
              </a:rPr>
              <a:t> </a:t>
            </a:r>
            <a:r>
              <a:rPr lang="en-US" sz="2100" dirty="0" smtClean="0">
                <a:latin typeface="Arial" charset="0"/>
                <a:ea typeface="ＭＳ Ｐゴシック" charset="0"/>
                <a:cs typeface="ヒラギノ角ゴ ProN W3" charset="0"/>
                <a:sym typeface="Arial" charset="0"/>
              </a:rPr>
              <a:t>from the</a:t>
            </a:r>
            <a:br>
              <a:rPr lang="en-US" sz="2100" dirty="0" smtClean="0">
                <a:latin typeface="Arial" charset="0"/>
                <a:ea typeface="ＭＳ Ｐゴシック" charset="0"/>
                <a:cs typeface="ヒラギノ角ゴ ProN W3" charset="0"/>
                <a:sym typeface="Arial" charset="0"/>
              </a:rPr>
            </a:br>
            <a:r>
              <a:rPr lang="en-US" sz="2100" dirty="0" smtClean="0">
                <a:latin typeface="Arial" charset="0"/>
                <a:ea typeface="ＭＳ Ｐゴシック" charset="0"/>
                <a:cs typeface="ヒラギノ角ゴ ProN W3" charset="0"/>
                <a:sym typeface="Arial" charset="0"/>
              </a:rPr>
              <a:t>entire </a:t>
            </a:r>
            <a:r>
              <a:rPr lang="en-US" sz="2100" dirty="0">
                <a:latin typeface="Arial" charset="0"/>
                <a:ea typeface="ＭＳ Ｐゴシック" charset="0"/>
                <a:cs typeface="ヒラギノ角ゴ ProN W3" charset="0"/>
                <a:sym typeface="Arial" charset="0"/>
              </a:rPr>
              <a:t>power </a:t>
            </a:r>
            <a:r>
              <a:rPr lang="en-US" sz="2100" dirty="0" smtClean="0">
                <a:latin typeface="Arial" charset="0"/>
                <a:ea typeface="ＭＳ Ｐゴシック" charset="0"/>
                <a:cs typeface="ヒラギノ角ゴ ProN W3" charset="0"/>
                <a:sym typeface="Arial" charset="0"/>
              </a:rPr>
              <a:t>system</a:t>
            </a:r>
            <a:r>
              <a:rPr lang="en-US" sz="1400" baseline="50000" dirty="0" smtClean="0">
                <a:latin typeface="Arial" charset="0"/>
                <a:ea typeface="ＭＳ Ｐゴシック" charset="0"/>
                <a:cs typeface="ヒラギノ角ゴ ProN W3" charset="0"/>
                <a:sym typeface="Arial" charset="0"/>
              </a:rPr>
              <a:t>2</a:t>
            </a:r>
            <a:endParaRPr lang="en-US" sz="1400" baseline="50000" dirty="0">
              <a:latin typeface="Arial" charset="0"/>
              <a:ea typeface="ＭＳ Ｐゴシック" charset="0"/>
              <a:cs typeface="ヒラギノ角ゴ ProN W3" charset="0"/>
              <a:sym typeface="Arial" charset="0"/>
            </a:endParaRPr>
          </a:p>
          <a:p>
            <a:pPr marL="456940" indent="-456940">
              <a:lnSpc>
                <a:spcPct val="90000"/>
              </a:lnSpc>
              <a:spcBef>
                <a:spcPts val="1055"/>
              </a:spcBef>
              <a:spcAft>
                <a:spcPct val="0"/>
              </a:spcAft>
              <a:buClr>
                <a:srgbClr val="0048B9"/>
              </a:buClr>
              <a:buSzPct val="100000"/>
              <a:buFont typeface="+mj-lt"/>
              <a:buAutoNum type="arabicPeriod"/>
            </a:pPr>
            <a:r>
              <a:rPr lang="en-US" sz="2100" dirty="0">
                <a:latin typeface="Arial" charset="0"/>
                <a:ea typeface="ＭＳ Ｐゴシック" charset="0"/>
                <a:cs typeface="ヒラギノ角ゴ ProN W3" charset="0"/>
                <a:sym typeface="Arial" charset="0"/>
              </a:rPr>
              <a:t>I</a:t>
            </a:r>
            <a:r>
              <a:rPr lang="en-US" sz="2100" dirty="0" smtClean="0">
                <a:latin typeface="Arial" charset="0"/>
                <a:ea typeface="ＭＳ Ｐゴシック" charset="0"/>
                <a:cs typeface="ヒラギノ角ゴ ProN W3" charset="0"/>
                <a:sym typeface="Arial" charset="0"/>
              </a:rPr>
              <a:t>ntegrate </a:t>
            </a:r>
            <a:r>
              <a:rPr lang="en-US" sz="2100" dirty="0">
                <a:latin typeface="Arial" charset="0"/>
                <a:ea typeface="ＭＳ Ｐゴシック" charset="0"/>
                <a:cs typeface="ヒラギノ角ゴ ProN W3" charset="0"/>
                <a:sym typeface="Arial" charset="0"/>
              </a:rPr>
              <a:t>wind and solar </a:t>
            </a:r>
            <a:r>
              <a:rPr lang="en-US" sz="2100" dirty="0" smtClean="0">
                <a:latin typeface="Arial" charset="0"/>
                <a:ea typeface="ＭＳ Ｐゴシック" charset="0"/>
                <a:cs typeface="ヒラギノ角ゴ ProN W3" charset="0"/>
                <a:sym typeface="Arial" charset="0"/>
              </a:rPr>
              <a:t>forecasts into tools and markets</a:t>
            </a:r>
            <a:endParaRPr lang="en-US" sz="2100" dirty="0">
              <a:latin typeface="Arial" charset="0"/>
              <a:ea typeface="ＭＳ Ｐゴシック" charset="0"/>
              <a:cs typeface="ヒラギノ角ゴ ProN W3" charset="0"/>
              <a:sym typeface="Arial" charset="0"/>
            </a:endParaRPr>
          </a:p>
          <a:p>
            <a:pPr marL="456940" indent="-456940">
              <a:lnSpc>
                <a:spcPct val="90000"/>
              </a:lnSpc>
              <a:spcBef>
                <a:spcPts val="1055"/>
              </a:spcBef>
              <a:spcAft>
                <a:spcPct val="0"/>
              </a:spcAft>
              <a:buClr>
                <a:srgbClr val="0048B9"/>
              </a:buClr>
              <a:buSzPct val="100000"/>
              <a:buFont typeface="+mj-lt"/>
              <a:buAutoNum type="arabicPeriod"/>
            </a:pPr>
            <a:r>
              <a:rPr lang="en-US" sz="2100" dirty="0" smtClean="0">
                <a:latin typeface="Arial" charset="0"/>
                <a:ea typeface="ＭＳ Ｐゴシック" charset="0"/>
                <a:cs typeface="ヒラギノ角ゴ ProN W3" charset="0"/>
                <a:sym typeface="Arial" charset="0"/>
              </a:rPr>
              <a:t>Review causes and incentives that lead to system inflexibility…</a:t>
            </a:r>
            <a:br>
              <a:rPr lang="en-US" sz="2100" dirty="0" smtClean="0">
                <a:latin typeface="Arial" charset="0"/>
                <a:ea typeface="ＭＳ Ｐゴシック" charset="0"/>
                <a:cs typeface="ヒラギノ角ゴ ProN W3" charset="0"/>
                <a:sym typeface="Arial" charset="0"/>
              </a:rPr>
            </a:br>
            <a:r>
              <a:rPr lang="en-US" sz="2100" dirty="0" smtClean="0">
                <a:latin typeface="Arial" charset="0"/>
                <a:ea typeface="ＭＳ Ｐゴシック" charset="0"/>
                <a:cs typeface="ヒラギノ角ゴ ProN W3" charset="0"/>
                <a:sym typeface="Arial" charset="0"/>
              </a:rPr>
              <a:t>many are not physical in nature</a:t>
            </a:r>
          </a:p>
        </p:txBody>
      </p:sp>
      <p:pic>
        <p:nvPicPr>
          <p:cNvPr id="8" name="Picture 7"/>
          <p:cNvPicPr>
            <a:picLocks noChangeAspect="1"/>
          </p:cNvPicPr>
          <p:nvPr/>
        </p:nvPicPr>
        <p:blipFill>
          <a:blip r:embed="rId3"/>
          <a:stretch>
            <a:fillRect/>
          </a:stretch>
        </p:blipFill>
        <p:spPr>
          <a:xfrm>
            <a:off x="5490482" y="1589766"/>
            <a:ext cx="3243943" cy="2438400"/>
          </a:xfrm>
          <a:prstGeom prst="rect">
            <a:avLst/>
          </a:prstGeom>
        </p:spPr>
      </p:pic>
      <p:pic>
        <p:nvPicPr>
          <p:cNvPr id="9" name="Picture 8"/>
          <p:cNvPicPr>
            <a:picLocks noChangeAspect="1"/>
          </p:cNvPicPr>
          <p:nvPr/>
        </p:nvPicPr>
        <p:blipFill>
          <a:blip r:embed="rId4"/>
          <a:stretch>
            <a:fillRect/>
          </a:stretch>
        </p:blipFill>
        <p:spPr>
          <a:xfrm>
            <a:off x="4981604" y="2301874"/>
            <a:ext cx="2580340" cy="2797175"/>
          </a:xfrm>
          <a:prstGeom prst="rect">
            <a:avLst/>
          </a:prstGeom>
        </p:spPr>
      </p:pic>
      <p:pic>
        <p:nvPicPr>
          <p:cNvPr id="10"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97659" y="3704927"/>
            <a:ext cx="1985967" cy="24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 name="Rectangle 3"/>
          <p:cNvSpPr>
            <a:spLocks/>
          </p:cNvSpPr>
          <p:nvPr/>
        </p:nvSpPr>
        <p:spPr bwMode="auto">
          <a:xfrm>
            <a:off x="711795" y="6087375"/>
            <a:ext cx="6256640" cy="54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p>
            <a:pPr marL="228600" indent="-228600">
              <a:spcBef>
                <a:spcPts val="431"/>
              </a:spcBef>
              <a:buAutoNum type="arabicPeriod"/>
            </a:pPr>
            <a:r>
              <a:rPr lang="en-US" sz="1200" dirty="0" smtClean="0">
                <a:solidFill>
                  <a:schemeClr val="tx1"/>
                </a:solidFill>
                <a:latin typeface="Arial" charset="0"/>
                <a:ea typeface="ＭＳ Ｐゴシック" charset="0"/>
                <a:cs typeface="ＭＳ Ｐゴシック" charset="0"/>
                <a:sym typeface="Arial" charset="0"/>
              </a:rPr>
              <a:t>See </a:t>
            </a:r>
            <a:r>
              <a:rPr lang="en-US" sz="1200" dirty="0">
                <a:solidFill>
                  <a:schemeClr val="tx1"/>
                </a:solidFill>
                <a:latin typeface="Arial" charset="0"/>
                <a:ea typeface="ＭＳ Ｐゴシック" charset="0"/>
                <a:cs typeface="ＭＳ Ｐゴシック" charset="0"/>
                <a:sym typeface="Arial" charset="0"/>
                <a:hlinkClick r:id="rId6"/>
              </a:rPr>
              <a:t>http://variablegen.org/resources</a:t>
            </a:r>
            <a:r>
              <a:rPr lang="en-US" sz="1200" dirty="0" smtClean="0">
                <a:solidFill>
                  <a:schemeClr val="tx1"/>
                </a:solidFill>
                <a:latin typeface="Arial" charset="0"/>
                <a:ea typeface="ＭＳ Ｐゴシック" charset="0"/>
                <a:cs typeface="ＭＳ Ｐゴシック" charset="0"/>
                <a:sym typeface="Arial" charset="0"/>
                <a:hlinkClick r:id="rId6"/>
              </a:rPr>
              <a:t>/</a:t>
            </a:r>
            <a:endParaRPr lang="en-US" sz="1200" dirty="0" smtClean="0">
              <a:solidFill>
                <a:schemeClr val="tx1"/>
              </a:solidFill>
              <a:latin typeface="Arial" charset="0"/>
              <a:ea typeface="ＭＳ Ｐゴシック" charset="0"/>
              <a:cs typeface="ＭＳ Ｐゴシック" charset="0"/>
              <a:sym typeface="Arial" charset="0"/>
            </a:endParaRPr>
          </a:p>
          <a:p>
            <a:pPr marL="228600" indent="-228600">
              <a:spcBef>
                <a:spcPts val="431"/>
              </a:spcBef>
              <a:buAutoNum type="arabicPeriod"/>
            </a:pPr>
            <a:r>
              <a:rPr lang="en-US" sz="1200" dirty="0" smtClean="0">
                <a:solidFill>
                  <a:schemeClr val="tx1"/>
                </a:solidFill>
                <a:latin typeface="Arial" charset="0"/>
                <a:ea typeface="ＭＳ Ｐゴシック" charset="0"/>
                <a:cs typeface="ＭＳ Ｐゴシック" charset="0"/>
                <a:sym typeface="Arial" charset="0"/>
              </a:rPr>
              <a:t>Integration studies have not shown that </a:t>
            </a:r>
            <a:r>
              <a:rPr lang="en-US" sz="1200" smtClean="0">
                <a:solidFill>
                  <a:schemeClr val="tx1"/>
                </a:solidFill>
                <a:latin typeface="Arial" charset="0"/>
                <a:ea typeface="ＭＳ Ｐゴシック" charset="0"/>
                <a:cs typeface="ＭＳ Ｐゴシック" charset="0"/>
                <a:sym typeface="Arial" charset="0"/>
              </a:rPr>
              <a:t>storage is </a:t>
            </a:r>
            <a:r>
              <a:rPr lang="en-US" sz="1200" dirty="0" smtClean="0">
                <a:solidFill>
                  <a:schemeClr val="tx1"/>
                </a:solidFill>
                <a:latin typeface="Arial" charset="0"/>
                <a:ea typeface="ＭＳ Ｐゴシック" charset="0"/>
                <a:cs typeface="ＭＳ Ｐゴシック" charset="0"/>
                <a:sym typeface="Arial" charset="0"/>
              </a:rPr>
              <a:t>needed to integrate wind</a:t>
            </a:r>
            <a:r>
              <a:rPr lang="en-US" sz="1200" dirty="0">
                <a:solidFill>
                  <a:schemeClr val="tx1"/>
                </a:solidFill>
                <a:latin typeface="Arial" charset="0"/>
                <a:ea typeface="ＭＳ Ｐゴシック" charset="0"/>
                <a:cs typeface="ＭＳ Ｐゴシック" charset="0"/>
                <a:sym typeface="Arial" charset="0"/>
              </a:rPr>
              <a:t>, nor </a:t>
            </a:r>
            <a:r>
              <a:rPr lang="en-US" sz="1200" dirty="0" smtClean="0">
                <a:solidFill>
                  <a:schemeClr val="tx1"/>
                </a:solidFill>
                <a:latin typeface="Arial" charset="0"/>
                <a:ea typeface="ＭＳ Ｐゴシック" charset="0"/>
                <a:cs typeface="ＭＳ Ｐゴシック" charset="0"/>
                <a:sym typeface="Arial" charset="0"/>
              </a:rPr>
              <a:t>have</a:t>
            </a:r>
            <a:br>
              <a:rPr lang="en-US" sz="1200" dirty="0" smtClean="0">
                <a:solidFill>
                  <a:schemeClr val="tx1"/>
                </a:solidFill>
                <a:latin typeface="Arial" charset="0"/>
                <a:ea typeface="ＭＳ Ｐゴシック" charset="0"/>
                <a:cs typeface="ＭＳ Ｐゴシック" charset="0"/>
                <a:sym typeface="Arial" charset="0"/>
              </a:rPr>
            </a:br>
            <a:r>
              <a:rPr lang="en-US" sz="1200" dirty="0" smtClean="0">
                <a:solidFill>
                  <a:schemeClr val="tx1"/>
                </a:solidFill>
                <a:latin typeface="Arial" charset="0"/>
                <a:ea typeface="ＭＳ Ｐゴシック" charset="0"/>
                <a:cs typeface="ＭＳ Ｐゴシック" charset="0"/>
                <a:sym typeface="Arial" charset="0"/>
              </a:rPr>
              <a:t>the </a:t>
            </a:r>
            <a:r>
              <a:rPr lang="en-US" sz="1200" dirty="0">
                <a:solidFill>
                  <a:schemeClr val="tx1"/>
                </a:solidFill>
                <a:latin typeface="Arial" charset="0"/>
                <a:ea typeface="ＭＳ Ｐゴシック" charset="0"/>
                <a:cs typeface="ＭＳ Ｐゴシック" charset="0"/>
                <a:sym typeface="Arial" charset="0"/>
              </a:rPr>
              <a:t>benefits of storage been sufficient to justify building new storage... at least not </a:t>
            </a:r>
            <a:r>
              <a:rPr lang="en-US" sz="1200" dirty="0" smtClean="0">
                <a:solidFill>
                  <a:schemeClr val="tx1"/>
                </a:solidFill>
                <a:latin typeface="Arial" charset="0"/>
                <a:ea typeface="ＭＳ Ｐゴシック" charset="0"/>
                <a:cs typeface="ＭＳ Ｐゴシック" charset="0"/>
                <a:sym typeface="Arial" charset="0"/>
              </a:rPr>
              <a:t>yet!</a:t>
            </a:r>
            <a:endParaRPr lang="en-US" sz="1200" dirty="0">
              <a:solidFill>
                <a:schemeClr val="tx1"/>
              </a:solidFill>
              <a:latin typeface="Arial" charset="0"/>
              <a:ea typeface="ＭＳ Ｐゴシック" charset="0"/>
              <a:cs typeface="ＭＳ Ｐゴシック" charset="0"/>
              <a:sym typeface="Arial" charset="0"/>
            </a:endParaRPr>
          </a:p>
        </p:txBody>
      </p:sp>
      <p:pic>
        <p:nvPicPr>
          <p:cNvPr id="12" name="Picture 69" descr="nee_signature_3c"/>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0" y="6251575"/>
            <a:ext cx="12461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3"/>
          <p:cNvSpPr txBox="1">
            <a:spLocks noChangeArrowheads="1"/>
          </p:cNvSpPr>
          <p:nvPr/>
        </p:nvSpPr>
        <p:spPr bwMode="auto">
          <a:xfrm>
            <a:off x="422275" y="6602413"/>
            <a:ext cx="2111375" cy="220573"/>
          </a:xfrm>
          <a:prstGeom prst="rect">
            <a:avLst/>
          </a:prstGeom>
          <a:noFill/>
          <a:ln w="9525">
            <a:noFill/>
            <a:miter lim="800000"/>
            <a:headEnd/>
            <a:tailEnd/>
          </a:ln>
          <a:effectLst/>
        </p:spPr>
        <p:txBody>
          <a:bodyPr>
            <a:spAutoFit/>
          </a:bodyPr>
          <a:lstStyle/>
          <a:p>
            <a:pPr>
              <a:spcBef>
                <a:spcPct val="50000"/>
              </a:spcBef>
              <a:buNone/>
              <a:defRPr/>
            </a:pPr>
            <a:fld id="{067A81FA-BE26-4140-97BD-4DA4A8632465}" type="slidenum">
              <a:rPr lang="en-US" sz="1000">
                <a:solidFill>
                  <a:schemeClr val="accent2"/>
                </a:solidFill>
              </a:rPr>
              <a:pPr>
                <a:spcBef>
                  <a:spcPct val="50000"/>
                </a:spcBef>
                <a:buNone/>
                <a:defRPr/>
              </a:pPr>
              <a:t>18</a:t>
            </a:fld>
            <a:endParaRPr lang="en-US" sz="1000" dirty="0">
              <a:solidFill>
                <a:schemeClr val="accent2"/>
              </a:solidFill>
            </a:endParaRPr>
          </a:p>
        </p:txBody>
      </p:sp>
    </p:spTree>
    <p:extLst>
      <p:ext uri="{BB962C8B-B14F-4D97-AF65-F5344CB8AC3E}">
        <p14:creationId xmlns:p14="http://schemas.microsoft.com/office/powerpoint/2010/main" val="5633222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a:t>
            </a:r>
            <a:r>
              <a:rPr lang="en-US" dirty="0"/>
              <a:t>Power </a:t>
            </a:r>
            <a:r>
              <a:rPr lang="en-US" dirty="0" smtClean="0"/>
              <a:t>Plant Reliability Services</a:t>
            </a:r>
            <a:endParaRPr lang="en-US" dirty="0"/>
          </a:p>
        </p:txBody>
      </p:sp>
      <p:sp>
        <p:nvSpPr>
          <p:cNvPr id="3" name="Content Placeholder 2"/>
          <p:cNvSpPr>
            <a:spLocks noGrp="1"/>
          </p:cNvSpPr>
          <p:nvPr>
            <p:ph idx="1"/>
          </p:nvPr>
        </p:nvSpPr>
        <p:spPr>
          <a:xfrm>
            <a:off x="384175" y="1885950"/>
            <a:ext cx="8231188" cy="3710258"/>
          </a:xfrm>
        </p:spPr>
        <p:txBody>
          <a:bodyPr>
            <a:normAutofit fontScale="77500" lnSpcReduction="20000"/>
          </a:bodyPr>
          <a:lstStyle/>
          <a:p>
            <a:pPr marL="0" indent="0">
              <a:buNone/>
            </a:pPr>
            <a:r>
              <a:rPr lang="en-US" b="1" dirty="0" smtClean="0"/>
              <a:t>Standard features today:</a:t>
            </a:r>
          </a:p>
          <a:p>
            <a:r>
              <a:rPr lang="en-US" sz="2100" dirty="0"/>
              <a:t>Zero voltage ride through </a:t>
            </a:r>
            <a:r>
              <a:rPr lang="en-US" sz="2100" dirty="0" smtClean="0"/>
              <a:t>(PRC</a:t>
            </a:r>
            <a:r>
              <a:rPr lang="en-US" sz="2100" dirty="0"/>
              <a:t>-</a:t>
            </a:r>
            <a:r>
              <a:rPr lang="en-US" sz="2100" dirty="0" smtClean="0"/>
              <a:t>024 Standard)</a:t>
            </a:r>
            <a:endParaRPr lang="en-US" sz="2100" dirty="0"/>
          </a:p>
          <a:p>
            <a:r>
              <a:rPr lang="en-US" sz="2100" dirty="0" smtClean="0"/>
              <a:t>Reactive </a:t>
            </a:r>
            <a:r>
              <a:rPr lang="en-US" sz="2100" dirty="0"/>
              <a:t>(+/- 0.95 power factor)</a:t>
            </a:r>
          </a:p>
          <a:p>
            <a:pPr marL="0" indent="0">
              <a:buNone/>
            </a:pPr>
            <a:endParaRPr lang="en-US" b="1" dirty="0" smtClean="0"/>
          </a:p>
          <a:p>
            <a:pPr marL="0" indent="0">
              <a:buNone/>
            </a:pPr>
            <a:r>
              <a:rPr lang="en-US" b="1" dirty="0" smtClean="0"/>
              <a:t>Available today:</a:t>
            </a:r>
            <a:endParaRPr lang="en-US" b="1" dirty="0"/>
          </a:p>
          <a:p>
            <a:pPr>
              <a:lnSpc>
                <a:spcPct val="100000"/>
              </a:lnSpc>
              <a:spcBef>
                <a:spcPts val="0"/>
              </a:spcBef>
            </a:pPr>
            <a:r>
              <a:rPr lang="en-US" sz="2100" dirty="0"/>
              <a:t>Reactive power</a:t>
            </a:r>
          </a:p>
          <a:p>
            <a:pPr lvl="1">
              <a:lnSpc>
                <a:spcPct val="100000"/>
              </a:lnSpc>
              <a:spcBef>
                <a:spcPts val="0"/>
              </a:spcBef>
            </a:pPr>
            <a:r>
              <a:rPr lang="en-US" sz="2100" dirty="0" smtClean="0"/>
              <a:t>Inverter/power electronics can provide reactive power even when the turbine is not generating real power</a:t>
            </a:r>
          </a:p>
          <a:p>
            <a:pPr>
              <a:lnSpc>
                <a:spcPct val="100000"/>
              </a:lnSpc>
              <a:spcBef>
                <a:spcPts val="0"/>
              </a:spcBef>
            </a:pPr>
            <a:r>
              <a:rPr lang="en-US" sz="2100" dirty="0"/>
              <a:t>Synthetic inertia</a:t>
            </a:r>
          </a:p>
          <a:p>
            <a:pPr lvl="1">
              <a:lnSpc>
                <a:spcPct val="100000"/>
              </a:lnSpc>
              <a:spcBef>
                <a:spcPts val="0"/>
              </a:spcBef>
            </a:pPr>
            <a:r>
              <a:rPr lang="en-US" sz="2100" dirty="0"/>
              <a:t>V</a:t>
            </a:r>
            <a:r>
              <a:rPr lang="en-US" sz="2100" dirty="0" smtClean="0"/>
              <a:t>ery fast frequency response</a:t>
            </a:r>
          </a:p>
          <a:p>
            <a:pPr lvl="1">
              <a:lnSpc>
                <a:spcPct val="100000"/>
              </a:lnSpc>
              <a:spcBef>
                <a:spcPts val="0"/>
              </a:spcBef>
            </a:pPr>
            <a:r>
              <a:rPr lang="en-US" sz="2100" dirty="0" smtClean="0"/>
              <a:t>Uses turbine’s kinetic energy for very rapid power injection</a:t>
            </a:r>
          </a:p>
          <a:p>
            <a:pPr>
              <a:lnSpc>
                <a:spcPct val="100000"/>
              </a:lnSpc>
              <a:spcBef>
                <a:spcPts val="0"/>
              </a:spcBef>
            </a:pPr>
            <a:r>
              <a:rPr lang="en-US" sz="2100" dirty="0"/>
              <a:t>Fast and accurate power control over entire capability range</a:t>
            </a:r>
          </a:p>
          <a:p>
            <a:pPr lvl="1">
              <a:lnSpc>
                <a:spcPct val="100000"/>
              </a:lnSpc>
              <a:spcBef>
                <a:spcPts val="0"/>
              </a:spcBef>
            </a:pPr>
            <a:r>
              <a:rPr lang="en-US" sz="2100" dirty="0" smtClean="0"/>
              <a:t>Very fast downward regulation, ramping, and primary frequency response</a:t>
            </a:r>
          </a:p>
          <a:p>
            <a:pPr lvl="1">
              <a:lnSpc>
                <a:spcPct val="100000"/>
              </a:lnSpc>
              <a:spcBef>
                <a:spcPts val="0"/>
              </a:spcBef>
            </a:pPr>
            <a:r>
              <a:rPr lang="en-US" sz="2100" dirty="0" smtClean="0"/>
              <a:t>When curtailed for headroom, very fast upward regulation, ramping, and frequency response</a:t>
            </a:r>
          </a:p>
        </p:txBody>
      </p:sp>
      <p:sp>
        <p:nvSpPr>
          <p:cNvPr id="5" name="Rectangle 35"/>
          <p:cNvSpPr>
            <a:spLocks noChangeArrowheads="1"/>
          </p:cNvSpPr>
          <p:nvPr/>
        </p:nvSpPr>
        <p:spPr bwMode="auto">
          <a:xfrm>
            <a:off x="945987" y="5595948"/>
            <a:ext cx="6829026" cy="595312"/>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spcAft>
                <a:spcPct val="0"/>
              </a:spcAft>
              <a:buFontTx/>
              <a:buNone/>
            </a:pPr>
            <a:r>
              <a:rPr lang="en-US" b="1" dirty="0" smtClean="0">
                <a:solidFill>
                  <a:schemeClr val="bg1"/>
                </a:solidFill>
              </a:rPr>
              <a:t>Incentives don’t currently encourage use of full capabilities</a:t>
            </a:r>
            <a:endParaRPr lang="en-US" b="1" dirty="0">
              <a:solidFill>
                <a:schemeClr val="bg1"/>
              </a:solidFill>
            </a:endParaRPr>
          </a:p>
        </p:txBody>
      </p:sp>
    </p:spTree>
    <p:extLst>
      <p:ext uri="{BB962C8B-B14F-4D97-AF65-F5344CB8AC3E}">
        <p14:creationId xmlns:p14="http://schemas.microsoft.com/office/powerpoint/2010/main" val="2145773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a:t>
            </a:r>
            <a:r>
              <a:rPr lang="en-US" dirty="0" smtClean="0"/>
              <a:t> Personal Philosophy</a:t>
            </a:r>
            <a:endParaRPr lang="en-US" dirty="0"/>
          </a:p>
        </p:txBody>
      </p:sp>
      <p:sp>
        <p:nvSpPr>
          <p:cNvPr id="3" name="Content Placeholder 2"/>
          <p:cNvSpPr>
            <a:spLocks noGrp="1"/>
          </p:cNvSpPr>
          <p:nvPr>
            <p:ph idx="1"/>
          </p:nvPr>
        </p:nvSpPr>
        <p:spPr>
          <a:xfrm>
            <a:off x="384175" y="1885950"/>
            <a:ext cx="8231188" cy="3710258"/>
          </a:xfrm>
        </p:spPr>
        <p:txBody>
          <a:bodyPr>
            <a:normAutofit lnSpcReduction="10000"/>
          </a:bodyPr>
          <a:lstStyle/>
          <a:p>
            <a:pPr marL="0" indent="0">
              <a:buNone/>
            </a:pPr>
            <a:r>
              <a:rPr lang="en-US" dirty="0" smtClean="0"/>
              <a:t>The Prime Directive:</a:t>
            </a:r>
          </a:p>
          <a:p>
            <a:pPr marL="0" indent="0">
              <a:buNone/>
            </a:pPr>
            <a:endParaRPr lang="en-US" dirty="0"/>
          </a:p>
          <a:p>
            <a:pPr marL="0" indent="0">
              <a:buNone/>
            </a:pPr>
            <a:endParaRPr lang="en-US" b="1" dirty="0"/>
          </a:p>
          <a:p>
            <a:pPr marL="0" indent="0">
              <a:buNone/>
            </a:pPr>
            <a:endParaRPr lang="en-US" dirty="0"/>
          </a:p>
          <a:p>
            <a:pPr marL="0" indent="0">
              <a:buNone/>
            </a:pPr>
            <a:r>
              <a:rPr lang="en-US" b="1" dirty="0" smtClean="0"/>
              <a:t>I also believe:</a:t>
            </a:r>
          </a:p>
          <a:p>
            <a:r>
              <a:rPr lang="en-US" dirty="0" smtClean="0"/>
              <a:t>Wind and solar plants must be fully capable power plants</a:t>
            </a:r>
          </a:p>
          <a:p>
            <a:r>
              <a:rPr lang="en-US" b="1" dirty="0" smtClean="0"/>
              <a:t>Unit commitment and dispatch provide elegant solutions for renewable integration and system optimization</a:t>
            </a:r>
          </a:p>
          <a:p>
            <a:r>
              <a:rPr lang="en-US" dirty="0" smtClean="0"/>
              <a:t>Adding renewables does not significantly increase system ramping or reserve costs</a:t>
            </a:r>
            <a:endParaRPr lang="en-US" b="1" dirty="0"/>
          </a:p>
        </p:txBody>
      </p:sp>
      <p:sp>
        <p:nvSpPr>
          <p:cNvPr id="5" name="Rectangle 35"/>
          <p:cNvSpPr>
            <a:spLocks noChangeArrowheads="1"/>
          </p:cNvSpPr>
          <p:nvPr/>
        </p:nvSpPr>
        <p:spPr bwMode="auto">
          <a:xfrm>
            <a:off x="1295384" y="2427625"/>
            <a:ext cx="6386050" cy="595312"/>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spcAft>
                <a:spcPct val="0"/>
              </a:spcAft>
              <a:buFontTx/>
              <a:buNone/>
            </a:pPr>
            <a:r>
              <a:rPr lang="en-US" b="1" dirty="0" smtClean="0">
                <a:solidFill>
                  <a:schemeClr val="bg1"/>
                </a:solidFill>
              </a:rPr>
              <a:t>Maximize wind/solar penetration in the power system</a:t>
            </a:r>
            <a:endParaRPr lang="en-US" b="1" dirty="0">
              <a:solidFill>
                <a:schemeClr val="bg1"/>
              </a:solidFill>
            </a:endParaRPr>
          </a:p>
        </p:txBody>
      </p:sp>
    </p:spTree>
    <p:extLst>
      <p:ext uri="{BB962C8B-B14F-4D97-AF65-F5344CB8AC3E}">
        <p14:creationId xmlns:p14="http://schemas.microsoft.com/office/powerpoint/2010/main" val="1633224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VER Integration Easier? </a:t>
            </a:r>
          </a:p>
        </p:txBody>
      </p:sp>
      <p:sp>
        <p:nvSpPr>
          <p:cNvPr id="3" name="Content Placeholder 2"/>
          <p:cNvSpPr>
            <a:spLocks noGrp="1"/>
          </p:cNvSpPr>
          <p:nvPr>
            <p:ph idx="1"/>
          </p:nvPr>
        </p:nvSpPr>
        <p:spPr>
          <a:xfrm>
            <a:off x="384175" y="1885950"/>
            <a:ext cx="8231188" cy="3710258"/>
          </a:xfrm>
        </p:spPr>
        <p:txBody>
          <a:bodyPr>
            <a:normAutofit/>
          </a:bodyPr>
          <a:lstStyle/>
          <a:p>
            <a:r>
              <a:rPr lang="en-US" b="1" dirty="0" smtClean="0"/>
              <a:t>Large system with diverse and dispersed generation fleet</a:t>
            </a:r>
            <a:endParaRPr lang="en-US" dirty="0"/>
          </a:p>
          <a:p>
            <a:r>
              <a:rPr lang="en-US" dirty="0" smtClean="0"/>
              <a:t>Majority of generators are dispatched every five minutes</a:t>
            </a:r>
          </a:p>
          <a:p>
            <a:r>
              <a:rPr lang="en-US" b="1" dirty="0" smtClean="0"/>
              <a:t>VER plants are efficiently dispatched (using a forecast that reflects their implicit resource characteristics)</a:t>
            </a:r>
          </a:p>
          <a:p>
            <a:r>
              <a:rPr lang="en-US" dirty="0" smtClean="0"/>
              <a:t>Generators (including VER) with ride through capabilities</a:t>
            </a:r>
          </a:p>
          <a:p>
            <a:r>
              <a:rPr lang="en-US" b="1" dirty="0" smtClean="0"/>
              <a:t>Most generators (including VER) provide reactive support</a:t>
            </a:r>
          </a:p>
          <a:p>
            <a:r>
              <a:rPr lang="en-US" dirty="0" smtClean="0"/>
              <a:t>Even with a slow-ramping fleet (e.g., mostly coal plants), ramping is not a concern</a:t>
            </a:r>
            <a:endParaRPr lang="en-US" dirty="0"/>
          </a:p>
          <a:p>
            <a:pPr lvl="2"/>
            <a:r>
              <a:rPr lang="en-US" dirty="0" smtClean="0"/>
              <a:t>Ramping capability actually </a:t>
            </a:r>
            <a:r>
              <a:rPr lang="en-US" u="sng" dirty="0" smtClean="0"/>
              <a:t>increases</a:t>
            </a:r>
            <a:r>
              <a:rPr lang="en-US" dirty="0" smtClean="0"/>
              <a:t> during periods of high VER output because other units are backed down</a:t>
            </a:r>
          </a:p>
        </p:txBody>
      </p:sp>
      <p:sp>
        <p:nvSpPr>
          <p:cNvPr id="5" name="Rectangle 35"/>
          <p:cNvSpPr>
            <a:spLocks noChangeArrowheads="1"/>
          </p:cNvSpPr>
          <p:nvPr/>
        </p:nvSpPr>
        <p:spPr bwMode="auto">
          <a:xfrm>
            <a:off x="855276" y="5595948"/>
            <a:ext cx="7464225" cy="595312"/>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spcAft>
                <a:spcPct val="0"/>
              </a:spcAft>
              <a:buFontTx/>
              <a:buNone/>
            </a:pPr>
            <a:r>
              <a:rPr lang="en-US" b="1" dirty="0">
                <a:solidFill>
                  <a:schemeClr val="bg1"/>
                </a:solidFill>
              </a:rPr>
              <a:t>A few examples: MISO, </a:t>
            </a:r>
            <a:r>
              <a:rPr lang="en-US" b="1" dirty="0" smtClean="0">
                <a:solidFill>
                  <a:schemeClr val="bg1"/>
                </a:solidFill>
              </a:rPr>
              <a:t>several other </a:t>
            </a:r>
            <a:r>
              <a:rPr lang="en-US" b="1" dirty="0">
                <a:solidFill>
                  <a:schemeClr val="bg1"/>
                </a:solidFill>
              </a:rPr>
              <a:t>ISOs, some balancing areas</a:t>
            </a:r>
          </a:p>
        </p:txBody>
      </p:sp>
    </p:spTree>
    <p:extLst>
      <p:ext uri="{BB962C8B-B14F-4D97-AF65-F5344CB8AC3E}">
        <p14:creationId xmlns:p14="http://schemas.microsoft.com/office/powerpoint/2010/main" val="35146324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VER Integration </a:t>
            </a:r>
            <a:r>
              <a:rPr lang="en-US" dirty="0" smtClean="0"/>
              <a:t>Harder? </a:t>
            </a:r>
            <a:endParaRPr lang="en-US" dirty="0"/>
          </a:p>
        </p:txBody>
      </p:sp>
      <p:sp>
        <p:nvSpPr>
          <p:cNvPr id="3" name="Content Placeholder 2"/>
          <p:cNvSpPr>
            <a:spLocks noGrp="1"/>
          </p:cNvSpPr>
          <p:nvPr>
            <p:ph idx="1"/>
          </p:nvPr>
        </p:nvSpPr>
        <p:spPr>
          <a:xfrm>
            <a:off x="384175" y="1885950"/>
            <a:ext cx="8231188" cy="3710258"/>
          </a:xfrm>
        </p:spPr>
        <p:txBody>
          <a:bodyPr>
            <a:normAutofit/>
          </a:bodyPr>
          <a:lstStyle/>
          <a:p>
            <a:r>
              <a:rPr lang="en-US" dirty="0"/>
              <a:t>Inefficient VER </a:t>
            </a:r>
            <a:r>
              <a:rPr lang="en-US" dirty="0" smtClean="0"/>
              <a:t>dispatch</a:t>
            </a:r>
          </a:p>
          <a:p>
            <a:pPr lvl="2"/>
            <a:r>
              <a:rPr lang="en-US" dirty="0"/>
              <a:t>U</a:t>
            </a:r>
            <a:r>
              <a:rPr lang="en-US" dirty="0" smtClean="0"/>
              <a:t>sing </a:t>
            </a:r>
            <a:r>
              <a:rPr lang="en-US" dirty="0"/>
              <a:t>hour- or day-ahead </a:t>
            </a:r>
            <a:r>
              <a:rPr lang="en-US" dirty="0" smtClean="0"/>
              <a:t>forecasts</a:t>
            </a:r>
          </a:p>
          <a:p>
            <a:pPr lvl="2"/>
            <a:r>
              <a:rPr lang="en-US" dirty="0" smtClean="0"/>
              <a:t>Lack of visibility and control</a:t>
            </a:r>
            <a:endParaRPr lang="en-US" dirty="0"/>
          </a:p>
          <a:p>
            <a:r>
              <a:rPr lang="en-US" dirty="0" smtClean="0"/>
              <a:t>Limited </a:t>
            </a:r>
            <a:r>
              <a:rPr lang="en-US" dirty="0"/>
              <a:t>export </a:t>
            </a:r>
            <a:r>
              <a:rPr lang="en-US" dirty="0" smtClean="0"/>
              <a:t>and interchange capabilities</a:t>
            </a:r>
            <a:endParaRPr lang="en-US" dirty="0"/>
          </a:p>
          <a:p>
            <a:r>
              <a:rPr lang="en-US" dirty="0" smtClean="0"/>
              <a:t>Minority of generators dispatched or offering flexibility</a:t>
            </a:r>
          </a:p>
          <a:p>
            <a:pPr lvl="2"/>
            <a:r>
              <a:rPr lang="en-US" dirty="0" smtClean="0"/>
              <a:t>Generation is self-scheduled or viewed as “can’t touch”</a:t>
            </a:r>
          </a:p>
          <a:p>
            <a:pPr lvl="2"/>
            <a:r>
              <a:rPr lang="en-US" dirty="0" smtClean="0"/>
              <a:t>Incentives discourage using/building flexibility</a:t>
            </a:r>
          </a:p>
          <a:p>
            <a:pPr lvl="2"/>
            <a:r>
              <a:rPr lang="en-US" dirty="0" smtClean="0"/>
              <a:t>“Inflexible floor” pushes other generation out of dispatch and creates a min-gen situation when VER output is high</a:t>
            </a:r>
          </a:p>
        </p:txBody>
      </p:sp>
      <p:sp>
        <p:nvSpPr>
          <p:cNvPr id="5" name="Rectangle 35"/>
          <p:cNvSpPr>
            <a:spLocks noChangeArrowheads="1"/>
          </p:cNvSpPr>
          <p:nvPr/>
        </p:nvSpPr>
        <p:spPr bwMode="auto">
          <a:xfrm>
            <a:off x="855276" y="5595948"/>
            <a:ext cx="7464225" cy="595312"/>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spcAft>
                <a:spcPct val="0"/>
              </a:spcAft>
              <a:buFontTx/>
              <a:buNone/>
            </a:pPr>
            <a:r>
              <a:rPr lang="en-US" b="1" dirty="0" smtClean="0">
                <a:solidFill>
                  <a:schemeClr val="bg1"/>
                </a:solidFill>
              </a:rPr>
              <a:t>System-wide constraints may make it difficult to commit flexibility and maintain a robust dispatch stack, creating “ramp scarcity”</a:t>
            </a:r>
            <a:endParaRPr lang="en-US" b="1" dirty="0">
              <a:solidFill>
                <a:schemeClr val="bg1"/>
              </a:solidFill>
            </a:endParaRPr>
          </a:p>
        </p:txBody>
      </p:sp>
    </p:spTree>
    <p:extLst>
      <p:ext uri="{BB962C8B-B14F-4D97-AF65-F5344CB8AC3E}">
        <p14:creationId xmlns:p14="http://schemas.microsoft.com/office/powerpoint/2010/main" val="2654763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6479" y="879761"/>
            <a:ext cx="8789158" cy="446484"/>
          </a:xfrm>
        </p:spPr>
        <p:txBody>
          <a:bodyPr/>
          <a:lstStyle/>
          <a:p>
            <a:pPr eaLnBrk="1" hangingPunct="1">
              <a:defRPr/>
            </a:pPr>
            <a:r>
              <a:rPr lang="en-US" b="1" u="sng" dirty="0"/>
              <a:t>Is Solar Different that Wind?</a:t>
            </a:r>
          </a:p>
        </p:txBody>
      </p:sp>
      <p:sp>
        <p:nvSpPr>
          <p:cNvPr id="21508" name="Rectangle 4"/>
          <p:cNvSpPr>
            <a:spLocks/>
          </p:cNvSpPr>
          <p:nvPr/>
        </p:nvSpPr>
        <p:spPr bwMode="auto">
          <a:xfrm>
            <a:off x="401606" y="1968507"/>
            <a:ext cx="8462631" cy="399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90000"/>
              </a:lnSpc>
              <a:spcBef>
                <a:spcPts val="1055"/>
              </a:spcBef>
              <a:spcAft>
                <a:spcPct val="0"/>
              </a:spcAft>
              <a:buClr>
                <a:srgbClr val="0048B9"/>
              </a:buClr>
              <a:buSzPct val="125000"/>
              <a:buNone/>
            </a:pPr>
            <a:r>
              <a:rPr lang="en-US" sz="2100" dirty="0" smtClean="0">
                <a:latin typeface="Arial" charset="0"/>
                <a:ea typeface="ＭＳ Ｐゴシック" charset="0"/>
                <a:cs typeface="ヒラギノ角ゴ ProN W3" charset="0"/>
                <a:sym typeface="Arial" charset="0"/>
              </a:rPr>
              <a:t>Wind is mostly an uncertainty challenge</a:t>
            </a:r>
          </a:p>
          <a:p>
            <a:pPr>
              <a:lnSpc>
                <a:spcPct val="90000"/>
              </a:lnSpc>
              <a:spcBef>
                <a:spcPts val="1055"/>
              </a:spcBef>
              <a:spcAft>
                <a:spcPct val="0"/>
              </a:spcAft>
              <a:buClr>
                <a:srgbClr val="0048B9"/>
              </a:buClr>
              <a:buSzPct val="125000"/>
              <a:buNone/>
            </a:pPr>
            <a:r>
              <a:rPr lang="en-US" sz="2100" dirty="0" smtClean="0">
                <a:latin typeface="Arial" charset="0"/>
                <a:ea typeface="ＭＳ Ｐゴシック" charset="0"/>
                <a:cs typeface="ヒラギノ角ゴ ProN W3" charset="0"/>
                <a:sym typeface="Arial" charset="0"/>
              </a:rPr>
              <a:t>Solar is more of a variability challenge</a:t>
            </a:r>
          </a:p>
          <a:p>
            <a:pPr>
              <a:lnSpc>
                <a:spcPct val="90000"/>
              </a:lnSpc>
              <a:spcBef>
                <a:spcPts val="1055"/>
              </a:spcBef>
              <a:spcAft>
                <a:spcPct val="0"/>
              </a:spcAft>
              <a:buClr>
                <a:srgbClr val="0048B9"/>
              </a:buClr>
              <a:buSzPct val="125000"/>
              <a:buNone/>
            </a:pPr>
            <a:r>
              <a:rPr lang="en-US" sz="2100" dirty="0" smtClean="0">
                <a:latin typeface="Arial" charset="0"/>
                <a:ea typeface="ＭＳ Ｐゴシック" charset="0"/>
                <a:cs typeface="ヒラギノ角ゴ ProN W3" charset="0"/>
                <a:sym typeface="Arial" charset="0"/>
              </a:rPr>
              <a:t>Aggregation greatly reduces both issues</a:t>
            </a:r>
          </a:p>
          <a:p>
            <a:pPr>
              <a:lnSpc>
                <a:spcPct val="90000"/>
              </a:lnSpc>
              <a:spcBef>
                <a:spcPts val="1055"/>
              </a:spcBef>
              <a:spcAft>
                <a:spcPct val="0"/>
              </a:spcAft>
              <a:buClr>
                <a:srgbClr val="0048B9"/>
              </a:buClr>
              <a:buSzPct val="125000"/>
              <a:buNone/>
            </a:pPr>
            <a:r>
              <a:rPr lang="en-US" sz="2100" dirty="0" smtClean="0">
                <a:latin typeface="Arial" charset="0"/>
                <a:ea typeface="ＭＳ Ｐゴシック" charset="0"/>
                <a:cs typeface="ヒラギノ角ゴ ProN W3" charset="0"/>
                <a:sym typeface="Arial" charset="0"/>
              </a:rPr>
              <a:t>Same “integration best practices” apply</a:t>
            </a:r>
          </a:p>
          <a:p>
            <a:pPr>
              <a:lnSpc>
                <a:spcPct val="90000"/>
              </a:lnSpc>
              <a:spcBef>
                <a:spcPts val="1055"/>
              </a:spcBef>
              <a:spcAft>
                <a:spcPct val="0"/>
              </a:spcAft>
              <a:buClr>
                <a:srgbClr val="0048B9"/>
              </a:buClr>
              <a:buSzPct val="125000"/>
              <a:buNone/>
            </a:pPr>
            <a:r>
              <a:rPr lang="en-US" sz="2100" dirty="0" smtClean="0">
                <a:latin typeface="Arial" charset="0"/>
                <a:ea typeface="ＭＳ Ｐゴシック" charset="0"/>
                <a:cs typeface="ヒラギノ角ゴ ProN W3" charset="0"/>
                <a:sym typeface="Arial" charset="0"/>
              </a:rPr>
              <a:t>Even at 30-50% penetrations (</a:t>
            </a:r>
            <a:r>
              <a:rPr lang="en-US" sz="2100" dirty="0" err="1" smtClean="0">
                <a:latin typeface="Arial" charset="0"/>
                <a:ea typeface="ＭＳ Ｐゴシック" charset="0"/>
                <a:cs typeface="ヒラギノ角ゴ ProN W3" charset="0"/>
                <a:sym typeface="Arial" charset="0"/>
              </a:rPr>
              <a:t>wind+solar</a:t>
            </a:r>
            <a:r>
              <a:rPr lang="en-US" sz="2100" dirty="0" smtClean="0">
                <a:latin typeface="Arial" charset="0"/>
                <a:ea typeface="ＭＳ Ｐゴシック" charset="0"/>
                <a:cs typeface="ヒラギノ角ゴ ProN W3" charset="0"/>
                <a:sym typeface="Arial" charset="0"/>
              </a:rPr>
              <a:t>), </a:t>
            </a:r>
            <a:br>
              <a:rPr lang="en-US" sz="2100" dirty="0" smtClean="0">
                <a:latin typeface="Arial" charset="0"/>
                <a:ea typeface="ＭＳ Ｐゴシック" charset="0"/>
                <a:cs typeface="ヒラギノ角ゴ ProN W3" charset="0"/>
                <a:sym typeface="Arial" charset="0"/>
              </a:rPr>
            </a:br>
            <a:r>
              <a:rPr lang="en-US" sz="2100" dirty="0" smtClean="0">
                <a:latin typeface="Arial" charset="0"/>
                <a:ea typeface="ＭＳ Ｐゴシック" charset="0"/>
                <a:cs typeface="ヒラギノ角ゴ ProN W3" charset="0"/>
                <a:sym typeface="Arial" charset="0"/>
              </a:rPr>
              <a:t>studies show reliable operation with minimal curtailment of VER resources</a:t>
            </a:r>
            <a:r>
              <a:rPr lang="en-US" sz="1400" baseline="50000" dirty="0" smtClean="0">
                <a:latin typeface="Arial" charset="0"/>
                <a:ea typeface="ＭＳ Ｐゴシック" charset="0"/>
                <a:cs typeface="ヒラギノ角ゴ ProN W3" charset="0"/>
                <a:sym typeface="Arial" charset="0"/>
              </a:rPr>
              <a:t>1</a:t>
            </a:r>
            <a:r>
              <a:rPr lang="en-US" sz="1400" dirty="0" smtClean="0">
                <a:latin typeface="Arial" charset="0"/>
                <a:ea typeface="ＭＳ Ｐゴシック" charset="0"/>
                <a:cs typeface="ヒラギノ角ゴ ProN W3" charset="0"/>
                <a:sym typeface="Arial" charset="0"/>
              </a:rPr>
              <a:t> </a:t>
            </a:r>
            <a:r>
              <a:rPr lang="en-US" sz="2100" dirty="0" smtClean="0">
                <a:latin typeface="Arial" charset="0"/>
                <a:ea typeface="ＭＳ Ｐゴシック" charset="0"/>
                <a:cs typeface="ヒラギノ角ゴ ProN W3" charset="0"/>
                <a:sym typeface="Arial" charset="0"/>
              </a:rPr>
              <a:t>and no fundamental stability issues introduced by VER</a:t>
            </a:r>
            <a:r>
              <a:rPr lang="en-US" sz="1400" baseline="50000" dirty="0" smtClean="0">
                <a:latin typeface="Arial" charset="0"/>
                <a:ea typeface="ＭＳ Ｐゴシック" charset="0"/>
                <a:cs typeface="ヒラギノ角ゴ ProN W3" charset="0"/>
                <a:sym typeface="Arial" charset="0"/>
              </a:rPr>
              <a:t>2</a:t>
            </a:r>
          </a:p>
          <a:p>
            <a:pPr>
              <a:lnSpc>
                <a:spcPct val="90000"/>
              </a:lnSpc>
              <a:spcBef>
                <a:spcPts val="1055"/>
              </a:spcBef>
              <a:spcAft>
                <a:spcPct val="0"/>
              </a:spcAft>
              <a:buClr>
                <a:srgbClr val="0048B9"/>
              </a:buClr>
              <a:buSzPct val="125000"/>
              <a:buNone/>
            </a:pPr>
            <a:r>
              <a:rPr lang="en-US" sz="2100" dirty="0" smtClean="0">
                <a:latin typeface="Arial" charset="0"/>
                <a:ea typeface="ＭＳ Ｐゴシック" charset="0"/>
                <a:cs typeface="ヒラギノ角ゴ ProN W3" charset="0"/>
                <a:sym typeface="Arial" charset="0"/>
              </a:rPr>
              <a:t>As with any system reengineering scenario, we will need appropriate transmission upgrades, all power plants (including VER) should contribute to reliability, and local issues must be addressed through generator interconnection requirements  </a:t>
            </a:r>
            <a:endParaRPr lang="en-US" sz="2100" dirty="0">
              <a:latin typeface="Arial" charset="0"/>
              <a:ea typeface="ＭＳ Ｐゴシック" charset="0"/>
              <a:cs typeface="ヒラギノ角ゴ ProN W3" charset="0"/>
              <a:sym typeface="Arial" charset="0"/>
            </a:endParaRPr>
          </a:p>
        </p:txBody>
      </p:sp>
      <p:pic>
        <p:nvPicPr>
          <p:cNvPr id="8" name="Picture 7"/>
          <p:cNvPicPr>
            <a:picLocks noChangeAspect="1"/>
          </p:cNvPicPr>
          <p:nvPr/>
        </p:nvPicPr>
        <p:blipFill>
          <a:blip r:embed="rId3"/>
          <a:stretch>
            <a:fillRect/>
          </a:stretch>
        </p:blipFill>
        <p:spPr>
          <a:xfrm>
            <a:off x="5113280" y="1489168"/>
            <a:ext cx="3243943" cy="2438400"/>
          </a:xfrm>
          <a:prstGeom prst="rect">
            <a:avLst/>
          </a:prstGeom>
        </p:spPr>
      </p:pic>
      <p:sp>
        <p:nvSpPr>
          <p:cNvPr id="7" name="Rectangle 3"/>
          <p:cNvSpPr>
            <a:spLocks/>
          </p:cNvSpPr>
          <p:nvPr/>
        </p:nvSpPr>
        <p:spPr bwMode="auto">
          <a:xfrm>
            <a:off x="711795" y="6087375"/>
            <a:ext cx="6256640" cy="39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p>
            <a:pPr marL="228600" indent="-228600">
              <a:spcBef>
                <a:spcPts val="431"/>
              </a:spcBef>
              <a:buAutoNum type="arabicPeriod"/>
            </a:pPr>
            <a:r>
              <a:rPr lang="en-US" sz="1200" dirty="0" smtClean="0">
                <a:solidFill>
                  <a:schemeClr val="tx1"/>
                </a:solidFill>
                <a:latin typeface="Arial" charset="0"/>
                <a:ea typeface="ＭＳ Ｐゴシック" charset="0"/>
                <a:cs typeface="ＭＳ Ｐゴシック" charset="0"/>
                <a:sym typeface="Arial" charset="0"/>
              </a:rPr>
              <a:t>New studies to watch: DOE ERGIS and WWSIS, forthcoming MRITS (Minnesota/MISO)</a:t>
            </a:r>
          </a:p>
          <a:p>
            <a:pPr marL="228600" indent="-228600">
              <a:spcBef>
                <a:spcPts val="431"/>
              </a:spcBef>
              <a:buAutoNum type="arabicPeriod"/>
            </a:pPr>
            <a:r>
              <a:rPr lang="en-US" sz="1200" dirty="0" smtClean="0">
                <a:solidFill>
                  <a:schemeClr val="tx1"/>
                </a:solidFill>
                <a:latin typeface="Arial" charset="0"/>
                <a:ea typeface="ＭＳ Ｐゴシック" charset="0"/>
                <a:cs typeface="ＭＳ Ｐゴシック" charset="0"/>
                <a:sym typeface="Arial" charset="0"/>
              </a:rPr>
              <a:t>See forthcoming WWSIS Phase III and MRITS reports for stability/disturbance results</a:t>
            </a:r>
            <a:endParaRPr lang="en-US" sz="1200" dirty="0">
              <a:solidFill>
                <a:schemeClr val="tx1"/>
              </a:solidFill>
              <a:latin typeface="Arial" charset="0"/>
              <a:ea typeface="ＭＳ Ｐゴシック" charset="0"/>
              <a:cs typeface="ＭＳ Ｐゴシック" charset="0"/>
              <a:sym typeface="Arial" charset="0"/>
            </a:endParaRPr>
          </a:p>
        </p:txBody>
      </p:sp>
      <p:pic>
        <p:nvPicPr>
          <p:cNvPr id="12" name="Picture 69" descr="nee_signature_3c"/>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0" y="6251575"/>
            <a:ext cx="12461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3"/>
          <p:cNvSpPr txBox="1">
            <a:spLocks noChangeArrowheads="1"/>
          </p:cNvSpPr>
          <p:nvPr/>
        </p:nvSpPr>
        <p:spPr bwMode="auto">
          <a:xfrm>
            <a:off x="422275" y="6602413"/>
            <a:ext cx="2111375" cy="220573"/>
          </a:xfrm>
          <a:prstGeom prst="rect">
            <a:avLst/>
          </a:prstGeom>
          <a:noFill/>
          <a:ln w="9525">
            <a:noFill/>
            <a:miter lim="800000"/>
            <a:headEnd/>
            <a:tailEnd/>
          </a:ln>
          <a:effectLst/>
        </p:spPr>
        <p:txBody>
          <a:bodyPr>
            <a:spAutoFit/>
          </a:bodyPr>
          <a:lstStyle/>
          <a:p>
            <a:pPr>
              <a:spcBef>
                <a:spcPct val="50000"/>
              </a:spcBef>
              <a:buNone/>
              <a:defRPr/>
            </a:pPr>
            <a:fld id="{067A81FA-BE26-4140-97BD-4DA4A8632465}" type="slidenum">
              <a:rPr lang="en-US" sz="1000">
                <a:solidFill>
                  <a:schemeClr val="accent2"/>
                </a:solidFill>
              </a:rPr>
              <a:pPr>
                <a:spcBef>
                  <a:spcPct val="50000"/>
                </a:spcBef>
                <a:buNone/>
                <a:defRPr/>
              </a:pPr>
              <a:t>22</a:t>
            </a:fld>
            <a:endParaRPr lang="en-US" sz="1000" dirty="0">
              <a:solidFill>
                <a:schemeClr val="accent2"/>
              </a:solidFill>
            </a:endParaRPr>
          </a:p>
        </p:txBody>
      </p:sp>
    </p:spTree>
    <p:extLst>
      <p:ext uri="{BB962C8B-B14F-4D97-AF65-F5344CB8AC3E}">
        <p14:creationId xmlns:p14="http://schemas.microsoft.com/office/powerpoint/2010/main" val="1948456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WindLogics (subsidiary of NextEra Energy Resources)</a:t>
            </a:r>
          </a:p>
          <a:p>
            <a:pPr lvl="1"/>
            <a:r>
              <a:rPr lang="en-US" dirty="0" smtClean="0"/>
              <a:t>Computing, meteorology and applied math folks</a:t>
            </a:r>
          </a:p>
          <a:p>
            <a:pPr lvl="1"/>
            <a:r>
              <a:rPr lang="en-US" dirty="0" smtClean="0"/>
              <a:t>Forecasting </a:t>
            </a:r>
            <a:r>
              <a:rPr lang="en-US" dirty="0"/>
              <a:t>&amp; optimization solutions that enable low </a:t>
            </a:r>
            <a:r>
              <a:rPr lang="en-US" dirty="0" smtClean="0"/>
              <a:t>cost</a:t>
            </a:r>
            <a:r>
              <a:rPr lang="en-US" dirty="0"/>
              <a:t>, reliable &amp; sustainable power </a:t>
            </a:r>
            <a:r>
              <a:rPr lang="en-US" dirty="0" smtClean="0"/>
              <a:t>systems</a:t>
            </a:r>
          </a:p>
          <a:p>
            <a:endParaRPr lang="en-US" dirty="0"/>
          </a:p>
          <a:p>
            <a:r>
              <a:rPr lang="en-US" dirty="0" smtClean="0"/>
              <a:t>NextEra Energy, Inc. </a:t>
            </a:r>
            <a:r>
              <a:rPr lang="en-US" dirty="0"/>
              <a:t>(NYSE: NEE)</a:t>
            </a:r>
            <a:endParaRPr lang="en-US" dirty="0" smtClean="0"/>
          </a:p>
          <a:p>
            <a:pPr lvl="1"/>
            <a:r>
              <a:rPr lang="en-US" dirty="0" smtClean="0"/>
              <a:t>NextEra Energy Resources (NEER)</a:t>
            </a:r>
          </a:p>
          <a:p>
            <a:pPr lvl="2"/>
            <a:r>
              <a:rPr lang="en-US" dirty="0" smtClean="0"/>
              <a:t>Largest generator of wind and solar energy in North America</a:t>
            </a:r>
          </a:p>
          <a:p>
            <a:pPr lvl="1"/>
            <a:r>
              <a:rPr lang="en-US" dirty="0" smtClean="0"/>
              <a:t>Florida Power &amp; Light (FPL)</a:t>
            </a:r>
          </a:p>
          <a:p>
            <a:pPr lvl="2"/>
            <a:r>
              <a:rPr lang="en-US" dirty="0" smtClean="0"/>
              <a:t>Large rate-regulated electric utility (4.7 million accounts)</a:t>
            </a:r>
          </a:p>
          <a:p>
            <a:pPr lvl="1"/>
            <a:r>
              <a:rPr lang="en-US" dirty="0"/>
              <a:t>Hawaiian </a:t>
            </a:r>
            <a:r>
              <a:rPr lang="en-US" dirty="0" smtClean="0"/>
              <a:t>Electric (definitive agreement, pending)</a:t>
            </a:r>
            <a:endParaRPr lang="en-US" dirty="0"/>
          </a:p>
        </p:txBody>
      </p:sp>
    </p:spTree>
    <p:extLst>
      <p:ext uri="{BB962C8B-B14F-4D97-AF65-F5344CB8AC3E}">
        <p14:creationId xmlns:p14="http://schemas.microsoft.com/office/powerpoint/2010/main" val="28815103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Efforts</a:t>
            </a:r>
            <a:endParaRPr lang="en-US" dirty="0"/>
          </a:p>
        </p:txBody>
      </p:sp>
      <p:sp>
        <p:nvSpPr>
          <p:cNvPr id="3" name="Content Placeholder 2"/>
          <p:cNvSpPr>
            <a:spLocks noGrp="1"/>
          </p:cNvSpPr>
          <p:nvPr>
            <p:ph idx="1"/>
          </p:nvPr>
        </p:nvSpPr>
        <p:spPr/>
        <p:txBody>
          <a:bodyPr/>
          <a:lstStyle/>
          <a:p>
            <a:r>
              <a:rPr lang="en-US" dirty="0" smtClean="0"/>
              <a:t>WindLogics</a:t>
            </a:r>
          </a:p>
          <a:p>
            <a:pPr lvl="1"/>
            <a:r>
              <a:rPr lang="en-US" dirty="0" smtClean="0"/>
              <a:t>Wind, solar, integration, and related work since 2002</a:t>
            </a:r>
            <a:endParaRPr lang="en-US" dirty="0"/>
          </a:p>
          <a:p>
            <a:pPr lvl="1"/>
            <a:endParaRPr lang="en-US" dirty="0" smtClean="0"/>
          </a:p>
          <a:p>
            <a:r>
              <a:rPr lang="en-US" dirty="0" smtClean="0"/>
              <a:t>Emerging Technology Implications Working Group</a:t>
            </a:r>
          </a:p>
          <a:p>
            <a:pPr lvl="1"/>
            <a:r>
              <a:rPr lang="en-US" dirty="0" smtClean="0"/>
              <a:t>A cross-company working group created in early 2014</a:t>
            </a:r>
          </a:p>
          <a:p>
            <a:pPr lvl="1"/>
            <a:r>
              <a:rPr lang="en-US" dirty="0" smtClean="0"/>
              <a:t>Active members from our NERC, FERC, FPL planning, FPL system operations, </a:t>
            </a:r>
            <a:r>
              <a:rPr lang="en-US" dirty="0"/>
              <a:t>transmission, </a:t>
            </a:r>
            <a:r>
              <a:rPr lang="en-US" dirty="0" smtClean="0"/>
              <a:t>generation, legal, business management, distributed generation, and WindLogics groups</a:t>
            </a:r>
          </a:p>
          <a:p>
            <a:pPr lvl="1"/>
            <a:r>
              <a:rPr lang="en-US" dirty="0" smtClean="0"/>
              <a:t>Mission and goals:</a:t>
            </a:r>
          </a:p>
          <a:p>
            <a:pPr lvl="2"/>
            <a:r>
              <a:rPr lang="en-US" dirty="0"/>
              <a:t>I</a:t>
            </a:r>
            <a:r>
              <a:rPr lang="en-US" dirty="0" smtClean="0"/>
              <a:t>dentify </a:t>
            </a:r>
            <a:r>
              <a:rPr lang="en-US" dirty="0"/>
              <a:t>and influence “technical policy” issues related to disruptive changes to the power system </a:t>
            </a:r>
            <a:endParaRPr lang="en-US" dirty="0"/>
          </a:p>
          <a:p>
            <a:pPr lvl="2"/>
            <a:r>
              <a:rPr lang="en-US" dirty="0" smtClean="0"/>
              <a:t>Correct misconceptions</a:t>
            </a:r>
            <a:r>
              <a:rPr lang="en-US" dirty="0"/>
              <a:t>, </a:t>
            </a:r>
            <a:r>
              <a:rPr lang="en-US" dirty="0" smtClean="0"/>
              <a:t>educate </a:t>
            </a:r>
            <a:r>
              <a:rPr lang="en-US" dirty="0"/>
              <a:t>decision makers, and understand the future landscape </a:t>
            </a:r>
            <a:endParaRPr lang="en-US" dirty="0"/>
          </a:p>
        </p:txBody>
      </p:sp>
    </p:spTree>
    <p:extLst>
      <p:ext uri="{BB962C8B-B14F-4D97-AF65-F5344CB8AC3E}">
        <p14:creationId xmlns:p14="http://schemas.microsoft.com/office/powerpoint/2010/main" val="10029169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Active Areas</a:t>
            </a:r>
            <a:endParaRPr lang="en-US" dirty="0"/>
          </a:p>
        </p:txBody>
      </p:sp>
      <p:sp>
        <p:nvSpPr>
          <p:cNvPr id="3" name="Content Placeholder 2"/>
          <p:cNvSpPr>
            <a:spLocks noGrp="1"/>
          </p:cNvSpPr>
          <p:nvPr>
            <p:ph idx="1"/>
          </p:nvPr>
        </p:nvSpPr>
        <p:spPr/>
        <p:txBody>
          <a:bodyPr/>
          <a:lstStyle/>
          <a:p>
            <a:r>
              <a:rPr lang="en-US" dirty="0" smtClean="0"/>
              <a:t>NERC Essential Reliability Services Task Force (ERSTF)</a:t>
            </a:r>
          </a:p>
          <a:p>
            <a:pPr lvl="1"/>
            <a:r>
              <a:rPr lang="en-US" dirty="0" smtClean="0"/>
              <a:t>Is the transition to less coal, more gas, more renewables and more demand response a threat to reliability? Specifically:</a:t>
            </a:r>
          </a:p>
          <a:p>
            <a:pPr lvl="3"/>
            <a:r>
              <a:rPr lang="en-US" dirty="0" smtClean="0"/>
              <a:t>Frequency support (inertial response &amp; frequency response)</a:t>
            </a:r>
          </a:p>
          <a:p>
            <a:pPr lvl="3"/>
            <a:r>
              <a:rPr lang="en-US" dirty="0" smtClean="0"/>
              <a:t>Voltage support (reactive power)</a:t>
            </a:r>
          </a:p>
          <a:p>
            <a:pPr lvl="3"/>
            <a:r>
              <a:rPr lang="en-US" dirty="0" smtClean="0"/>
              <a:t>Ramping (mostly CAISO’s concern… we’ll discuss why later)</a:t>
            </a:r>
            <a:endParaRPr lang="en-US" dirty="0"/>
          </a:p>
          <a:p>
            <a:r>
              <a:rPr lang="en-US" dirty="0" smtClean="0"/>
              <a:t>EPA Clean Power Plan</a:t>
            </a:r>
          </a:p>
          <a:p>
            <a:pPr lvl="1"/>
            <a:r>
              <a:rPr lang="en-US" dirty="0" smtClean="0"/>
              <a:t>Reports from system operators are quite negative</a:t>
            </a:r>
          </a:p>
          <a:p>
            <a:pPr lvl="3"/>
            <a:r>
              <a:rPr lang="en-US" dirty="0" smtClean="0"/>
              <a:t>Reality, or positioning to get support for the transition?</a:t>
            </a:r>
          </a:p>
          <a:p>
            <a:pPr lvl="1"/>
            <a:r>
              <a:rPr lang="en-US" dirty="0" smtClean="0"/>
              <a:t>NERC reports are very negative</a:t>
            </a:r>
          </a:p>
          <a:p>
            <a:pPr lvl="3"/>
            <a:r>
              <a:rPr lang="en-US" dirty="0"/>
              <a:t>I</a:t>
            </a:r>
            <a:r>
              <a:rPr lang="en-US" dirty="0" smtClean="0"/>
              <a:t>nfluence of coal utilities and consultants</a:t>
            </a:r>
            <a:endParaRPr lang="en-US" dirty="0"/>
          </a:p>
          <a:p>
            <a:r>
              <a:rPr lang="en-US" dirty="0" smtClean="0"/>
              <a:t>Solar, distributed generation, and IEEE 1547</a:t>
            </a:r>
          </a:p>
          <a:p>
            <a:pPr lvl="1"/>
            <a:endParaRPr lang="en-US" dirty="0"/>
          </a:p>
        </p:txBody>
      </p:sp>
    </p:spTree>
    <p:extLst>
      <p:ext uri="{BB962C8B-B14F-4D97-AF65-F5344CB8AC3E}">
        <p14:creationId xmlns:p14="http://schemas.microsoft.com/office/powerpoint/2010/main" val="4412127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dirty="0" smtClean="0"/>
              <a:t>All Generators Impose Operating Constraints</a:t>
            </a:r>
          </a:p>
        </p:txBody>
      </p:sp>
      <p:sp>
        <p:nvSpPr>
          <p:cNvPr id="2" name="Content Placeholder 1"/>
          <p:cNvSpPr>
            <a:spLocks noGrp="1"/>
          </p:cNvSpPr>
          <p:nvPr>
            <p:ph idx="1"/>
          </p:nvPr>
        </p:nvSpPr>
        <p:spPr>
          <a:xfrm>
            <a:off x="384175" y="1860800"/>
            <a:ext cx="4907109" cy="4133850"/>
          </a:xfrm>
        </p:spPr>
        <p:txBody>
          <a:bodyPr/>
          <a:lstStyle/>
          <a:p>
            <a:pPr>
              <a:lnSpc>
                <a:spcPct val="90000"/>
              </a:lnSpc>
              <a:spcBef>
                <a:spcPts val="1055"/>
              </a:spcBef>
              <a:spcAft>
                <a:spcPct val="0"/>
              </a:spcAft>
              <a:buClr>
                <a:srgbClr val="0048B9"/>
              </a:buClr>
              <a:buSzPct val="125000"/>
            </a:pPr>
            <a:r>
              <a:rPr lang="en-US" sz="2000" dirty="0" smtClean="0">
                <a:latin typeface="Arial" charset="0"/>
                <a:ea typeface="ＭＳ Ｐゴシック" charset="0"/>
                <a:cs typeface="ヒラギノ角ゴ ProN W3" charset="0"/>
                <a:sym typeface="Arial" charset="0"/>
              </a:rPr>
              <a:t>Every resource has operating constraints that reflect </a:t>
            </a:r>
            <a:r>
              <a:rPr lang="en-US" sz="2000" dirty="0">
                <a:latin typeface="Arial" charset="0"/>
                <a:ea typeface="ＭＳ Ｐゴシック" charset="0"/>
                <a:cs typeface="ヒラギノ角ゴ ProN W3" charset="0"/>
                <a:sym typeface="Arial" charset="0"/>
              </a:rPr>
              <a:t>c</a:t>
            </a:r>
            <a:r>
              <a:rPr lang="en-US" sz="2000" dirty="0" smtClean="0">
                <a:latin typeface="Arial" charset="0"/>
                <a:ea typeface="ＭＳ Ｐゴシック" charset="0"/>
                <a:cs typeface="ヒラギノ角ゴ ProN W3" charset="0"/>
                <a:sym typeface="Arial" charset="0"/>
              </a:rPr>
              <a:t>haracteristics of fuel and technology</a:t>
            </a:r>
            <a:endParaRPr lang="en-US" sz="2000" dirty="0">
              <a:latin typeface="Arial" charset="0"/>
              <a:ea typeface="ＭＳ Ｐゴシック" charset="0"/>
              <a:cs typeface="ヒラギノ角ゴ ProN W3" charset="0"/>
              <a:sym typeface="Arial" charset="0"/>
            </a:endParaRPr>
          </a:p>
          <a:p>
            <a:pPr>
              <a:lnSpc>
                <a:spcPct val="90000"/>
              </a:lnSpc>
              <a:spcBef>
                <a:spcPts val="1055"/>
              </a:spcBef>
              <a:spcAft>
                <a:spcPct val="0"/>
              </a:spcAft>
              <a:buClr>
                <a:srgbClr val="0048B9"/>
              </a:buClr>
              <a:buSzPct val="125000"/>
            </a:pPr>
            <a:r>
              <a:rPr lang="en-US" sz="2000" dirty="0" smtClean="0">
                <a:latin typeface="Arial" charset="0"/>
                <a:ea typeface="ＭＳ Ｐゴシック" charset="0"/>
                <a:cs typeface="ヒラギノ角ゴ ProN W3" charset="0"/>
                <a:sym typeface="Arial" charset="0"/>
              </a:rPr>
              <a:t>Conventional limitations</a:t>
            </a:r>
            <a:endParaRPr lang="en-US" sz="2000" dirty="0">
              <a:latin typeface="Arial" charset="0"/>
              <a:ea typeface="ＭＳ Ｐゴシック" charset="0"/>
              <a:cs typeface="ヒラギノ角ゴ ProN W3" charset="0"/>
              <a:sym typeface="Arial" charset="0"/>
            </a:endParaRPr>
          </a:p>
          <a:p>
            <a:pPr marL="522368" lvl="1" indent="-200859">
              <a:spcBef>
                <a:spcPts val="492"/>
              </a:spcBef>
              <a:spcAft>
                <a:spcPct val="0"/>
              </a:spcAft>
              <a:buClr>
                <a:srgbClr val="0048B9"/>
              </a:buClr>
              <a:buSzPct val="100000"/>
              <a:buFont typeface="Arial" charset="0"/>
              <a:buChar char="–"/>
            </a:pPr>
            <a:r>
              <a:rPr lang="en-US" sz="1800" dirty="0">
                <a:ea typeface="ヒラギノ角ゴ ProN W3"/>
                <a:sym typeface="Arial" charset="0"/>
              </a:rPr>
              <a:t>Start-up times &amp; costs</a:t>
            </a:r>
          </a:p>
          <a:p>
            <a:pPr marL="522368" lvl="1" indent="-200859">
              <a:spcBef>
                <a:spcPts val="492"/>
              </a:spcBef>
              <a:spcAft>
                <a:spcPct val="0"/>
              </a:spcAft>
              <a:buClr>
                <a:srgbClr val="0048B9"/>
              </a:buClr>
              <a:buSzPct val="100000"/>
              <a:buFont typeface="Arial" charset="0"/>
              <a:buChar char="–"/>
            </a:pPr>
            <a:r>
              <a:rPr lang="en-US" sz="1800" dirty="0">
                <a:ea typeface="ヒラギノ角ゴ ProN W3"/>
                <a:sym typeface="Arial" charset="0"/>
              </a:rPr>
              <a:t>Minimum run times</a:t>
            </a:r>
          </a:p>
          <a:p>
            <a:pPr marL="522368" lvl="1" indent="-200859">
              <a:spcBef>
                <a:spcPts val="492"/>
              </a:spcBef>
              <a:spcAft>
                <a:spcPct val="0"/>
              </a:spcAft>
              <a:buClr>
                <a:srgbClr val="0048B9"/>
              </a:buClr>
              <a:buSzPct val="100000"/>
              <a:buFont typeface="Arial" charset="0"/>
              <a:buChar char="–"/>
            </a:pPr>
            <a:r>
              <a:rPr lang="en-US" sz="1800" dirty="0">
                <a:ea typeface="ヒラギノ角ゴ ProN W3"/>
                <a:sym typeface="Arial" charset="0"/>
              </a:rPr>
              <a:t>Operating ranges</a:t>
            </a:r>
          </a:p>
          <a:p>
            <a:pPr marL="522368" lvl="1" indent="-200859">
              <a:spcBef>
                <a:spcPts val="492"/>
              </a:spcBef>
              <a:spcAft>
                <a:spcPct val="0"/>
              </a:spcAft>
              <a:buClr>
                <a:srgbClr val="0048B9"/>
              </a:buClr>
              <a:buSzPct val="100000"/>
              <a:buFont typeface="Arial" charset="0"/>
              <a:buChar char="–"/>
            </a:pPr>
            <a:r>
              <a:rPr lang="en-US" sz="1800" dirty="0">
                <a:ea typeface="ヒラギノ角ゴ ProN W3"/>
                <a:sym typeface="Arial" charset="0"/>
              </a:rPr>
              <a:t>Ramp rate limitations</a:t>
            </a:r>
          </a:p>
          <a:p>
            <a:pPr marL="522368" lvl="1" indent="-200859">
              <a:spcBef>
                <a:spcPts val="492"/>
              </a:spcBef>
              <a:spcAft>
                <a:spcPct val="0"/>
              </a:spcAft>
              <a:buClr>
                <a:srgbClr val="0048B9"/>
              </a:buClr>
              <a:buSzPct val="100000"/>
              <a:buFont typeface="Arial" charset="0"/>
              <a:buChar char="–"/>
            </a:pPr>
            <a:r>
              <a:rPr lang="en-US" sz="1800" dirty="0">
                <a:ea typeface="ヒラギノ角ゴ ProN W3"/>
                <a:sym typeface="Arial" charset="0"/>
              </a:rPr>
              <a:t>Forced outages &amp; </a:t>
            </a:r>
            <a:r>
              <a:rPr lang="en-US" sz="1800" dirty="0" smtClean="0">
                <a:ea typeface="ヒラギノ角ゴ ProN W3"/>
                <a:sym typeface="Arial" charset="0"/>
              </a:rPr>
              <a:t>contingencies</a:t>
            </a:r>
            <a:endParaRPr lang="en-US" sz="1800" dirty="0">
              <a:ea typeface="ヒラギノ角ゴ ProN W3"/>
              <a:sym typeface="Arial" charset="0"/>
            </a:endParaRPr>
          </a:p>
          <a:p>
            <a:pPr>
              <a:spcBef>
                <a:spcPts val="1055"/>
              </a:spcBef>
            </a:pPr>
            <a:r>
              <a:rPr lang="en-US" sz="2000" dirty="0" smtClean="0"/>
              <a:t>Fuel supply characteristics matter… for gas, nuclear, wind, solar, etc.</a:t>
            </a:r>
          </a:p>
          <a:p>
            <a:pPr>
              <a:spcBef>
                <a:spcPts val="1055"/>
              </a:spcBef>
            </a:pPr>
            <a:r>
              <a:rPr lang="en-US" sz="2000" dirty="0"/>
              <a:t>T</a:t>
            </a:r>
            <a:r>
              <a:rPr lang="en-US" sz="2000" dirty="0" smtClean="0"/>
              <a:t>he challenge of Variable Energy Resources (VER) is a bit different, but not unique </a:t>
            </a:r>
            <a:endParaRPr lang="en-US" sz="2000" dirty="0"/>
          </a:p>
        </p:txBody>
      </p:sp>
      <p:pic>
        <p:nvPicPr>
          <p:cNvPr id="7" name="Picture 50" descr="St_Lucie_Aerial_D0939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906" y="2526893"/>
            <a:ext cx="3353194" cy="254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106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dirty="0" smtClean="0"/>
              <a:t>Unit Commitment and Dispatch</a:t>
            </a:r>
          </a:p>
        </p:txBody>
      </p:sp>
      <p:sp>
        <p:nvSpPr>
          <p:cNvPr id="2" name="Content Placeholder 1"/>
          <p:cNvSpPr>
            <a:spLocks noGrp="1"/>
          </p:cNvSpPr>
          <p:nvPr>
            <p:ph idx="1"/>
          </p:nvPr>
        </p:nvSpPr>
        <p:spPr>
          <a:xfrm>
            <a:off x="384175" y="2249066"/>
            <a:ext cx="5065847" cy="2460743"/>
          </a:xfrm>
        </p:spPr>
        <p:txBody>
          <a:bodyPr/>
          <a:lstStyle/>
          <a:p>
            <a:pPr>
              <a:lnSpc>
                <a:spcPct val="90000"/>
              </a:lnSpc>
              <a:spcBef>
                <a:spcPts val="1055"/>
              </a:spcBef>
              <a:spcAft>
                <a:spcPct val="0"/>
              </a:spcAft>
              <a:buClr>
                <a:srgbClr val="0048B9"/>
              </a:buClr>
              <a:buSzPct val="125000"/>
            </a:pPr>
            <a:r>
              <a:rPr lang="en-US" dirty="0">
                <a:latin typeface="Arial" charset="0"/>
                <a:ea typeface="ＭＳ Ｐゴシック" charset="0"/>
                <a:cs typeface="ヒラギノ角ゴ ProN W3" charset="0"/>
                <a:sym typeface="Arial" charset="0"/>
              </a:rPr>
              <a:t>Unit commitment and dispatch is a rolling optimization process</a:t>
            </a:r>
          </a:p>
          <a:p>
            <a:pPr>
              <a:lnSpc>
                <a:spcPct val="90000"/>
              </a:lnSpc>
              <a:spcBef>
                <a:spcPts val="1055"/>
              </a:spcBef>
              <a:spcAft>
                <a:spcPct val="0"/>
              </a:spcAft>
              <a:buClr>
                <a:srgbClr val="0048B9"/>
              </a:buClr>
              <a:buSzPct val="125000"/>
            </a:pPr>
            <a:r>
              <a:rPr lang="en-US" dirty="0">
                <a:latin typeface="Arial" charset="0"/>
                <a:ea typeface="ＭＳ Ｐゴシック" charset="0"/>
                <a:cs typeface="ヒラギノ角ゴ ProN W3" charset="0"/>
                <a:sym typeface="Arial" charset="0"/>
              </a:rPr>
              <a:t>“Dispatchable” does </a:t>
            </a:r>
            <a:r>
              <a:rPr lang="en-US" u="sng" dirty="0">
                <a:latin typeface="Arial" charset="0"/>
                <a:ea typeface="ＭＳ Ｐゴシック" charset="0"/>
                <a:cs typeface="ヒラギノ角ゴ ProN W3" charset="0"/>
                <a:sym typeface="Arial" charset="0"/>
              </a:rPr>
              <a:t>not</a:t>
            </a:r>
            <a:r>
              <a:rPr lang="en-US" dirty="0">
                <a:latin typeface="Arial" charset="0"/>
                <a:ea typeface="ＭＳ Ｐゴシック" charset="0"/>
                <a:cs typeface="ヒラギノ角ゴ ProN W3" charset="0"/>
                <a:sym typeface="Arial" charset="0"/>
              </a:rPr>
              <a:t> mean being able to provide any desired amount of power at any specified time</a:t>
            </a:r>
          </a:p>
          <a:p>
            <a:pPr>
              <a:lnSpc>
                <a:spcPct val="90000"/>
              </a:lnSpc>
              <a:spcBef>
                <a:spcPts val="1055"/>
              </a:spcBef>
              <a:spcAft>
                <a:spcPct val="0"/>
              </a:spcAft>
              <a:buClr>
                <a:srgbClr val="0048B9"/>
              </a:buClr>
              <a:buSzPct val="125000"/>
            </a:pPr>
            <a:endParaRPr lang="en-US" sz="2400" dirty="0">
              <a:latin typeface="Arial" charset="0"/>
              <a:ea typeface="ＭＳ Ｐゴシック" charset="0"/>
              <a:cs typeface="ヒラギノ角ゴ ProN W3" charset="0"/>
              <a:sym typeface="Arial" charset="0"/>
            </a:endParaRPr>
          </a:p>
        </p:txBody>
      </p:sp>
      <p:pic>
        <p:nvPicPr>
          <p:cNvPr id="9" name="Picture 4"/>
          <p:cNvPicPr>
            <a:picLocks noChangeAspect="1" noChangeArrowheads="1"/>
          </p:cNvPicPr>
          <p:nvPr/>
        </p:nvPicPr>
        <p:blipFill>
          <a:blip r:embed="rId3" cstate="print"/>
          <a:srcRect/>
          <a:stretch>
            <a:fillRect/>
          </a:stretch>
        </p:blipFill>
        <p:spPr bwMode="auto">
          <a:xfrm>
            <a:off x="7029847" y="3648609"/>
            <a:ext cx="1861184" cy="2291575"/>
          </a:xfrm>
          <a:prstGeom prst="rect">
            <a:avLst/>
          </a:prstGeom>
          <a:noFill/>
          <a:ln w="12700">
            <a:noFill/>
            <a:miter lim="800000"/>
            <a:headEnd/>
            <a:tailEnd/>
          </a:ln>
        </p:spPr>
      </p:pic>
      <p:pic>
        <p:nvPicPr>
          <p:cNvPr id="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18471" y="1958012"/>
            <a:ext cx="3091983" cy="2498572"/>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pic>
      <p:sp>
        <p:nvSpPr>
          <p:cNvPr id="12" name="Rectangle 35"/>
          <p:cNvSpPr>
            <a:spLocks noChangeArrowheads="1"/>
          </p:cNvSpPr>
          <p:nvPr/>
        </p:nvSpPr>
        <p:spPr bwMode="auto">
          <a:xfrm>
            <a:off x="595269" y="4643660"/>
            <a:ext cx="6098205" cy="1322980"/>
          </a:xfrm>
          <a:prstGeom prst="rect">
            <a:avLst/>
          </a:prstGeom>
          <a:solidFill>
            <a:srgbClr val="0048B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buFontTx/>
              <a:buNone/>
            </a:pPr>
            <a:r>
              <a:rPr lang="en-US" b="1" dirty="0">
                <a:solidFill>
                  <a:schemeClr val="bg1"/>
                </a:solidFill>
              </a:rPr>
              <a:t>Dispatch is not arbitrarily telling a generator</a:t>
            </a:r>
            <a:br>
              <a:rPr lang="en-US" b="1" dirty="0">
                <a:solidFill>
                  <a:schemeClr val="bg1"/>
                </a:solidFill>
              </a:rPr>
            </a:br>
            <a:r>
              <a:rPr lang="en-US" b="1" dirty="0">
                <a:solidFill>
                  <a:schemeClr val="bg1"/>
                </a:solidFill>
              </a:rPr>
              <a:t>what to produce… </a:t>
            </a:r>
          </a:p>
          <a:p>
            <a:pPr algn="ctr">
              <a:buFontTx/>
              <a:buNone/>
            </a:pPr>
            <a:r>
              <a:rPr lang="en-US" b="1" dirty="0">
                <a:solidFill>
                  <a:schemeClr val="bg1"/>
                </a:solidFill>
              </a:rPr>
              <a:t>It is knowing what is available for the dispatch period</a:t>
            </a:r>
            <a:br>
              <a:rPr lang="en-US" b="1" dirty="0">
                <a:solidFill>
                  <a:schemeClr val="bg1"/>
                </a:solidFill>
              </a:rPr>
            </a:br>
            <a:r>
              <a:rPr lang="en-US" b="1" dirty="0">
                <a:solidFill>
                  <a:schemeClr val="bg1"/>
                </a:solidFill>
              </a:rPr>
              <a:t>and optimizing the system as a whole</a:t>
            </a:r>
          </a:p>
        </p:txBody>
      </p:sp>
    </p:spTree>
    <p:extLst>
      <p:ext uri="{BB962C8B-B14F-4D97-AF65-F5344CB8AC3E}">
        <p14:creationId xmlns:p14="http://schemas.microsoft.com/office/powerpoint/2010/main" val="2043527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Wind in </a:t>
            </a:r>
            <a:r>
              <a:rPr lang="en-US" dirty="0" smtClean="0"/>
              <a:t>North America is Dispatched Today </a:t>
            </a:r>
            <a:endParaRPr lang="en-US" dirty="0"/>
          </a:p>
        </p:txBody>
      </p:sp>
      <p:sp>
        <p:nvSpPr>
          <p:cNvPr id="3" name="Content Placeholder 2"/>
          <p:cNvSpPr>
            <a:spLocks noGrp="1"/>
          </p:cNvSpPr>
          <p:nvPr>
            <p:ph idx="1"/>
          </p:nvPr>
        </p:nvSpPr>
        <p:spPr>
          <a:xfrm>
            <a:off x="384175" y="1885950"/>
            <a:ext cx="8505182" cy="4451126"/>
          </a:xfrm>
        </p:spPr>
        <p:txBody>
          <a:bodyPr>
            <a:normAutofit fontScale="92500"/>
          </a:bodyPr>
          <a:lstStyle/>
          <a:p>
            <a:pPr marL="0" indent="0">
              <a:lnSpc>
                <a:spcPct val="100000"/>
              </a:lnSpc>
              <a:buNone/>
            </a:pPr>
            <a:r>
              <a:rPr lang="en-US" dirty="0" smtClean="0"/>
              <a:t>Most ISO</a:t>
            </a:r>
            <a:r>
              <a:rPr lang="en-US" dirty="0"/>
              <a:t>/RTO </a:t>
            </a:r>
            <a:r>
              <a:rPr lang="en-US" dirty="0" smtClean="0"/>
              <a:t>systems now include </a:t>
            </a:r>
            <a:r>
              <a:rPr lang="en-US" dirty="0"/>
              <a:t>wind in </a:t>
            </a:r>
            <a:r>
              <a:rPr lang="en-US" dirty="0" smtClean="0"/>
              <a:t>Day </a:t>
            </a:r>
            <a:r>
              <a:rPr lang="en-US" dirty="0" smtClean="0"/>
              <a:t>Ahead Unit Commitment and </a:t>
            </a:r>
            <a:r>
              <a:rPr lang="en-US" dirty="0" smtClean="0"/>
              <a:t>Security </a:t>
            </a:r>
            <a:r>
              <a:rPr lang="en-US" dirty="0"/>
              <a:t>Constrained Economic </a:t>
            </a:r>
            <a:r>
              <a:rPr lang="en-US" dirty="0" smtClean="0"/>
              <a:t>Dispatch (SCED</a:t>
            </a:r>
            <a:r>
              <a:rPr lang="en-US" dirty="0" smtClean="0"/>
              <a:t>)</a:t>
            </a:r>
          </a:p>
          <a:p>
            <a:pPr>
              <a:lnSpc>
                <a:spcPct val="100000"/>
              </a:lnSpc>
            </a:pPr>
            <a:r>
              <a:rPr lang="en-US" dirty="0" smtClean="0"/>
              <a:t>Wind dispatch done with a 10-minute-ahead forecast or faster</a:t>
            </a:r>
          </a:p>
          <a:p>
            <a:pPr lvl="1">
              <a:lnSpc>
                <a:spcPct val="100000"/>
              </a:lnSpc>
            </a:pPr>
            <a:r>
              <a:rPr lang="en-US" dirty="0" smtClean="0"/>
              <a:t>Using </a:t>
            </a:r>
            <a:r>
              <a:rPr lang="en-US" dirty="0"/>
              <a:t>the current telemetered value (“persistence” forecast)</a:t>
            </a:r>
          </a:p>
          <a:p>
            <a:pPr lvl="2">
              <a:lnSpc>
                <a:spcPct val="100000"/>
              </a:lnSpc>
            </a:pPr>
            <a:r>
              <a:rPr lang="en-US" dirty="0"/>
              <a:t>NYISO, ERCOT, SPP</a:t>
            </a:r>
          </a:p>
          <a:p>
            <a:pPr lvl="1">
              <a:lnSpc>
                <a:spcPct val="100000"/>
              </a:lnSpc>
            </a:pPr>
            <a:r>
              <a:rPr lang="en-US" dirty="0"/>
              <a:t>Using a rolling five-minute forecast (“persistence + model” forecast)</a:t>
            </a:r>
          </a:p>
          <a:p>
            <a:pPr lvl="2">
              <a:lnSpc>
                <a:spcPct val="100000"/>
              </a:lnSpc>
            </a:pPr>
            <a:r>
              <a:rPr lang="en-US" dirty="0" smtClean="0"/>
              <a:t>MISO, PJM, </a:t>
            </a:r>
            <a:r>
              <a:rPr lang="en-US" dirty="0" smtClean="0"/>
              <a:t>IESO</a:t>
            </a:r>
            <a:endParaRPr lang="en-US" dirty="0" smtClean="0"/>
          </a:p>
          <a:p>
            <a:pPr>
              <a:lnSpc>
                <a:spcPct val="100000"/>
              </a:lnSpc>
            </a:pPr>
            <a:r>
              <a:rPr lang="en-US" dirty="0" smtClean="0"/>
              <a:t>Not a markets issue (markets may help, but this works anywhere)</a:t>
            </a:r>
          </a:p>
          <a:p>
            <a:pPr lvl="1">
              <a:lnSpc>
                <a:spcPct val="100000"/>
              </a:lnSpc>
            </a:pPr>
            <a:r>
              <a:rPr lang="en-US" dirty="0" smtClean="0"/>
              <a:t>Forecast wind into day ahead unit commitment</a:t>
            </a:r>
          </a:p>
          <a:p>
            <a:pPr lvl="1">
              <a:lnSpc>
                <a:spcPct val="100000"/>
              </a:lnSpc>
            </a:pPr>
            <a:r>
              <a:rPr lang="en-US" dirty="0" smtClean="0"/>
              <a:t>Dispatch the entire system </a:t>
            </a:r>
            <a:r>
              <a:rPr lang="en-US" dirty="0" smtClean="0"/>
              <a:t>(including wind) </a:t>
            </a:r>
            <a:r>
              <a:rPr lang="en-US" dirty="0" smtClean="0"/>
              <a:t>every five minutes using a very short term wind forecast or the current telemetered output value</a:t>
            </a:r>
          </a:p>
          <a:p>
            <a:pPr marL="457200" lvl="1" indent="0">
              <a:lnSpc>
                <a:spcPct val="100000"/>
              </a:lnSpc>
              <a:buNone/>
            </a:pPr>
            <a:endParaRPr lang="en-US" dirty="0"/>
          </a:p>
          <a:p>
            <a:endParaRPr lang="en-US" dirty="0" smtClean="0"/>
          </a:p>
        </p:txBody>
      </p:sp>
    </p:spTree>
    <p:extLst>
      <p:ext uri="{BB962C8B-B14F-4D97-AF65-F5344CB8AC3E}">
        <p14:creationId xmlns:p14="http://schemas.microsoft.com/office/powerpoint/2010/main" val="124198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46489" y="861071"/>
            <a:ext cx="8215313" cy="446484"/>
          </a:xfrm>
        </p:spPr>
        <p:txBody>
          <a:bodyPr/>
          <a:lstStyle/>
          <a:p>
            <a:pPr eaLnBrk="1" hangingPunct="1">
              <a:defRPr/>
            </a:pPr>
            <a:r>
              <a:rPr lang="en-US" b="1" u="sng" dirty="0" smtClean="0"/>
              <a:t>Why is “10 minutes or less” Important?</a:t>
            </a:r>
            <a:br>
              <a:rPr lang="en-US" b="1" u="sng" dirty="0" smtClean="0"/>
            </a:br>
            <a:r>
              <a:rPr lang="en-US" b="1" u="sng" dirty="0" smtClean="0"/>
              <a:t>The Wind Forecast Error Curve</a:t>
            </a:r>
          </a:p>
        </p:txBody>
      </p:sp>
      <p:pic>
        <p:nvPicPr>
          <p:cNvPr id="327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43"/>
          <a:stretch/>
        </p:blipFill>
        <p:spPr bwMode="auto">
          <a:xfrm>
            <a:off x="1127408" y="1450571"/>
            <a:ext cx="7329005" cy="469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771" name="Rectangle 3"/>
          <p:cNvSpPr>
            <a:spLocks/>
          </p:cNvSpPr>
          <p:nvPr/>
        </p:nvSpPr>
        <p:spPr bwMode="auto">
          <a:xfrm>
            <a:off x="3903656" y="6527602"/>
            <a:ext cx="1910779" cy="12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spcBef>
                <a:spcPts val="431"/>
              </a:spcBef>
              <a:buNone/>
            </a:pPr>
            <a:r>
              <a:rPr lang="en-US" sz="1000" dirty="0">
                <a:solidFill>
                  <a:schemeClr val="tx1"/>
                </a:solidFill>
                <a:latin typeface="Arial" charset="0"/>
                <a:ea typeface="ＭＳ Ｐゴシック" charset="0"/>
                <a:cs typeface="ＭＳ Ｐゴシック" charset="0"/>
                <a:sym typeface="Arial" charset="0"/>
              </a:rPr>
              <a:t>From: Jacques Duchesne, AESO</a:t>
            </a:r>
          </a:p>
        </p:txBody>
      </p:sp>
      <p:sp>
        <p:nvSpPr>
          <p:cNvPr id="5" name="Text Box 63"/>
          <p:cNvSpPr txBox="1">
            <a:spLocks noChangeArrowheads="1"/>
          </p:cNvSpPr>
          <p:nvPr/>
        </p:nvSpPr>
        <p:spPr bwMode="auto">
          <a:xfrm>
            <a:off x="422275" y="6602413"/>
            <a:ext cx="2111375" cy="220573"/>
          </a:xfrm>
          <a:prstGeom prst="rect">
            <a:avLst/>
          </a:prstGeom>
          <a:noFill/>
          <a:ln w="9525">
            <a:noFill/>
            <a:miter lim="800000"/>
            <a:headEnd/>
            <a:tailEnd/>
          </a:ln>
          <a:effectLst/>
        </p:spPr>
        <p:txBody>
          <a:bodyPr>
            <a:spAutoFit/>
          </a:bodyPr>
          <a:lstStyle/>
          <a:p>
            <a:pPr>
              <a:spcBef>
                <a:spcPct val="50000"/>
              </a:spcBef>
              <a:buNone/>
              <a:defRPr/>
            </a:pPr>
            <a:fld id="{067A81FA-BE26-4140-97BD-4DA4A8632465}" type="slidenum">
              <a:rPr lang="en-US" sz="1000">
                <a:solidFill>
                  <a:schemeClr val="accent2"/>
                </a:solidFill>
              </a:rPr>
              <a:pPr>
                <a:spcBef>
                  <a:spcPct val="50000"/>
                </a:spcBef>
                <a:buNone/>
                <a:defRPr/>
              </a:pPr>
              <a:t>9</a:t>
            </a:fld>
            <a:endParaRPr lang="en-US" sz="1000" dirty="0">
              <a:solidFill>
                <a:schemeClr val="accent2"/>
              </a:solidFill>
            </a:endParaRPr>
          </a:p>
        </p:txBody>
      </p:sp>
      <p:sp>
        <p:nvSpPr>
          <p:cNvPr id="6" name="TextBox 5"/>
          <p:cNvSpPr txBox="1"/>
          <p:nvPr/>
        </p:nvSpPr>
        <p:spPr>
          <a:xfrm>
            <a:off x="22770" y="3507232"/>
            <a:ext cx="1351632" cy="444216"/>
          </a:xfrm>
          <a:prstGeom prst="rect">
            <a:avLst/>
          </a:prstGeom>
          <a:noFill/>
        </p:spPr>
        <p:txBody>
          <a:bodyPr wrap="none" lIns="91430" tIns="45716" rIns="91430" bIns="45716" rtlCol="0">
            <a:spAutoFit/>
          </a:bodyPr>
          <a:lstStyle/>
          <a:p>
            <a:pPr algn="ctr">
              <a:buNone/>
            </a:pPr>
            <a:r>
              <a:rPr lang="en-US" sz="1400" dirty="0" smtClean="0">
                <a:solidFill>
                  <a:schemeClr val="tx2"/>
                </a:solidFill>
              </a:rPr>
              <a:t>System-wide</a:t>
            </a:r>
            <a:br>
              <a:rPr lang="en-US" sz="1400" dirty="0" smtClean="0">
                <a:solidFill>
                  <a:schemeClr val="tx2"/>
                </a:solidFill>
              </a:rPr>
            </a:br>
            <a:r>
              <a:rPr lang="en-US" sz="1400" dirty="0" smtClean="0">
                <a:solidFill>
                  <a:schemeClr val="tx2"/>
                </a:solidFill>
              </a:rPr>
              <a:t>Error (% MAE)</a:t>
            </a:r>
            <a:endParaRPr lang="en-US" sz="1400" dirty="0">
              <a:solidFill>
                <a:schemeClr val="tx2"/>
              </a:solidFill>
            </a:endParaRPr>
          </a:p>
        </p:txBody>
      </p:sp>
    </p:spTree>
    <p:extLst>
      <p:ext uri="{BB962C8B-B14F-4D97-AF65-F5344CB8AC3E}">
        <p14:creationId xmlns:p14="http://schemas.microsoft.com/office/powerpoint/2010/main" val="23038846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FPL.Group.FINAL-AVH">
  <a:themeElements>
    <a:clrScheme name="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fontScheme name="FPL.Group.FINAL-AV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20000"/>
          </a:spcAft>
          <a:buClrTx/>
          <a:buSzTx/>
          <a:buFontTx/>
          <a:buChar char="•"/>
          <a:tabLst/>
          <a:defRPr kumimoji="0" lang="en-US" sz="1800" b="0" i="0" u="none" strike="noStrike" cap="none" normalizeH="0" baseline="0" smtClean="0">
            <a:ln>
              <a:noFill/>
            </a:ln>
            <a:solidFill>
              <a:srgbClr val="0048B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20000"/>
          </a:spcAft>
          <a:buClrTx/>
          <a:buSzTx/>
          <a:buFontTx/>
          <a:buChar char="•"/>
          <a:tabLst/>
          <a:defRPr kumimoji="0" lang="en-US" sz="1800" b="0" i="0" u="none" strike="noStrike" cap="none" normalizeH="0" baseline="0" smtClean="0">
            <a:ln>
              <a:noFill/>
            </a:ln>
            <a:solidFill>
              <a:srgbClr val="0048B9"/>
            </a:solidFill>
            <a:effectLst/>
            <a:latin typeface="Arial" charset="0"/>
          </a:defRPr>
        </a:defPPr>
      </a:lstStyle>
    </a:lnDef>
  </a:objectDefaults>
  <a:extraClrSchemeLst>
    <a:extraClrScheme>
      <a:clrScheme name="FPL.Group.FINAL-AVH 1">
        <a:dk1>
          <a:srgbClr val="00AF52"/>
        </a:dk1>
        <a:lt1>
          <a:srgbClr val="FFFFFF"/>
        </a:lt1>
        <a:dk2>
          <a:srgbClr val="340C74"/>
        </a:dk2>
        <a:lt2>
          <a:srgbClr val="907DCF"/>
        </a:lt2>
        <a:accent1>
          <a:srgbClr val="002E63"/>
        </a:accent1>
        <a:accent2>
          <a:srgbClr val="BB112B"/>
        </a:accent2>
        <a:accent3>
          <a:srgbClr val="FFFFFF"/>
        </a:accent3>
        <a:accent4>
          <a:srgbClr val="009545"/>
        </a:accent4>
        <a:accent5>
          <a:srgbClr val="AAADB7"/>
        </a:accent5>
        <a:accent6>
          <a:srgbClr val="A90E26"/>
        </a:accent6>
        <a:hlink>
          <a:srgbClr val="DD8802"/>
        </a:hlink>
        <a:folHlink>
          <a:srgbClr val="FDCA16"/>
        </a:folHlink>
      </a:clrScheme>
      <a:clrMap bg1="lt1" tx1="dk1" bg2="lt2" tx2="dk2" accent1="accent1" accent2="accent2" accent3="accent3" accent4="accent4" accent5="accent5" accent6="accent6" hlink="hlink" folHlink="folHlink"/>
    </a:extraClrScheme>
    <a:extraClrScheme>
      <a:clrScheme name="FPL.Group.FINAL-AVH 2">
        <a:dk1>
          <a:srgbClr val="A0DB87"/>
        </a:dk1>
        <a:lt1>
          <a:srgbClr val="FFFFFF"/>
        </a:lt1>
        <a:dk2>
          <a:srgbClr val="9B8FCA"/>
        </a:dk2>
        <a:lt2>
          <a:srgbClr val="CCCBE2"/>
        </a:lt2>
        <a:accent1>
          <a:srgbClr val="79B2E1"/>
        </a:accent1>
        <a:accent2>
          <a:srgbClr val="6A1B3F"/>
        </a:accent2>
        <a:accent3>
          <a:srgbClr val="FFFFFF"/>
        </a:accent3>
        <a:accent4>
          <a:srgbClr val="88BB72"/>
        </a:accent4>
        <a:accent5>
          <a:srgbClr val="BED5EE"/>
        </a:accent5>
        <a:accent6>
          <a:srgbClr val="5F1738"/>
        </a:accent6>
        <a:hlink>
          <a:srgbClr val="B76904"/>
        </a:hlink>
        <a:folHlink>
          <a:srgbClr val="B38B0B"/>
        </a:folHlink>
      </a:clrScheme>
      <a:clrMap bg1="lt1" tx1="dk1" bg2="lt2" tx2="dk2" accent1="accent1" accent2="accent2" accent3="accent3" accent4="accent4" accent5="accent5" accent6="accent6" hlink="hlink" folHlink="folHlink"/>
    </a:extraClrScheme>
    <a:extraClrScheme>
      <a:clrScheme name="FPL.Group.FINAL-AVH 3">
        <a:dk1>
          <a:srgbClr val="99FF99"/>
        </a:dk1>
        <a:lt1>
          <a:srgbClr val="FFFFFF"/>
        </a:lt1>
        <a:dk2>
          <a:srgbClr val="ADADCF"/>
        </a:dk2>
        <a:lt2>
          <a:srgbClr val="BDF7FF"/>
        </a:lt2>
        <a:accent1>
          <a:srgbClr val="19BDFF"/>
        </a:accent1>
        <a:accent2>
          <a:srgbClr val="8D0041"/>
        </a:accent2>
        <a:accent3>
          <a:srgbClr val="FFFFFF"/>
        </a:accent3>
        <a:accent4>
          <a:srgbClr val="82DA82"/>
        </a:accent4>
        <a:accent5>
          <a:srgbClr val="ABDBFF"/>
        </a:accent5>
        <a:accent6>
          <a:srgbClr val="7F003A"/>
        </a:accent6>
        <a:hlink>
          <a:srgbClr val="BA6620"/>
        </a:hlink>
        <a:folHlink>
          <a:srgbClr val="B99C30"/>
        </a:folHlink>
      </a:clrScheme>
      <a:clrMap bg1="lt1" tx1="dk1" bg2="lt2" tx2="dk2" accent1="accent1" accent2="accent2" accent3="accent3" accent4="accent4" accent5="accent5" accent6="accent6" hlink="hlink" folHlink="folHlink"/>
    </a:extraClrScheme>
    <a:extraClrScheme>
      <a:clrScheme name="FPL.Group.FINAL-AVH 4">
        <a:dk1>
          <a:srgbClr val="9090F3"/>
        </a:dk1>
        <a:lt1>
          <a:srgbClr val="FFFFFF"/>
        </a:lt1>
        <a:dk2>
          <a:srgbClr val="000066"/>
        </a:dk2>
        <a:lt2>
          <a:srgbClr val="333399"/>
        </a:lt2>
        <a:accent1>
          <a:srgbClr val="FEB705"/>
        </a:accent1>
        <a:accent2>
          <a:srgbClr val="0048B9"/>
        </a:accent2>
        <a:accent3>
          <a:srgbClr val="AAAAB8"/>
        </a:accent3>
        <a:accent4>
          <a:srgbClr val="DADADA"/>
        </a:accent4>
        <a:accent5>
          <a:srgbClr val="FED8AA"/>
        </a:accent5>
        <a:accent6>
          <a:srgbClr val="0040A7"/>
        </a:accent6>
        <a:hlink>
          <a:srgbClr val="3FBD3F"/>
        </a:hlink>
        <a:folHlink>
          <a:srgbClr val="F87C00"/>
        </a:folHlink>
      </a:clrScheme>
      <a:clrMap bg1="dk2" tx1="lt1" bg2="dk1" tx2="lt2" accent1="accent1" accent2="accent2" accent3="accent3" accent4="accent4" accent5="accent5" accent6="accent6" hlink="hlink" folHlink="folHlink"/>
    </a:extraClrScheme>
    <a:extraClrScheme>
      <a:clrScheme name="FPL.Group.FINAL-AVH 5">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F87C00"/>
        </a:folHlink>
      </a:clrScheme>
      <a:clrMap bg1="lt1" tx1="dk1" bg2="lt2" tx2="dk2" accent1="accent1" accent2="accent2" accent3="accent3" accent4="accent4" accent5="accent5" accent6="accent6" hlink="hlink" folHlink="folHlink"/>
    </a:extraClrScheme>
    <a:extraClrScheme>
      <a:clrScheme name="FPL.Group.FINAL-AVH 6">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7">
        <a:dk1>
          <a:srgbClr val="000066"/>
        </a:dk1>
        <a:lt1>
          <a:srgbClr val="FFFFFF"/>
        </a:lt1>
        <a:dk2>
          <a:srgbClr val="333399"/>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8">
        <a:dk1>
          <a:srgbClr val="000066"/>
        </a:dk1>
        <a:lt1>
          <a:srgbClr val="FFFFFF"/>
        </a:lt1>
        <a:dk2>
          <a:srgbClr val="6666FF"/>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9">
        <a:dk1>
          <a:srgbClr val="000066"/>
        </a:dk1>
        <a:lt1>
          <a:srgbClr val="FFFFFF"/>
        </a:lt1>
        <a:dk2>
          <a:srgbClr val="CC00CC"/>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10">
        <a:dk1>
          <a:srgbClr val="000066"/>
        </a:dk1>
        <a:lt1>
          <a:srgbClr val="FFFFFF"/>
        </a:lt1>
        <a:dk2>
          <a:srgbClr val="B99C30"/>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Slide">
  <a:themeElements>
    <a:clrScheme name="">
      <a:dk1>
        <a:srgbClr val="000066"/>
      </a:dk1>
      <a:lt1>
        <a:srgbClr val="FFFFFF"/>
      </a:lt1>
      <a:dk2>
        <a:srgbClr val="000000"/>
      </a:dk2>
      <a:lt2>
        <a:srgbClr val="808080"/>
      </a:lt2>
      <a:accent1>
        <a:srgbClr val="0096D6"/>
      </a:accent1>
      <a:accent2>
        <a:srgbClr val="333399"/>
      </a:accent2>
      <a:accent3>
        <a:srgbClr val="FFFFFF"/>
      </a:accent3>
      <a:accent4>
        <a:srgbClr val="000056"/>
      </a:accent4>
      <a:accent5>
        <a:srgbClr val="AAC9E8"/>
      </a:accent5>
      <a:accent6>
        <a:srgbClr val="2D2D8A"/>
      </a:accent6>
      <a:hlink>
        <a:srgbClr val="009999"/>
      </a:hlink>
      <a:folHlink>
        <a:srgbClr val="99CC00"/>
      </a:folHlink>
    </a:clrScheme>
    <a:fontScheme name="Title Slide">
      <a:majorFont>
        <a:latin typeface="Arial Bold"/>
        <a:ea typeface="ヒラギノ角ゴ ProN W6"/>
        <a:cs typeface="ヒラギノ角ゴ ProN W6"/>
      </a:majorFont>
      <a:minorFont>
        <a:latin typeface="Arial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Text and Clip Art">
  <a:themeElements>
    <a:clrScheme name="">
      <a:dk1>
        <a:srgbClr val="000066"/>
      </a:dk1>
      <a:lt1>
        <a:srgbClr val="FFFFFF"/>
      </a:lt1>
      <a:dk2>
        <a:srgbClr val="000000"/>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fontScheme name="Default - Title, Text and Clip Art">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Text and Clip 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Title and Content">
  <a:themeElements>
    <a:clrScheme name="">
      <a:dk1>
        <a:srgbClr val="000066"/>
      </a:dk1>
      <a:lt1>
        <a:srgbClr val="FFFFFF"/>
      </a:lt1>
      <a:dk2>
        <a:srgbClr val="000000"/>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fontScheme name="Default - Title and Content">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B703BB4A1B844C97F9E02BE74348A1" ma:contentTypeVersion="1" ma:contentTypeDescription="Create a new document." ma:contentTypeScope="" ma:versionID="6eb9d946f04a6d3707b5a274f1a280f0">
  <xsd:schema xmlns:xsd="http://www.w3.org/2001/XMLSchema" xmlns:p="http://schemas.microsoft.com/office/2006/metadata/properties" xmlns:ns2="638295df-50e6-485b-90ae-2a6ad2c6bd4c" targetNamespace="http://schemas.microsoft.com/office/2006/metadata/properties" ma:root="true" ma:fieldsID="98b223daa2eb161b19512727ca9b3350" ns2:_="">
    <xsd:import namespace="638295df-50e6-485b-90ae-2a6ad2c6bd4c"/>
    <xsd:element name="properties">
      <xsd:complexType>
        <xsd:sequence>
          <xsd:element name="documentManagement">
            <xsd:complexType>
              <xsd:all>
                <xsd:element ref="ns2:Category" minOccurs="0"/>
              </xsd:all>
            </xsd:complexType>
          </xsd:element>
        </xsd:sequence>
      </xsd:complexType>
    </xsd:element>
  </xsd:schema>
  <xsd:schema xmlns:xsd="http://www.w3.org/2001/XMLSchema" xmlns:dms="http://schemas.microsoft.com/office/2006/documentManagement/types" targetNamespace="638295df-50e6-485b-90ae-2a6ad2c6bd4c" elementFormDefault="qualified">
    <xsd:import namespace="http://schemas.microsoft.com/office/2006/documentManagement/types"/>
    <xsd:element name="Category" ma:index="8" nillable="true" ma:displayName="Category" ma:format="Dropdown" ma:internalName="Category">
      <xsd:simpleType>
        <xsd:restriction base="dms:Choice">
          <xsd:enumeration value="Expense"/>
          <xsd:enumeration value="New Hir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Category xmlns="638295df-50e6-485b-90ae-2a6ad2c6bd4c" xsi:nil="true"/>
  </documentManagement>
</p:properties>
</file>

<file path=customXml/itemProps1.xml><?xml version="1.0" encoding="utf-8"?>
<ds:datastoreItem xmlns:ds="http://schemas.openxmlformats.org/officeDocument/2006/customXml" ds:itemID="{4E6DE50F-9AF6-42B3-A2B6-60300F792E09}">
  <ds:schemaRefs>
    <ds:schemaRef ds:uri="http://schemas.microsoft.com/office/2006/metadata/longProperties"/>
  </ds:schemaRefs>
</ds:datastoreItem>
</file>

<file path=customXml/itemProps2.xml><?xml version="1.0" encoding="utf-8"?>
<ds:datastoreItem xmlns:ds="http://schemas.openxmlformats.org/officeDocument/2006/customXml" ds:itemID="{AD96254D-D16A-48E3-A8F5-F2A206A745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8295df-50e6-485b-90ae-2a6ad2c6bd4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858ACE9-FFDD-4149-BB3F-0AC2CA875621}">
  <ds:schemaRefs>
    <ds:schemaRef ds:uri="http://schemas.microsoft.com/sharepoint/v3/contenttype/forms"/>
  </ds:schemaRefs>
</ds:datastoreItem>
</file>

<file path=customXml/itemProps4.xml><?xml version="1.0" encoding="utf-8"?>
<ds:datastoreItem xmlns:ds="http://schemas.openxmlformats.org/officeDocument/2006/customXml" ds:itemID="{67A534F4-6F10-4BE3-A9A9-1F68BF4EEF4C}">
  <ds:schemaRefs>
    <ds:schemaRef ds:uri="http://purl.org/dc/terms/"/>
    <ds:schemaRef ds:uri="http://schemas.openxmlformats.org/package/2006/metadata/core-properties"/>
    <ds:schemaRef ds:uri="638295df-50e6-485b-90ae-2a6ad2c6bd4c"/>
    <ds:schemaRef ds:uri="http://purl.org/dc/elements/1.1/"/>
    <ds:schemaRef ds:uri="http://schemas.microsoft.com/office/2006/metadata/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19751</TotalTime>
  <Words>1713</Words>
  <Application>Microsoft Macintosh PowerPoint</Application>
  <PresentationFormat>On-screen Show (4:3)</PresentationFormat>
  <Paragraphs>229</Paragraphs>
  <Slides>22</Slides>
  <Notes>9</Notes>
  <HiddenSlides>8</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1_FPL.Group.FINAL-AVH</vt:lpstr>
      <vt:lpstr>Title Slide</vt:lpstr>
      <vt:lpstr>Default - Title, Text and Clip Art</vt:lpstr>
      <vt:lpstr>Default - Title and Content</vt:lpstr>
      <vt:lpstr>   A Philosophy: Maximizing Wind and Solar Energy  </vt:lpstr>
      <vt:lpstr>My Personal Philosophy</vt:lpstr>
      <vt:lpstr>Background</vt:lpstr>
      <vt:lpstr>Internal Efforts</vt:lpstr>
      <vt:lpstr>Some Active Areas</vt:lpstr>
      <vt:lpstr>All Generators Impose Operating Constraints</vt:lpstr>
      <vt:lpstr>Unit Commitment and Dispatch</vt:lpstr>
      <vt:lpstr>Most Wind in North America is Dispatched Today </vt:lpstr>
      <vt:lpstr>Why is “10 minutes or less” Important? The Wind Forecast Error Curve</vt:lpstr>
      <vt:lpstr>Dispatching Wind Changes the Perception of the Problem</vt:lpstr>
      <vt:lpstr>Wind and Solar Plants are Power Plants</vt:lpstr>
      <vt:lpstr>General Recommendations</vt:lpstr>
      <vt:lpstr>My Personal Approach</vt:lpstr>
      <vt:lpstr>Discussion</vt:lpstr>
      <vt:lpstr>The Short Term Wind Forecast Error Curve</vt:lpstr>
      <vt:lpstr>Example - Midcontinent ISO (MISO) Market</vt:lpstr>
      <vt:lpstr>MISO Dispatchable Intermittent Resource Tariff</vt:lpstr>
      <vt:lpstr>Best Operating Practices for Integrating Variable Generation</vt:lpstr>
      <vt:lpstr>Wind Power Plant Reliability Services</vt:lpstr>
      <vt:lpstr>When is VER Integration Easier? </vt:lpstr>
      <vt:lpstr>When is VER Integration Harder? </vt:lpstr>
      <vt:lpstr>Is Solar Different that Wind?</vt:lpstr>
    </vt:vector>
  </TitlesOfParts>
  <Company>Florida Power &amp; Light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WindLogics PowerPoint Template</dc:title>
  <dc:creator>AXV0XBX</dc:creator>
  <cp:lastModifiedBy>Mark Ahlstrom</cp:lastModifiedBy>
  <cp:revision>381</cp:revision>
  <cp:lastPrinted>2012-09-23T23:50:52Z</cp:lastPrinted>
  <dcterms:created xsi:type="dcterms:W3CDTF">2008-09-25T14:57:33Z</dcterms:created>
  <dcterms:modified xsi:type="dcterms:W3CDTF">2015-01-05T01:24:22Z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