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11"/>
  </p:notesMasterIdLst>
  <p:handoutMasterIdLst>
    <p:handoutMasterId r:id="rId12"/>
  </p:handoutMasterIdLst>
  <p:sldIdLst>
    <p:sldId id="257" r:id="rId2"/>
    <p:sldId id="320" r:id="rId3"/>
    <p:sldId id="321" r:id="rId4"/>
    <p:sldId id="322" r:id="rId5"/>
    <p:sldId id="319" r:id="rId6"/>
    <p:sldId id="314" r:id="rId7"/>
    <p:sldId id="315" r:id="rId8"/>
    <p:sldId id="318" r:id="rId9"/>
    <p:sldId id="317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MS PGothic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FFFF"/>
    <a:srgbClr val="00E800"/>
    <a:srgbClr val="66FFFF"/>
    <a:srgbClr val="0033CC"/>
    <a:srgbClr val="FFC04E"/>
    <a:srgbClr val="FFCC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68" d="100"/>
          <a:sy n="68" d="100"/>
        </p:scale>
        <p:origin x="-2160" y="-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9300861-F962-4D1E-8628-A3871A774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63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350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067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42E6428D-38D8-46EE-A053-46D9CEC74536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51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58766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E61E24FD-66E1-4027-82F9-2E96D8DE0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77212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CBA3495E-A6B9-41F5-83CB-93F6BF8B6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921158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056E0846-1514-4FF5-9476-F75826B21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52036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clip art</a:t>
            </a:r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24459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29436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7A7CBC8F-F5B5-4255-8A51-E48A596AF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24144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6F43DB44-6193-4240-BD96-088639C99E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94858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7B729113-DBCB-4341-A449-196BA176A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88096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B08B9416-711F-4A30-A3CB-D01EB49FD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538321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B6D239CC-7C34-49FE-854F-2E2499F5A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45817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044757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3EEF089C-5E3C-4BDC-860F-E786F8E406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21114"/>
      </p:ext>
    </p:extLst>
  </p:cSld>
  <p:clrMapOvr>
    <a:masterClrMapping/>
  </p:clrMapOvr>
  <p:transition xmlns:p14="http://schemas.microsoft.com/office/powerpoint/2010/main"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29400" y="6243638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77D5E913-832B-4B32-A760-954DCB99A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023478"/>
      </p:ext>
    </p:extLst>
  </p:cSld>
  <p:clrMapOvr>
    <a:masterClrMapping/>
  </p:clrMapOvr>
  <p:transition xmlns:p14="http://schemas.microsoft.com/office/powerpoint/2010/main"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2">
                <a:gamma/>
                <a:shade val="19608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32" r:id="rId14"/>
  </p:sldLayoutIdLst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  <a:ea typeface="MS PGothic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  <a:ea typeface="MS PGothic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  <a:ea typeface="MS PGothic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Times New Roman" pitchFamily="18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FFCC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Arial" panose="020B0604020202020204" pitchFamily="34" charset="0"/>
          <a:ea typeface="MS PGothic" pitchFamily="34" charset="-128"/>
          <a:cs typeface="Arial" panose="020B0604020202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905000"/>
            <a:ext cx="7772400" cy="1143000"/>
          </a:xfrm>
        </p:spPr>
        <p:txBody>
          <a:bodyPr/>
          <a:lstStyle/>
          <a:p>
            <a:r>
              <a:rPr lang="en-US" dirty="0" smtClean="0"/>
              <a:t>Hawaii Clean Energy Incentive Based Regulation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3600" dirty="0" smtClean="0">
                <a:solidFill>
                  <a:schemeClr val="bg1"/>
                </a:solidFill>
              </a:rPr>
              <a:t>Western Clean Energy Advocates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1752600"/>
          </a:xfrm>
        </p:spPr>
        <p:txBody>
          <a:bodyPr/>
          <a:lstStyle/>
          <a:p>
            <a:r>
              <a:rPr lang="en-US" sz="2800" dirty="0" smtClean="0"/>
              <a:t>Remarks of Ron Binz</a:t>
            </a:r>
          </a:p>
          <a:p>
            <a:r>
              <a:rPr lang="en-US" sz="2400" dirty="0" smtClean="0"/>
              <a:t>San Francisco, CA • January 8, 2015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dirty="0">
                <a:solidFill>
                  <a:srgbClr val="FFFF00"/>
                </a:solidFill>
              </a:rPr>
              <a:t>Our vision:</a:t>
            </a:r>
            <a:r>
              <a:rPr lang="en-US" sz="2200" dirty="0">
                <a:solidFill>
                  <a:srgbClr val="FFFFFF"/>
                </a:solidFill>
              </a:rPr>
              <a:t> A world of abundant, renewable energy that sustains all life on Earth.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 smtClean="0">
                <a:solidFill>
                  <a:srgbClr val="FFFF00"/>
                </a:solidFill>
              </a:rPr>
              <a:t>Our </a:t>
            </a:r>
            <a:r>
              <a:rPr lang="en-US" sz="2200" dirty="0">
                <a:solidFill>
                  <a:srgbClr val="FFFF00"/>
                </a:solidFill>
              </a:rPr>
              <a:t>mission:</a:t>
            </a:r>
            <a:r>
              <a:rPr lang="en-US" sz="2200" dirty="0">
                <a:solidFill>
                  <a:srgbClr val="FFFFFF"/>
                </a:solidFill>
              </a:rPr>
              <a:t> Blue Planet Foundation is a local nonprofit organization committed to clearing the path for clean energy.</a:t>
            </a:r>
          </a:p>
          <a:p>
            <a:pPr>
              <a:spcAft>
                <a:spcPts val="1200"/>
              </a:spcAft>
            </a:pPr>
            <a:r>
              <a:rPr lang="en-US" sz="2200" dirty="0" smtClean="0">
                <a:solidFill>
                  <a:srgbClr val="FFFFFF"/>
                </a:solidFill>
              </a:rPr>
              <a:t>We </a:t>
            </a:r>
            <a:r>
              <a:rPr lang="en-US" sz="2200" dirty="0">
                <a:solidFill>
                  <a:srgbClr val="FFFFFF"/>
                </a:solidFill>
              </a:rPr>
              <a:t>inspire leaders to change the rules and accelerate cost-effective, secure, renewable </a:t>
            </a:r>
            <a:r>
              <a:rPr lang="en-US" sz="2200" dirty="0" smtClean="0">
                <a:solidFill>
                  <a:srgbClr val="FFFFFF"/>
                </a:solidFill>
              </a:rPr>
              <a:t>energy.</a:t>
            </a:r>
            <a:endParaRPr lang="en-US" sz="2200" dirty="0">
              <a:solidFill>
                <a:srgbClr val="FFFFFF"/>
              </a:solidFill>
            </a:endParaRPr>
          </a:p>
          <a:p>
            <a:pPr>
              <a:spcAft>
                <a:spcPts val="1200"/>
              </a:spcAft>
            </a:pPr>
            <a:r>
              <a:rPr lang="en-US" sz="2200" dirty="0" smtClean="0">
                <a:solidFill>
                  <a:srgbClr val="FFFFFF"/>
                </a:solidFill>
              </a:rPr>
              <a:t>We </a:t>
            </a:r>
            <a:r>
              <a:rPr lang="en-US" sz="2200" dirty="0">
                <a:solidFill>
                  <a:srgbClr val="FFFFFF"/>
                </a:solidFill>
              </a:rPr>
              <a:t>inspire communities to adopt smart, replicable energy </a:t>
            </a:r>
            <a:r>
              <a:rPr lang="en-US" sz="2200" dirty="0" smtClean="0">
                <a:solidFill>
                  <a:srgbClr val="FFFFFF"/>
                </a:solidFill>
              </a:rPr>
              <a:t>solutions.</a:t>
            </a:r>
          </a:p>
          <a:p>
            <a:pPr>
              <a:spcAft>
                <a:spcPts val="1200"/>
              </a:spcAft>
            </a:pPr>
            <a:r>
              <a:rPr lang="en-US" sz="2200" dirty="0" smtClean="0">
                <a:solidFill>
                  <a:srgbClr val="FFFFFF"/>
                </a:solidFill>
              </a:rPr>
              <a:t>We </a:t>
            </a:r>
            <a:r>
              <a:rPr lang="en-US" sz="2200" dirty="0">
                <a:solidFill>
                  <a:srgbClr val="FFFFFF"/>
                </a:solidFill>
              </a:rPr>
              <a:t>inspire everyone to believe in the power and possibility of a future beyond fossil fuels. </a:t>
            </a:r>
            <a:r>
              <a:rPr lang="en-US" sz="2400" dirty="0">
                <a:solidFill>
                  <a:srgbClr val="FFFFFF"/>
                </a:solidFill>
              </a:rPr>
              <a:t> </a:t>
            </a:r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4" name="Picture 3" descr="blue-planet-foundation-logo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82" b="-39831"/>
          <a:stretch/>
        </p:blipFill>
        <p:spPr>
          <a:xfrm>
            <a:off x="1447800" y="381000"/>
            <a:ext cx="5896429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15164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BP’s Hawaii Request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new regulatory </a:t>
            </a:r>
            <a:r>
              <a:rPr lang="en-US" dirty="0" smtClean="0">
                <a:solidFill>
                  <a:schemeClr val="bg1"/>
                </a:solidFill>
              </a:rPr>
              <a:t>regime, pending negotiation of implementation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details.</a:t>
            </a:r>
            <a:endParaRPr lang="en-US" dirty="0"/>
          </a:p>
          <a:p>
            <a:r>
              <a:rPr lang="en-US" sz="2400" dirty="0" smtClean="0"/>
              <a:t>The </a:t>
            </a:r>
            <a:r>
              <a:rPr lang="en-US" sz="2400" dirty="0"/>
              <a:t>mechanism integrates utility outputs (goals) in an approved </a:t>
            </a:r>
            <a:r>
              <a:rPr lang="en-US" sz="2400" dirty="0" smtClean="0"/>
              <a:t>business plan </a:t>
            </a:r>
            <a:r>
              <a:rPr lang="en-US" sz="2400" dirty="0"/>
              <a:t>with utility </a:t>
            </a:r>
            <a:r>
              <a:rPr lang="en-US" sz="2400" dirty="0" smtClean="0"/>
              <a:t>revenues</a:t>
            </a:r>
            <a:endParaRPr lang="en-US" sz="2400" dirty="0"/>
          </a:p>
          <a:p>
            <a:r>
              <a:rPr lang="en-US" sz="2400" dirty="0" smtClean="0"/>
              <a:t>Revenue growth </a:t>
            </a:r>
            <a:r>
              <a:rPr lang="en-US" sz="2400" dirty="0"/>
              <a:t>is tied to an external </a:t>
            </a:r>
            <a:r>
              <a:rPr lang="en-US" sz="2400" dirty="0" smtClean="0"/>
              <a:t>measure</a:t>
            </a:r>
            <a:endParaRPr lang="en-US" sz="2400" dirty="0"/>
          </a:p>
          <a:p>
            <a:r>
              <a:rPr lang="en-US" sz="2400" dirty="0" smtClean="0"/>
              <a:t>Utility </a:t>
            </a:r>
            <a:r>
              <a:rPr lang="en-US" sz="2400" dirty="0"/>
              <a:t>performance meaningfully affects </a:t>
            </a:r>
            <a:r>
              <a:rPr lang="en-US" sz="2400" dirty="0" smtClean="0"/>
              <a:t>revenues</a:t>
            </a:r>
            <a:endParaRPr lang="en-US" dirty="0"/>
          </a:p>
          <a:p>
            <a:r>
              <a:rPr lang="en-US" sz="2400" dirty="0" smtClean="0"/>
              <a:t>The </a:t>
            </a:r>
            <a:r>
              <a:rPr lang="en-US" sz="2400" dirty="0"/>
              <a:t>mechanism is in place for an extended period </a:t>
            </a:r>
          </a:p>
          <a:p>
            <a:r>
              <a:rPr lang="en-US" sz="2400" dirty="0" smtClean="0"/>
              <a:t>Mechanism breaks </a:t>
            </a:r>
            <a:r>
              <a:rPr lang="en-US" sz="2400" dirty="0"/>
              <a:t>link </a:t>
            </a:r>
            <a:r>
              <a:rPr lang="en-US" sz="2400" dirty="0" smtClean="0"/>
              <a:t>of utility </a:t>
            </a:r>
            <a:r>
              <a:rPr lang="en-US" sz="2400" dirty="0"/>
              <a:t>sales and </a:t>
            </a:r>
            <a:r>
              <a:rPr lang="en-US" sz="2400" dirty="0" smtClean="0"/>
              <a:t>earnings</a:t>
            </a:r>
          </a:p>
        </p:txBody>
      </p:sp>
    </p:spTree>
    <p:extLst>
      <p:ext uri="{BB962C8B-B14F-4D97-AF65-F5344CB8AC3E}">
        <p14:creationId xmlns:p14="http://schemas.microsoft.com/office/powerpoint/2010/main" val="2723483503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BP’s Hawaii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8077200" cy="3352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FFFF"/>
                </a:solidFill>
              </a:rPr>
              <a:t>T</a:t>
            </a:r>
            <a:r>
              <a:rPr lang="en-US" dirty="0" smtClean="0">
                <a:solidFill>
                  <a:srgbClr val="FFFFFF"/>
                </a:solidFill>
              </a:rPr>
              <a:t>he parties, </a:t>
            </a:r>
            <a:r>
              <a:rPr lang="en-US" dirty="0">
                <a:solidFill>
                  <a:srgbClr val="FFFFFF"/>
                </a:solidFill>
              </a:rPr>
              <a:t>plus </a:t>
            </a:r>
            <a:r>
              <a:rPr lang="en-US" dirty="0" smtClean="0">
                <a:solidFill>
                  <a:srgbClr val="FFFFFF"/>
                </a:solidFill>
              </a:rPr>
              <a:t>additional admitted </a:t>
            </a:r>
            <a:r>
              <a:rPr lang="en-US" dirty="0" err="1" smtClean="0">
                <a:solidFill>
                  <a:srgbClr val="FFFFFF"/>
                </a:solidFill>
              </a:rPr>
              <a:t>intervenors</a:t>
            </a:r>
            <a:r>
              <a:rPr lang="en-US" dirty="0">
                <a:solidFill>
                  <a:srgbClr val="FFFFFF"/>
                </a:solidFill>
              </a:rPr>
              <a:t>, </a:t>
            </a:r>
            <a:r>
              <a:rPr lang="en-US" dirty="0" smtClean="0">
                <a:solidFill>
                  <a:srgbClr val="FFFFFF"/>
                </a:solidFill>
              </a:rPr>
              <a:t>be ordered to engage in a </a:t>
            </a:r>
            <a:r>
              <a:rPr lang="en-US" dirty="0">
                <a:solidFill>
                  <a:srgbClr val="FFFFFF"/>
                </a:solidFill>
              </a:rPr>
              <a:t>stakeholder process to negotiate the implementation details of the </a:t>
            </a:r>
            <a:r>
              <a:rPr lang="en-US" dirty="0" smtClean="0">
                <a:solidFill>
                  <a:srgbClr val="FFFFFF"/>
                </a:solidFill>
              </a:rPr>
              <a:t>new regulatory </a:t>
            </a:r>
            <a:r>
              <a:rPr lang="en-US" dirty="0">
                <a:solidFill>
                  <a:srgbClr val="FFFFFF"/>
                </a:solidFill>
              </a:rPr>
              <a:t>regime, reporting </a:t>
            </a:r>
            <a:r>
              <a:rPr lang="en-US" dirty="0" smtClean="0">
                <a:solidFill>
                  <a:srgbClr val="FFFFFF"/>
                </a:solidFill>
              </a:rPr>
              <a:t>progress periodically to </a:t>
            </a:r>
            <a:r>
              <a:rPr lang="en-US" dirty="0">
                <a:solidFill>
                  <a:srgbClr val="FFFFFF"/>
                </a:solidFill>
              </a:rPr>
              <a:t>the </a:t>
            </a:r>
            <a:r>
              <a:rPr lang="en-US" dirty="0" smtClean="0">
                <a:solidFill>
                  <a:srgbClr val="FFFFFF"/>
                </a:solidFill>
              </a:rPr>
              <a:t>Commission.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72831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685800" y="4681070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Allowed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491409" y="4681070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Baseline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200939" y="4681070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Incentive Revenues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911463" y="4681070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Extraordinary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910964" y="1660498"/>
            <a:ext cx="5867400" cy="3438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Outputs To Be Delivered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910964" y="990600"/>
            <a:ext cx="5867400" cy="366727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Approved Business Plan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1910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prstClr val="black"/>
                </a:solidFill>
              </a:rPr>
              <a:t>Rewards or Penalties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9436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Negotiated Revenues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78243" y="3177613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Existing Baseline Revenues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2514600" y="2710141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Revenue Growth Factor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5146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New Baseline Revenue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943600" y="5665042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Cost Trackers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72" name="Down Arrow 71"/>
          <p:cNvSpPr/>
          <p:nvPr/>
        </p:nvSpPr>
        <p:spPr>
          <a:xfrm>
            <a:off x="3074620" y="3197819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3" name="Down Arrow 72"/>
          <p:cNvSpPr/>
          <p:nvPr/>
        </p:nvSpPr>
        <p:spPr>
          <a:xfrm rot="16200000">
            <a:off x="2438400" y="2904948"/>
            <a:ext cx="228600" cy="990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4191000" y="2710141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prstClr val="black"/>
                </a:solidFill>
              </a:rPr>
              <a:t>Performance Measures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75" name="Down Arrow 74"/>
          <p:cNvSpPr/>
          <p:nvPr/>
        </p:nvSpPr>
        <p:spPr>
          <a:xfrm>
            <a:off x="4720738" y="2058466"/>
            <a:ext cx="258883" cy="609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6" name="Down Arrow 75"/>
          <p:cNvSpPr/>
          <p:nvPr/>
        </p:nvSpPr>
        <p:spPr>
          <a:xfrm>
            <a:off x="4735879" y="3202460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7" name="Down Arrow 76"/>
          <p:cNvSpPr/>
          <p:nvPr/>
        </p:nvSpPr>
        <p:spPr>
          <a:xfrm>
            <a:off x="6461858" y="2053825"/>
            <a:ext cx="258883" cy="159357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8" name="Down Arrow 77"/>
          <p:cNvSpPr/>
          <p:nvPr/>
        </p:nvSpPr>
        <p:spPr>
          <a:xfrm>
            <a:off x="1203298" y="5190617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78243" y="5691283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Adjusted Allowed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80" name="Down Arrow 79"/>
          <p:cNvSpPr/>
          <p:nvPr/>
        </p:nvSpPr>
        <p:spPr>
          <a:xfrm rot="5400000">
            <a:off x="2081782" y="5707849"/>
            <a:ext cx="258883" cy="45435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02676" y="5691283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Base Fuel + Purchased Power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82" name="Down Arrow 81"/>
          <p:cNvSpPr/>
          <p:nvPr/>
        </p:nvSpPr>
        <p:spPr>
          <a:xfrm>
            <a:off x="3074620" y="4180468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3" name="Down Arrow 82"/>
          <p:cNvSpPr/>
          <p:nvPr/>
        </p:nvSpPr>
        <p:spPr>
          <a:xfrm>
            <a:off x="4735879" y="4185109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4" name="Down Arrow 83"/>
          <p:cNvSpPr/>
          <p:nvPr/>
        </p:nvSpPr>
        <p:spPr>
          <a:xfrm>
            <a:off x="3059479" y="2053825"/>
            <a:ext cx="258883" cy="609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5" name="Plus 84"/>
          <p:cNvSpPr/>
          <p:nvPr/>
        </p:nvSpPr>
        <p:spPr>
          <a:xfrm>
            <a:off x="3892826" y="4795370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6" name="Plus 85"/>
          <p:cNvSpPr/>
          <p:nvPr/>
        </p:nvSpPr>
        <p:spPr>
          <a:xfrm>
            <a:off x="3883186" y="5805583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7" name="Plus 86"/>
          <p:cNvSpPr/>
          <p:nvPr/>
        </p:nvSpPr>
        <p:spPr>
          <a:xfrm>
            <a:off x="5562600" y="5805583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8" name="Equal 87"/>
          <p:cNvSpPr/>
          <p:nvPr/>
        </p:nvSpPr>
        <p:spPr>
          <a:xfrm>
            <a:off x="2085894" y="4771517"/>
            <a:ext cx="328653" cy="3429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2043" y="304800"/>
            <a:ext cx="7779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FF00"/>
                </a:solidFill>
                <a:latin typeface="Calibri"/>
                <a:ea typeface="+mn-ea"/>
                <a:cs typeface="+mn-cs"/>
              </a:rPr>
              <a:t>Hawaii Clean Energy IBR</a:t>
            </a:r>
            <a:endParaRPr lang="en-US" sz="2800" b="1" dirty="0">
              <a:solidFill>
                <a:srgbClr val="FFFF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2491409" y="5691283"/>
            <a:ext cx="12954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Decoupling Adjustment 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6" name="Plus 105"/>
          <p:cNvSpPr/>
          <p:nvPr/>
        </p:nvSpPr>
        <p:spPr>
          <a:xfrm>
            <a:off x="5562600" y="4795370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7" name="Down Arrow 106"/>
          <p:cNvSpPr/>
          <p:nvPr/>
        </p:nvSpPr>
        <p:spPr>
          <a:xfrm>
            <a:off x="6448641" y="4180467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8" name="Up-Down Arrow 107"/>
          <p:cNvSpPr/>
          <p:nvPr/>
        </p:nvSpPr>
        <p:spPr>
          <a:xfrm>
            <a:off x="350520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9" name="Up-Down Arrow 108"/>
          <p:cNvSpPr/>
          <p:nvPr/>
        </p:nvSpPr>
        <p:spPr>
          <a:xfrm>
            <a:off x="584835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06937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ounded Rectangle 63"/>
          <p:cNvSpPr/>
          <p:nvPr/>
        </p:nvSpPr>
        <p:spPr>
          <a:xfrm>
            <a:off x="1910964" y="1660498"/>
            <a:ext cx="5867400" cy="3438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Outputs To Be Delivered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910964" y="990600"/>
            <a:ext cx="5867400" cy="3667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Approved Business Plan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2043" y="304800"/>
            <a:ext cx="7779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FF00"/>
                </a:solidFill>
                <a:latin typeface="Calibri"/>
                <a:ea typeface="+mn-ea"/>
                <a:cs typeface="+mn-cs"/>
              </a:rPr>
              <a:t>Hawaii Clean Energy IBR</a:t>
            </a:r>
            <a:endParaRPr lang="en-US" sz="2800" b="1" dirty="0">
              <a:solidFill>
                <a:srgbClr val="FFFF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108" name="Up-Down Arrow 107"/>
          <p:cNvSpPr/>
          <p:nvPr/>
        </p:nvSpPr>
        <p:spPr>
          <a:xfrm>
            <a:off x="350520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9" name="Up-Down Arrow 108"/>
          <p:cNvSpPr/>
          <p:nvPr/>
        </p:nvSpPr>
        <p:spPr>
          <a:xfrm>
            <a:off x="584835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53020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108" grpId="0" animBg="1"/>
      <p:bldP spid="10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676400"/>
            <a:ext cx="609600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Safety &amp; Reliability</a:t>
            </a:r>
          </a:p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Interconnection Quality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Customer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Service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Environmental Performance</a:t>
            </a:r>
          </a:p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Fossil </a:t>
            </a: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Fuel Use Reduction/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Elimination 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lvl="0" indent="-342900">
              <a:lnSpc>
                <a:spcPct val="130000"/>
              </a:lnSpc>
              <a:buFont typeface="Arial"/>
              <a:buChar char="•"/>
            </a:pPr>
            <a:r>
              <a:rPr lang="en-US" dirty="0">
                <a:solidFill>
                  <a:schemeClr val="bg1"/>
                </a:solidFill>
                <a:latin typeface="Arial"/>
                <a:cs typeface="Arial"/>
              </a:rPr>
              <a:t>Customer </a:t>
            </a:r>
            <a:r>
              <a:rPr lang="en-US" dirty="0" smtClean="0">
                <a:solidFill>
                  <a:schemeClr val="bg1"/>
                </a:solidFill>
                <a:latin typeface="Arial"/>
                <a:cs typeface="Arial"/>
              </a:rPr>
              <a:t>Engagement</a:t>
            </a:r>
            <a:endParaRPr lang="en-US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81840" y="762000"/>
            <a:ext cx="5980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Hawaii Clean Energy IBR Outputs</a:t>
            </a:r>
          </a:p>
          <a:p>
            <a:pPr algn="ctr"/>
            <a:r>
              <a:rPr lang="en-US" sz="2000" dirty="0" smtClean="0">
                <a:solidFill>
                  <a:srgbClr val="FFFF00"/>
                </a:solidFill>
                <a:latin typeface="Arial Rounded MT Bold"/>
                <a:cs typeface="Arial Rounded MT Bold"/>
              </a:rPr>
              <a:t>Proposed by Blue Planet Foundation</a:t>
            </a:r>
            <a:endParaRPr lang="en-US" sz="2000" dirty="0">
              <a:solidFill>
                <a:srgbClr val="FFFF00"/>
              </a:solidFill>
              <a:latin typeface="Arial Rounded MT Bold"/>
              <a:cs typeface="Arial Rounded MT Bold"/>
            </a:endParaRPr>
          </a:p>
        </p:txBody>
      </p:sp>
    </p:spTree>
    <p:extLst>
      <p:ext uri="{BB962C8B-B14F-4D97-AF65-F5344CB8AC3E}">
        <p14:creationId xmlns:p14="http://schemas.microsoft.com/office/powerpoint/2010/main" val="1429862048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685800" y="4681070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Allowed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2491409" y="4681070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Baseline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4200939" y="4681070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</a:rPr>
              <a:t>Incentive Revenues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5911463" y="4681070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Extraordinary Revenues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1910964" y="1660498"/>
            <a:ext cx="5867400" cy="3438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Outputs To Be Delivered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910964" y="990600"/>
            <a:ext cx="5867400" cy="366727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prstClr val="black"/>
                </a:solidFill>
              </a:rPr>
              <a:t>Approved Business Plan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41910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prstClr val="black"/>
                </a:solidFill>
              </a:rPr>
              <a:t>Rewards or Penalties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59436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Negotiated Revenues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8" name="Rounded Rectangle 67"/>
          <p:cNvSpPr/>
          <p:nvPr/>
        </p:nvSpPr>
        <p:spPr>
          <a:xfrm>
            <a:off x="678243" y="3177613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Existing Baseline Revenues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69" name="Rounded Rectangle 68"/>
          <p:cNvSpPr/>
          <p:nvPr/>
        </p:nvSpPr>
        <p:spPr>
          <a:xfrm>
            <a:off x="2514600" y="2710141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Revenue Growth Factor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514600" y="3688895"/>
            <a:ext cx="1295400" cy="4572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prstClr val="black"/>
                </a:solidFill>
              </a:rPr>
              <a:t>New Baseline Revenue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5943600" y="5665042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Cost Trackers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72" name="Down Arrow 71"/>
          <p:cNvSpPr/>
          <p:nvPr/>
        </p:nvSpPr>
        <p:spPr>
          <a:xfrm>
            <a:off x="3074620" y="3197819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3" name="Down Arrow 72"/>
          <p:cNvSpPr/>
          <p:nvPr/>
        </p:nvSpPr>
        <p:spPr>
          <a:xfrm rot="16200000">
            <a:off x="2438400" y="2904948"/>
            <a:ext cx="228600" cy="990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4" name="Rounded Rectangle 73"/>
          <p:cNvSpPr/>
          <p:nvPr/>
        </p:nvSpPr>
        <p:spPr>
          <a:xfrm>
            <a:off x="4191000" y="2710141"/>
            <a:ext cx="129540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050" dirty="0" smtClean="0">
                <a:solidFill>
                  <a:prstClr val="black"/>
                </a:solidFill>
              </a:rPr>
              <a:t>Performance Measures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75" name="Down Arrow 74"/>
          <p:cNvSpPr/>
          <p:nvPr/>
        </p:nvSpPr>
        <p:spPr>
          <a:xfrm>
            <a:off x="4720738" y="2058466"/>
            <a:ext cx="258883" cy="609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6" name="Down Arrow 75"/>
          <p:cNvSpPr/>
          <p:nvPr/>
        </p:nvSpPr>
        <p:spPr>
          <a:xfrm>
            <a:off x="4735879" y="3202460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7" name="Down Arrow 76"/>
          <p:cNvSpPr/>
          <p:nvPr/>
        </p:nvSpPr>
        <p:spPr>
          <a:xfrm>
            <a:off x="6461858" y="2053825"/>
            <a:ext cx="258883" cy="159357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8" name="Down Arrow 77"/>
          <p:cNvSpPr/>
          <p:nvPr/>
        </p:nvSpPr>
        <p:spPr>
          <a:xfrm>
            <a:off x="1203298" y="5190617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678243" y="5691283"/>
            <a:ext cx="1295400" cy="4572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 smtClean="0">
                <a:solidFill>
                  <a:srgbClr val="000000"/>
                </a:solidFill>
              </a:rPr>
              <a:t>Adjusted Allowed Revenues</a:t>
            </a:r>
            <a:endParaRPr lang="en-US" sz="1100" b="1" dirty="0">
              <a:solidFill>
                <a:srgbClr val="000000"/>
              </a:solidFill>
            </a:endParaRPr>
          </a:p>
        </p:txBody>
      </p:sp>
      <p:sp>
        <p:nvSpPr>
          <p:cNvPr id="80" name="Down Arrow 79"/>
          <p:cNvSpPr/>
          <p:nvPr/>
        </p:nvSpPr>
        <p:spPr>
          <a:xfrm rot="5400000">
            <a:off x="2081782" y="5707849"/>
            <a:ext cx="258883" cy="454352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4202676" y="5691283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Base Fuel + Purchased Power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82" name="Down Arrow 81"/>
          <p:cNvSpPr/>
          <p:nvPr/>
        </p:nvSpPr>
        <p:spPr>
          <a:xfrm>
            <a:off x="3074620" y="4180468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3" name="Down Arrow 82"/>
          <p:cNvSpPr/>
          <p:nvPr/>
        </p:nvSpPr>
        <p:spPr>
          <a:xfrm>
            <a:off x="4735879" y="4185109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4" name="Down Arrow 83"/>
          <p:cNvSpPr/>
          <p:nvPr/>
        </p:nvSpPr>
        <p:spPr>
          <a:xfrm>
            <a:off x="3059479" y="2053825"/>
            <a:ext cx="258883" cy="60960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85" name="Plus 84"/>
          <p:cNvSpPr/>
          <p:nvPr/>
        </p:nvSpPr>
        <p:spPr>
          <a:xfrm>
            <a:off x="3892826" y="4795370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6" name="Plus 85"/>
          <p:cNvSpPr/>
          <p:nvPr/>
        </p:nvSpPr>
        <p:spPr>
          <a:xfrm>
            <a:off x="3883186" y="5805583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7" name="Plus 86"/>
          <p:cNvSpPr/>
          <p:nvPr/>
        </p:nvSpPr>
        <p:spPr>
          <a:xfrm>
            <a:off x="5562600" y="5805583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8" name="Equal 87"/>
          <p:cNvSpPr/>
          <p:nvPr/>
        </p:nvSpPr>
        <p:spPr>
          <a:xfrm>
            <a:off x="2085894" y="4771517"/>
            <a:ext cx="328653" cy="3429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602043" y="304800"/>
            <a:ext cx="7779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FF00"/>
                </a:solidFill>
                <a:latin typeface="Calibri"/>
                <a:ea typeface="+mn-ea"/>
                <a:cs typeface="+mn-cs"/>
              </a:rPr>
              <a:t>Hawaii Clean Energy IBR</a:t>
            </a:r>
            <a:endParaRPr lang="en-US" sz="2800" b="1" dirty="0">
              <a:solidFill>
                <a:srgbClr val="FFFF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97" name="Oval 96"/>
          <p:cNvSpPr/>
          <p:nvPr/>
        </p:nvSpPr>
        <p:spPr>
          <a:xfrm>
            <a:off x="3048001" y="5214470"/>
            <a:ext cx="221043" cy="20005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10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4739855" y="521447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6448641" y="5227773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12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1143000" y="6218274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13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4726521" y="62484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15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2971800" y="62484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14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2491409" y="5691283"/>
            <a:ext cx="1295400" cy="457200"/>
          </a:xfrm>
          <a:prstGeom prst="roundRect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 smtClean="0">
                <a:solidFill>
                  <a:srgbClr val="000000"/>
                </a:solidFill>
              </a:rPr>
              <a:t>Decoupling Adjustment 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6412019" y="62484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16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06" name="Plus 105"/>
          <p:cNvSpPr/>
          <p:nvPr/>
        </p:nvSpPr>
        <p:spPr>
          <a:xfrm>
            <a:off x="5562600" y="4795370"/>
            <a:ext cx="259143" cy="2286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7" name="Down Arrow 106"/>
          <p:cNvSpPr/>
          <p:nvPr/>
        </p:nvSpPr>
        <p:spPr>
          <a:xfrm>
            <a:off x="6448641" y="4180467"/>
            <a:ext cx="228600" cy="474425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08" name="Up-Down Arrow 107"/>
          <p:cNvSpPr/>
          <p:nvPr/>
        </p:nvSpPr>
        <p:spPr>
          <a:xfrm>
            <a:off x="350520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9" name="Up-Down Arrow 108"/>
          <p:cNvSpPr/>
          <p:nvPr/>
        </p:nvSpPr>
        <p:spPr>
          <a:xfrm>
            <a:off x="5848350" y="1375095"/>
            <a:ext cx="190500" cy="285403"/>
          </a:xfrm>
          <a:prstGeom prst="upDown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1600200" y="10668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1633590" y="17526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13" name="Oval 112"/>
          <p:cNvSpPr/>
          <p:nvPr/>
        </p:nvSpPr>
        <p:spPr>
          <a:xfrm>
            <a:off x="2216935" y="2838528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4" name="Oval 113"/>
          <p:cNvSpPr/>
          <p:nvPr/>
        </p:nvSpPr>
        <p:spPr>
          <a:xfrm>
            <a:off x="3907605" y="28194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115" name="Oval 114"/>
          <p:cNvSpPr/>
          <p:nvPr/>
        </p:nvSpPr>
        <p:spPr>
          <a:xfrm>
            <a:off x="381000" y="3333842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6" name="Oval 115"/>
          <p:cNvSpPr/>
          <p:nvPr/>
        </p:nvSpPr>
        <p:spPr>
          <a:xfrm>
            <a:off x="2209800" y="38100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117" name="Oval 116"/>
          <p:cNvSpPr/>
          <p:nvPr/>
        </p:nvSpPr>
        <p:spPr>
          <a:xfrm>
            <a:off x="381000" y="48006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9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19" name="Oval 118"/>
          <p:cNvSpPr/>
          <p:nvPr/>
        </p:nvSpPr>
        <p:spPr>
          <a:xfrm>
            <a:off x="5653070" y="3817134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8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120" name="Oval 119"/>
          <p:cNvSpPr/>
          <p:nvPr/>
        </p:nvSpPr>
        <p:spPr>
          <a:xfrm>
            <a:off x="3920012" y="38100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bg1"/>
                </a:solidFill>
              </a:rPr>
              <a:t>7</a:t>
            </a:r>
            <a:endParaRPr lang="en-US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7211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79" grpId="1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97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9" grpId="0" animBg="1"/>
      <p:bldP spid="1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983419" y="4615556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14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983419" y="1792985"/>
            <a:ext cx="221043" cy="200055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10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983419" y="2498627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11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983419" y="320427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12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983419" y="3909913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13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983419" y="53212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15</a:t>
            </a:r>
            <a:endParaRPr lang="en-US" sz="900" dirty="0">
              <a:solidFill>
                <a:srgbClr val="FFFFFF"/>
              </a:solidFill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238576"/>
              </p:ext>
            </p:extLst>
          </p:nvPr>
        </p:nvGraphicFramePr>
        <p:xfrm>
          <a:off x="1623062" y="838200"/>
          <a:ext cx="2644138" cy="5718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4138"/>
              </a:tblGrid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Comprehensive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business and financial plan approved by the PUC.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Broad measures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of approximately six desired outcomes resulting from a successful business plan.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Revenue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growth factor (e.g., GDPPI minus X) set by the PUC.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Performance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measures to assess achievement of outputs.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Baseline revenues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(non-fuel and PPA) from previous period.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Previous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baseline revenue times revenue growth factor.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Increment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or decrement to revenues based on “report card.”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Agreed revenues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associated with extraordinary investment or expense events.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069503"/>
              </p:ext>
            </p:extLst>
          </p:nvPr>
        </p:nvGraphicFramePr>
        <p:xfrm>
          <a:off x="5356862" y="838200"/>
          <a:ext cx="2720338" cy="5665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338"/>
              </a:tblGrid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Allowed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Revenues before Fuel and Adjustments.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New Baseline Revenues.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Inc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entive Revenues (+/-).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Revenues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related to extraordinary investment or expenses (G, T, D, C).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Total allowed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revenues for setting tariffs.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Adjustment based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on prior year’s actual revenues compared to allowed revenues.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Allowed base fuel and purchased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power expenses.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Revenue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 Narrow" panose="020B0606020202030204" pitchFamily="34" charset="0"/>
                        </a:rPr>
                        <a:t> requirement from any remaining cost adjustments.</a:t>
                      </a:r>
                      <a:endParaRPr lang="en-US" sz="1400" b="1" dirty="0">
                        <a:solidFill>
                          <a:srgbClr val="FFFFFF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Oval 20"/>
          <p:cNvSpPr/>
          <p:nvPr/>
        </p:nvSpPr>
        <p:spPr>
          <a:xfrm>
            <a:off x="4983419" y="6026842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16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304800"/>
            <a:ext cx="6743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FFFF00"/>
                </a:solidFill>
                <a:latin typeface="Calibri"/>
                <a:ea typeface="+mn-ea"/>
                <a:cs typeface="+mn-cs"/>
              </a:rPr>
              <a:t>Hawaii Clean </a:t>
            </a:r>
            <a:r>
              <a:rPr lang="en-US" sz="2800" b="1" dirty="0" smtClean="0">
                <a:solidFill>
                  <a:srgbClr val="FFFF00"/>
                </a:solidFill>
                <a:latin typeface="Calibri"/>
                <a:ea typeface="+mn-ea"/>
                <a:cs typeface="+mn-cs"/>
              </a:rPr>
              <a:t>Energy IBR</a:t>
            </a:r>
            <a:endParaRPr lang="en-US" sz="2800" b="1" dirty="0">
              <a:solidFill>
                <a:srgbClr val="FFFF0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295400" y="32766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4</a:t>
            </a:r>
          </a:p>
        </p:txBody>
      </p:sp>
      <p:sp>
        <p:nvSpPr>
          <p:cNvPr id="24" name="Oval 23"/>
          <p:cNvSpPr/>
          <p:nvPr/>
        </p:nvSpPr>
        <p:spPr>
          <a:xfrm>
            <a:off x="1295400" y="39624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25" name="Oval 24"/>
          <p:cNvSpPr/>
          <p:nvPr/>
        </p:nvSpPr>
        <p:spPr>
          <a:xfrm>
            <a:off x="1295400" y="46482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6</a:t>
            </a:r>
          </a:p>
        </p:txBody>
      </p:sp>
      <p:sp>
        <p:nvSpPr>
          <p:cNvPr id="26" name="Oval 25"/>
          <p:cNvSpPr/>
          <p:nvPr/>
        </p:nvSpPr>
        <p:spPr>
          <a:xfrm>
            <a:off x="1295400" y="25146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3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1295400" y="17526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2</a:t>
            </a:r>
          </a:p>
        </p:txBody>
      </p:sp>
      <p:sp>
        <p:nvSpPr>
          <p:cNvPr id="28" name="Oval 27"/>
          <p:cNvSpPr/>
          <p:nvPr/>
        </p:nvSpPr>
        <p:spPr>
          <a:xfrm>
            <a:off x="1295400" y="10668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1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4953000" y="10668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rgbClr val="FFFFFF"/>
                </a:solidFill>
              </a:rPr>
              <a:t>9</a:t>
            </a:r>
            <a:endParaRPr lang="en-US" sz="900" dirty="0">
              <a:solidFill>
                <a:srgbClr val="FFFFFF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295400" y="60198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8</a:t>
            </a:r>
          </a:p>
        </p:txBody>
      </p:sp>
      <p:sp>
        <p:nvSpPr>
          <p:cNvPr id="31" name="Oval 30"/>
          <p:cNvSpPr/>
          <p:nvPr/>
        </p:nvSpPr>
        <p:spPr>
          <a:xfrm>
            <a:off x="1295400" y="5334000"/>
            <a:ext cx="221043" cy="200056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rgbClr val="FFFFFF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301856299"/>
      </p:ext>
    </p:extLst>
  </p:cSld>
  <p:clrMapOvr>
    <a:masterClrMapping/>
  </p:clrMapOvr>
  <p:transition xmlns:p14="http://schemas.microsoft.com/office/powerpoint/2010/main" spd="med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inz Blu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Binz Blue</Template>
  <TotalTime>1146</TotalTime>
  <Words>531</Words>
  <Application>Microsoft Macintosh PowerPoint</Application>
  <PresentationFormat>On-screen Show (4:3)</PresentationFormat>
  <Paragraphs>112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Binz Blue</vt:lpstr>
      <vt:lpstr>Hawaii Clean Energy Incentive Based Regulation  Western Clean Energy Advocates</vt:lpstr>
      <vt:lpstr>PowerPoint Presentation</vt:lpstr>
      <vt:lpstr>BP’s Hawaii Request</vt:lpstr>
      <vt:lpstr>BP’s Hawaii Request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Binz Hawai’i Presentation</dc:title>
  <dc:creator>Ron</dc:creator>
  <cp:lastModifiedBy>Ronald BInz</cp:lastModifiedBy>
  <cp:revision>64</cp:revision>
  <dcterms:created xsi:type="dcterms:W3CDTF">2014-03-23T04:07:04Z</dcterms:created>
  <dcterms:modified xsi:type="dcterms:W3CDTF">2015-01-08T19:53:26Z</dcterms:modified>
</cp:coreProperties>
</file>