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m" ContentType="application/vnd.ms-excel.sheet.macroEnabled.12"/>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2.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7" r:id="rId2"/>
    <p:sldId id="269" r:id="rId3"/>
    <p:sldId id="259" r:id="rId4"/>
    <p:sldId id="295" r:id="rId5"/>
    <p:sldId id="296" r:id="rId6"/>
    <p:sldId id="298" r:id="rId7"/>
    <p:sldId id="273" r:id="rId8"/>
    <p:sldId id="260" r:id="rId9"/>
    <p:sldId id="261" r:id="rId10"/>
    <p:sldId id="263" r:id="rId11"/>
    <p:sldId id="280" r:id="rId12"/>
    <p:sldId id="297" r:id="rId13"/>
    <p:sldId id="264" r:id="rId14"/>
    <p:sldId id="275" r:id="rId15"/>
    <p:sldId id="284" r:id="rId16"/>
    <p:sldId id="270" r:id="rId17"/>
    <p:sldId id="266" r:id="rId18"/>
    <p:sldId id="268" r:id="rId19"/>
    <p:sldId id="291" r:id="rId20"/>
    <p:sldId id="265" r:id="rId21"/>
    <p:sldId id="292" r:id="rId22"/>
    <p:sldId id="293" r:id="rId23"/>
    <p:sldId id="281" r:id="rId24"/>
    <p:sldId id="282" r:id="rId25"/>
    <p:sldId id="283" r:id="rId26"/>
    <p:sldId id="289" r:id="rId27"/>
    <p:sldId id="285" r:id="rId28"/>
    <p:sldId id="288" r:id="rId29"/>
    <p:sldId id="290" r:id="rId30"/>
    <p:sldId id="286" r:id="rId31"/>
    <p:sldId id="287" r:id="rId32"/>
    <p:sldId id="299" r:id="rId33"/>
    <p:sldId id="294" r:id="rId34"/>
    <p:sldId id="272" r:id="rId35"/>
    <p:sldId id="279" r:id="rId36"/>
    <p:sldId id="274" r:id="rId37"/>
    <p:sldId id="276" r:id="rId38"/>
    <p:sldId id="277" r:id="rId39"/>
    <p:sldId id="27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1944" y="-104"/>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230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kcolburn:Documents:RAP:RAP%20Days:2012-06%20RAP%20Days%20-%20Trapp%20Family%20Lodge:2012-06-20%20Lamont-Lazar%20-%20EE%20Layer%20Cake%20Data%20(EVT20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Vermont Energy Efficiency Savings Value  </a:t>
            </a:r>
          </a:p>
          <a:p>
            <a:pPr>
              <a:defRPr/>
            </a:pPr>
            <a:r>
              <a:rPr lang="en-US" sz="1800" b="1" i="0" baseline="0">
                <a:effectLst/>
              </a:rPr>
              <a:t>Updated Externality and NEB Values</a:t>
            </a:r>
            <a:endParaRPr lang="en-US">
              <a:effectLst/>
            </a:endParaRPr>
          </a:p>
        </c:rich>
      </c:tx>
      <c:layout>
        <c:manualLayout>
          <c:xMode val="edge"/>
          <c:yMode val="edge"/>
          <c:x val="0.186516678112022"/>
          <c:y val="0.0569169818761988"/>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Summary!$A$39</c:f>
              <c:strCache>
                <c:ptCount val="1"/>
                <c:pt idx="0">
                  <c:v>Avoided Energy</c:v>
                </c:pt>
              </c:strCache>
            </c:strRef>
          </c:tx>
          <c:invertIfNegative val="0"/>
          <c:val>
            <c:numRef>
              <c:f>Summary!$B$39</c:f>
              <c:numCache>
                <c:formatCode>"$"#,##0.00</c:formatCode>
                <c:ptCount val="1"/>
                <c:pt idx="0">
                  <c:v>57.53644224745292</c:v>
                </c:pt>
              </c:numCache>
            </c:numRef>
          </c:val>
        </c:ser>
        <c:ser>
          <c:idx val="1"/>
          <c:order val="1"/>
          <c:tx>
            <c:strRef>
              <c:f>Summary!$A$40</c:f>
              <c:strCache>
                <c:ptCount val="1"/>
                <c:pt idx="0">
                  <c:v>Avoided Capacity</c:v>
                </c:pt>
              </c:strCache>
            </c:strRef>
          </c:tx>
          <c:invertIfNegative val="0"/>
          <c:val>
            <c:numRef>
              <c:f>Summary!$B$40</c:f>
              <c:numCache>
                <c:formatCode>"$"#,##0.00</c:formatCode>
                <c:ptCount val="1"/>
                <c:pt idx="0">
                  <c:v>3.787614896690672</c:v>
                </c:pt>
              </c:numCache>
            </c:numRef>
          </c:val>
        </c:ser>
        <c:ser>
          <c:idx val="2"/>
          <c:order val="2"/>
          <c:tx>
            <c:strRef>
              <c:f>Summary!$A$41</c:f>
              <c:strCache>
                <c:ptCount val="1"/>
                <c:pt idx="0">
                  <c:v>Transmission Capacity</c:v>
                </c:pt>
              </c:strCache>
            </c:strRef>
          </c:tx>
          <c:invertIfNegative val="0"/>
          <c:val>
            <c:numRef>
              <c:f>Summary!$B$41</c:f>
              <c:numCache>
                <c:formatCode>"$"#,##0.00</c:formatCode>
                <c:ptCount val="1"/>
                <c:pt idx="0">
                  <c:v>3.201242752979487</c:v>
                </c:pt>
              </c:numCache>
            </c:numRef>
          </c:val>
        </c:ser>
        <c:ser>
          <c:idx val="3"/>
          <c:order val="3"/>
          <c:tx>
            <c:strRef>
              <c:f>Summary!$A$42</c:f>
              <c:strCache>
                <c:ptCount val="1"/>
                <c:pt idx="0">
                  <c:v>Distribution Capacity</c:v>
                </c:pt>
              </c:strCache>
            </c:strRef>
          </c:tx>
          <c:invertIfNegative val="0"/>
          <c:val>
            <c:numRef>
              <c:f>Summary!$B$42</c:f>
              <c:numCache>
                <c:formatCode>"$"#,##0.00</c:formatCode>
                <c:ptCount val="1"/>
                <c:pt idx="0">
                  <c:v>19.9942554297484</c:v>
                </c:pt>
              </c:numCache>
            </c:numRef>
          </c:val>
        </c:ser>
        <c:ser>
          <c:idx val="4"/>
          <c:order val="4"/>
          <c:tx>
            <c:strRef>
              <c:f>Summary!$A$43</c:f>
              <c:strCache>
                <c:ptCount val="1"/>
                <c:pt idx="0">
                  <c:v>Line Losses</c:v>
                </c:pt>
              </c:strCache>
            </c:strRef>
          </c:tx>
          <c:invertIfNegative val="0"/>
          <c:val>
            <c:numRef>
              <c:f>Summary!$B$43</c:f>
              <c:numCache>
                <c:formatCode>"$"#,##0.00</c:formatCode>
                <c:ptCount val="1"/>
                <c:pt idx="0">
                  <c:v>10.19067817958273</c:v>
                </c:pt>
              </c:numCache>
            </c:numRef>
          </c:val>
        </c:ser>
        <c:ser>
          <c:idx val="5"/>
          <c:order val="5"/>
          <c:tx>
            <c:strRef>
              <c:f>Summary!$A$44</c:f>
              <c:strCache>
                <c:ptCount val="1"/>
                <c:pt idx="0">
                  <c:v>Avoided Reserves</c:v>
                </c:pt>
              </c:strCache>
            </c:strRef>
          </c:tx>
          <c:invertIfNegative val="0"/>
          <c:val>
            <c:numRef>
              <c:f>Summary!$B$44</c:f>
              <c:numCache>
                <c:formatCode>"$"#,##0.00</c:formatCode>
                <c:ptCount val="1"/>
                <c:pt idx="0">
                  <c:v>0.668402628827766</c:v>
                </c:pt>
              </c:numCache>
            </c:numRef>
          </c:val>
        </c:ser>
        <c:ser>
          <c:idx val="6"/>
          <c:order val="6"/>
          <c:tx>
            <c:strRef>
              <c:f>Summary!$A$45</c:f>
              <c:strCache>
                <c:ptCount val="1"/>
                <c:pt idx="0">
                  <c:v>Externalities</c:v>
                </c:pt>
              </c:strCache>
            </c:strRef>
          </c:tx>
          <c:invertIfNegative val="0"/>
          <c:val>
            <c:numRef>
              <c:f>Summary!$B$45</c:f>
              <c:numCache>
                <c:formatCode>"$"#,##0.00</c:formatCode>
                <c:ptCount val="1"/>
                <c:pt idx="0">
                  <c:v>39.98381228576334</c:v>
                </c:pt>
              </c:numCache>
            </c:numRef>
          </c:val>
        </c:ser>
        <c:ser>
          <c:idx val="7"/>
          <c:order val="7"/>
          <c:tx>
            <c:strRef>
              <c:f>Summary!$A$46</c:f>
              <c:strCache>
                <c:ptCount val="1"/>
                <c:pt idx="0">
                  <c:v>Other Resources</c:v>
                </c:pt>
              </c:strCache>
            </c:strRef>
          </c:tx>
          <c:invertIfNegative val="0"/>
          <c:val>
            <c:numRef>
              <c:f>Summary!$B$46</c:f>
              <c:numCache>
                <c:formatCode>"$"#,##0.00</c:formatCode>
                <c:ptCount val="1"/>
                <c:pt idx="0">
                  <c:v>10.81273900836118</c:v>
                </c:pt>
              </c:numCache>
            </c:numRef>
          </c:val>
        </c:ser>
        <c:ser>
          <c:idx val="8"/>
          <c:order val="8"/>
          <c:tx>
            <c:strRef>
              <c:f>Summary!$A$47</c:f>
              <c:strCache>
                <c:ptCount val="1"/>
                <c:pt idx="0">
                  <c:v>O&amp;M</c:v>
                </c:pt>
              </c:strCache>
            </c:strRef>
          </c:tx>
          <c:invertIfNegative val="0"/>
          <c:val>
            <c:numRef>
              <c:f>Summary!$B$47</c:f>
              <c:numCache>
                <c:formatCode>"$"#,##0.00</c:formatCode>
                <c:ptCount val="1"/>
                <c:pt idx="0">
                  <c:v>17.42112368959425</c:v>
                </c:pt>
              </c:numCache>
            </c:numRef>
          </c:val>
        </c:ser>
        <c:ser>
          <c:idx val="9"/>
          <c:order val="9"/>
          <c:tx>
            <c:strRef>
              <c:f>Summary!$A$48</c:f>
              <c:strCache>
                <c:ptCount val="1"/>
                <c:pt idx="0">
                  <c:v>Other Fuel</c:v>
                </c:pt>
              </c:strCache>
            </c:strRef>
          </c:tx>
          <c:invertIfNegative val="0"/>
          <c:val>
            <c:numRef>
              <c:f>Summary!$B$48</c:f>
              <c:numCache>
                <c:formatCode>"$"#,##0.00</c:formatCode>
                <c:ptCount val="1"/>
                <c:pt idx="0">
                  <c:v>14.42385428450336</c:v>
                </c:pt>
              </c:numCache>
            </c:numRef>
          </c:val>
        </c:ser>
        <c:ser>
          <c:idx val="10"/>
          <c:order val="10"/>
          <c:tx>
            <c:strRef>
              <c:f>Summary!$A$49</c:f>
              <c:strCache>
                <c:ptCount val="1"/>
                <c:pt idx="0">
                  <c:v>DTQ NEB</c:v>
                </c:pt>
              </c:strCache>
            </c:strRef>
          </c:tx>
          <c:invertIfNegative val="0"/>
          <c:val>
            <c:numRef>
              <c:f>Summary!$B$49</c:f>
              <c:numCache>
                <c:formatCode>"$"#,##0.00</c:formatCode>
                <c:ptCount val="1"/>
                <c:pt idx="0">
                  <c:v>9.298868965945639</c:v>
                </c:pt>
              </c:numCache>
            </c:numRef>
          </c:val>
        </c:ser>
        <c:ser>
          <c:idx val="11"/>
          <c:order val="11"/>
          <c:tx>
            <c:strRef>
              <c:f>Summary!$A$50</c:f>
              <c:strCache>
                <c:ptCount val="1"/>
                <c:pt idx="0">
                  <c:v>Risk</c:v>
                </c:pt>
              </c:strCache>
            </c:strRef>
          </c:tx>
          <c:invertIfNegative val="0"/>
          <c:val>
            <c:numRef>
              <c:f>Summary!$B$50</c:f>
              <c:numCache>
                <c:formatCode>"$"#,##0.00</c:formatCode>
                <c:ptCount val="1"/>
                <c:pt idx="0">
                  <c:v>2.269466329885843</c:v>
                </c:pt>
              </c:numCache>
            </c:numRef>
          </c:val>
        </c:ser>
        <c:dLbls>
          <c:showLegendKey val="0"/>
          <c:showVal val="0"/>
          <c:showCatName val="0"/>
          <c:showSerName val="0"/>
          <c:showPercent val="0"/>
          <c:showBubbleSize val="0"/>
        </c:dLbls>
        <c:gapWidth val="150"/>
        <c:shape val="box"/>
        <c:axId val="2136318616"/>
        <c:axId val="2136321832"/>
        <c:axId val="0"/>
      </c:bar3DChart>
      <c:catAx>
        <c:axId val="2136318616"/>
        <c:scaling>
          <c:orientation val="minMax"/>
        </c:scaling>
        <c:delete val="1"/>
        <c:axPos val="b"/>
        <c:majorTickMark val="out"/>
        <c:minorTickMark val="none"/>
        <c:tickLblPos val="nextTo"/>
        <c:crossAx val="2136321832"/>
        <c:crosses val="autoZero"/>
        <c:auto val="1"/>
        <c:lblAlgn val="ctr"/>
        <c:lblOffset val="100"/>
        <c:noMultiLvlLbl val="0"/>
      </c:catAx>
      <c:valAx>
        <c:axId val="2136321832"/>
        <c:scaling>
          <c:orientation val="minMax"/>
        </c:scaling>
        <c:delete val="0"/>
        <c:axPos val="l"/>
        <c:majorGridlines/>
        <c:numFmt formatCode="&quot;$&quot;#,##0" sourceLinked="0"/>
        <c:majorTickMark val="out"/>
        <c:minorTickMark val="none"/>
        <c:tickLblPos val="nextTo"/>
        <c:crossAx val="2136318616"/>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9DB459-4904-4F4B-A8C7-07D562AE2BDE}" type="datetimeFigureOut">
              <a:rPr lang="en-US" smtClean="0"/>
              <a:t>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9BD56E-74B2-6B4C-98D2-34BC3EF700A1}" type="slidenum">
              <a:rPr lang="en-US" smtClean="0"/>
              <a:t>‹#›</a:t>
            </a:fld>
            <a:endParaRPr lang="en-US"/>
          </a:p>
        </p:txBody>
      </p:sp>
    </p:spTree>
    <p:extLst>
      <p:ext uri="{BB962C8B-B14F-4D97-AF65-F5344CB8AC3E}">
        <p14:creationId xmlns:p14="http://schemas.microsoft.com/office/powerpoint/2010/main" val="9929898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www.raponline.org/featured-work/cutting-through-the-fog-to-build-energy-efficiency"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Story- Pogo problem</a:t>
            </a:r>
          </a:p>
          <a:p>
            <a:r>
              <a:rPr lang="en-US" dirty="0"/>
              <a:t>fill niche</a:t>
            </a:r>
          </a:p>
          <a:p>
            <a:r>
              <a:rPr lang="en-US" dirty="0"/>
              <a:t>we want people to "kick the tires", try out the tool</a:t>
            </a:r>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1</a:t>
            </a:fld>
            <a:endParaRPr lang="en-US" dirty="0"/>
          </a:p>
        </p:txBody>
      </p:sp>
    </p:spTree>
    <p:extLst>
      <p:ext uri="{BB962C8B-B14F-4D97-AF65-F5344CB8AC3E}">
        <p14:creationId xmlns:p14="http://schemas.microsoft.com/office/powerpoint/2010/main" val="83464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 Need “libraries” of </a:t>
            </a:r>
            <a:r>
              <a:rPr lang="en-US" dirty="0" smtClean="0">
                <a:latin typeface="Calibri" charset="0"/>
                <a:ea typeface="ＭＳ Ｐゴシック" charset="0"/>
                <a:cs typeface="ＭＳ Ｐゴシック" charset="0"/>
              </a:rPr>
              <a:t>EE measures</a:t>
            </a:r>
            <a:r>
              <a:rPr lang="en-US" dirty="0">
                <a:latin typeface="Calibri" charset="0"/>
                <a:ea typeface="ＭＳ Ｐゴシック" charset="0"/>
                <a:cs typeface="ＭＳ Ｐゴシック" charset="0"/>
              </a:rPr>
              <a:t>’ performance data for regulators to “build” EE/AQ portfolios to meet </a:t>
            </a:r>
            <a:r>
              <a:rPr lang="en-US" dirty="0" smtClean="0">
                <a:latin typeface="Calibri" charset="0"/>
                <a:ea typeface="ＭＳ Ｐゴシック" charset="0"/>
                <a:cs typeface="ＭＳ Ｐゴシック" charset="0"/>
              </a:rPr>
              <a:t>air quality (AQ) </a:t>
            </a:r>
            <a:r>
              <a:rPr lang="en-US" dirty="0">
                <a:latin typeface="Calibri" charset="0"/>
                <a:ea typeface="ＭＳ Ｐゴシック" charset="0"/>
                <a:cs typeface="ＭＳ Ｐゴシック" charset="0"/>
              </a:rPr>
              <a:t>requirements.</a:t>
            </a:r>
          </a:p>
        </p:txBody>
      </p:sp>
      <p:sp>
        <p:nvSpPr>
          <p:cNvPr id="5837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EB235B-0BBE-E847-B0C3-BEA021CCDDDE}" type="slidenum">
              <a:rPr lang="en-US" sz="1200">
                <a:latin typeface="Calibri" charset="0"/>
                <a:cs typeface="Arial" charset="0"/>
              </a:rPr>
              <a:pPr eaLnBrk="1" hangingPunct="1"/>
              <a:t>13</a:t>
            </a:fld>
            <a:endParaRPr lang="en-US" sz="1200">
              <a:latin typeface="Calibri" charset="0"/>
              <a:cs typeface="Arial" charset="0"/>
            </a:endParaRPr>
          </a:p>
        </p:txBody>
      </p:sp>
    </p:spTree>
    <p:extLst>
      <p:ext uri="{BB962C8B-B14F-4D97-AF65-F5344CB8AC3E}">
        <p14:creationId xmlns:p14="http://schemas.microsoft.com/office/powerpoint/2010/main" val="124773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Source: Lazard 2014 &amp; Lazar 2014</a:t>
            </a:r>
            <a:endParaRPr lang="en-US" dirty="0" smtClean="0"/>
          </a:p>
          <a:p>
            <a:r>
              <a:rPr lang="en-US" dirty="0" smtClean="0"/>
              <a:t>Jim Lazar email, 9/22/14 re Lazard’s LCOE –</a:t>
            </a:r>
            <a:r>
              <a:rPr lang="en-US" baseline="0" dirty="0" smtClean="0"/>
              <a:t> Version 8 (2014):</a:t>
            </a:r>
          </a:p>
          <a:p>
            <a:r>
              <a:rPr lang="en-US" sz="1200" i="1" kern="1200" dirty="0" smtClean="0">
                <a:solidFill>
                  <a:schemeClr val="tx1"/>
                </a:solidFill>
                <a:latin typeface="+mn-lt"/>
                <a:ea typeface="+mn-ea"/>
                <a:cs typeface="+mn-cs"/>
              </a:rPr>
              <a:t>I took the ranges they show (not the point estimates of 2017 cost), and entered the data into the spreadsheet I used to create a graphic for last year's data (which I had used last week in the NASUCA webinar on Decoupling).</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Here's the result:</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I'll note that the C&amp;I is now at grid-parity with high-cost utilities, but probably NOT if the utilities have demand charges.  BUT, of course, these are the UNSUBSIDIZED figures from Lazard, so those C&amp;I customers will get 30% federal plus some state incentives.  </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 like the fact that they have separated out utility-scale, C&amp;I, and residential PV.</a:t>
            </a:r>
            <a:endParaRPr lang="en-US" i="1" dirty="0"/>
          </a:p>
        </p:txBody>
      </p:sp>
      <p:sp>
        <p:nvSpPr>
          <p:cNvPr id="4" name="Slide Number Placeholder 3"/>
          <p:cNvSpPr>
            <a:spLocks noGrp="1"/>
          </p:cNvSpPr>
          <p:nvPr>
            <p:ph type="sldNum" sz="quarter" idx="10"/>
          </p:nvPr>
        </p:nvSpPr>
        <p:spPr/>
        <p:txBody>
          <a:bodyPr/>
          <a:lstStyle/>
          <a:p>
            <a:fld id="{0F7BDBCF-3FC9-C24F-8C59-E511854CEC6A}" type="slidenum">
              <a:rPr lang="en-US" smtClean="0"/>
              <a:t>14</a:t>
            </a:fld>
            <a:endParaRPr lang="en-US"/>
          </a:p>
        </p:txBody>
      </p:sp>
    </p:spTree>
    <p:extLst>
      <p:ext uri="{BB962C8B-B14F-4D97-AF65-F5344CB8AC3E}">
        <p14:creationId xmlns:p14="http://schemas.microsoft.com/office/powerpoint/2010/main" val="261912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If</a:t>
            </a:r>
            <a:r>
              <a:rPr lang="en-US" baseline="0" dirty="0" smtClean="0"/>
              <a:t> consumer advocates don’t insist on least cost options, who will?</a:t>
            </a:r>
            <a:endParaRPr lang="en-US" dirty="0"/>
          </a:p>
        </p:txBody>
      </p:sp>
      <p:sp>
        <p:nvSpPr>
          <p:cNvPr id="4" name="Slide Number Placeholder 3"/>
          <p:cNvSpPr>
            <a:spLocks noGrp="1"/>
          </p:cNvSpPr>
          <p:nvPr>
            <p:ph type="sldNum" sz="quarter" idx="10"/>
          </p:nvPr>
        </p:nvSpPr>
        <p:spPr/>
        <p:txBody>
          <a:bodyPr/>
          <a:lstStyle/>
          <a:p>
            <a:pPr>
              <a:defRPr/>
            </a:pPr>
            <a:fld id="{021283D4-DD84-CB40-964A-BE61B2CEB813}" type="slidenum">
              <a:rPr lang="en-US" smtClean="0"/>
              <a:pPr>
                <a:defRPr/>
              </a:pPr>
              <a:t>15</a:t>
            </a:fld>
            <a:endParaRPr lang="en-US"/>
          </a:p>
        </p:txBody>
      </p:sp>
    </p:spTree>
    <p:extLst>
      <p:ext uri="{BB962C8B-B14F-4D97-AF65-F5344CB8AC3E}">
        <p14:creationId xmlns:p14="http://schemas.microsoft.com/office/powerpoint/2010/main" val="178571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168861" indent="-168861" defTabSz="450296">
              <a:buFontTx/>
              <a:buChar char="-"/>
              <a:defRPr/>
            </a:pPr>
            <a:r>
              <a:rPr lang="en-US" dirty="0" smtClean="0"/>
              <a:t>Adapted from: </a:t>
            </a:r>
            <a:r>
              <a:rPr lang="en-US" dirty="0"/>
              <a:t>Julia </a:t>
            </a:r>
            <a:r>
              <a:rPr lang="en-US" dirty="0" err="1"/>
              <a:t>Schmale</a:t>
            </a:r>
            <a:r>
              <a:rPr lang="en-US" dirty="0"/>
              <a:t> and Erika von </a:t>
            </a:r>
            <a:r>
              <a:rPr lang="en-US" dirty="0" err="1"/>
              <a:t>Schneidemesser</a:t>
            </a:r>
            <a:r>
              <a:rPr lang="en-US" dirty="0"/>
              <a:t>, “Needs, Potentials and Challenges of Integrating Air Quality and Climate Change Policies”, Institute for Advanced Sustainability Studies Potsdam, Germany, May 2013.</a:t>
            </a:r>
          </a:p>
          <a:p>
            <a:pPr marL="168861" indent="-168861" defTabSz="450296">
              <a:buFontTx/>
              <a:buChar char="-"/>
              <a:defRPr/>
            </a:pPr>
            <a:endParaRPr lang="en-US" dirty="0"/>
          </a:p>
          <a:p>
            <a:pPr marL="168861" indent="-168861" defTabSz="450296">
              <a:buFontTx/>
              <a:buChar char="-"/>
              <a:defRPr/>
            </a:pPr>
            <a:r>
              <a:rPr lang="en-US" dirty="0"/>
              <a:t>Important, due to June 2014 decision by the Clean Air Scientific Advisory Committee (CASAC) to recommend that EPA reduce the ozone NAAQS to 60-70 ppb.  </a:t>
            </a:r>
            <a:r>
              <a:rPr lang="en-US" dirty="0" smtClean="0"/>
              <a:t>SO2,</a:t>
            </a:r>
            <a:r>
              <a:rPr lang="en-US" baseline="0" dirty="0" smtClean="0"/>
              <a:t> </a:t>
            </a:r>
            <a:r>
              <a:rPr lang="en-US" dirty="0" smtClean="0"/>
              <a:t>NO2,</a:t>
            </a:r>
            <a:r>
              <a:rPr lang="en-US" baseline="0" dirty="0" smtClean="0"/>
              <a:t> PM,</a:t>
            </a:r>
            <a:r>
              <a:rPr lang="en-US" dirty="0" smtClean="0"/>
              <a:t> </a:t>
            </a:r>
            <a:r>
              <a:rPr lang="en-US" dirty="0"/>
              <a:t>and regional haze </a:t>
            </a:r>
            <a:r>
              <a:rPr lang="en-US" dirty="0" smtClean="0"/>
              <a:t>issues too</a:t>
            </a:r>
            <a:r>
              <a:rPr lang="en-US" dirty="0"/>
              <a:t>.</a:t>
            </a:r>
          </a:p>
          <a:p>
            <a:pPr marL="168861" indent="-168861" defTabSz="450296">
              <a:buFontTx/>
              <a:buChar char="-"/>
              <a:defRPr/>
            </a:pPr>
            <a:endParaRPr lang="en-US" dirty="0"/>
          </a:p>
          <a:p>
            <a:pPr marL="168861" indent="-168861" defTabSz="450296">
              <a:buFontTx/>
              <a:buChar char="-"/>
              <a:defRPr/>
            </a:pPr>
            <a:r>
              <a:rPr lang="en-US" dirty="0"/>
              <a:t>Also important due to increasing drought and water stresses affecting much of the U.S.  Power plant de-rates and shutdowns have already occurred due to water issues; more are likely</a:t>
            </a:r>
            <a:r>
              <a:rPr lang="en-US" dirty="0" smtClean="0"/>
              <a:t>.</a:t>
            </a:r>
          </a:p>
          <a:p>
            <a:pPr marL="168861" indent="-168861" defTabSz="450296">
              <a:buFontTx/>
              <a:buChar char="-"/>
              <a:defRPr/>
            </a:pPr>
            <a:endParaRPr lang="en-US" dirty="0" smtClean="0"/>
          </a:p>
          <a:p>
            <a:pPr marL="168861" indent="-168861" defTabSz="450296">
              <a:buFontTx/>
              <a:buChar char="-"/>
              <a:defRPr/>
            </a:pPr>
            <a:r>
              <a:rPr lang="en-US" dirty="0" smtClean="0"/>
              <a:t>IMPEAQ =</a:t>
            </a:r>
            <a:r>
              <a:rPr lang="en-US" baseline="0" dirty="0" smtClean="0"/>
              <a:t> RAP’s Integrated Multi-pollutant Planning for Energy and Air Quality (see </a:t>
            </a:r>
            <a:r>
              <a:rPr lang="en-US" baseline="0" dirty="0" err="1" smtClean="0"/>
              <a:t>www.raponline.org</a:t>
            </a:r>
            <a:r>
              <a:rPr lang="en-US" baseline="0" dirty="0" smtClean="0"/>
              <a:t>/document/download/id/6440).</a:t>
            </a:r>
            <a:endParaRPr lang="en-US" dirty="0"/>
          </a:p>
          <a:p>
            <a:pPr marL="168861" indent="-168861">
              <a:buFontTx/>
              <a:buChar char="-"/>
            </a:pPr>
            <a:endParaRPr lang="en-US" dirty="0">
              <a:latin typeface="Calibri" charset="0"/>
              <a:ea typeface="ＭＳ Ｐゴシック" charset="0"/>
              <a:cs typeface="ＭＳ Ｐゴシック" charset="0"/>
            </a:endParaRPr>
          </a:p>
        </p:txBody>
      </p:sp>
      <p:sp>
        <p:nvSpPr>
          <p:cNvPr id="4096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1731" indent="-281435" eaLnBrk="0" hangingPunct="0">
              <a:defRPr sz="2400">
                <a:solidFill>
                  <a:schemeClr val="tx1"/>
                </a:solidFill>
                <a:latin typeface="Arial" charset="0"/>
                <a:ea typeface="ＭＳ Ｐゴシック" charset="0"/>
              </a:defRPr>
            </a:lvl2pPr>
            <a:lvl3pPr marL="1125741" indent="-225148" eaLnBrk="0" hangingPunct="0">
              <a:defRPr sz="2400">
                <a:solidFill>
                  <a:schemeClr val="tx1"/>
                </a:solidFill>
                <a:latin typeface="Arial" charset="0"/>
                <a:ea typeface="ＭＳ Ｐゴシック" charset="0"/>
              </a:defRPr>
            </a:lvl3pPr>
            <a:lvl4pPr marL="1576037" indent="-225148" eaLnBrk="0" hangingPunct="0">
              <a:defRPr sz="2400">
                <a:solidFill>
                  <a:schemeClr val="tx1"/>
                </a:solidFill>
                <a:latin typeface="Arial" charset="0"/>
                <a:ea typeface="ＭＳ Ｐゴシック" charset="0"/>
              </a:defRPr>
            </a:lvl4pPr>
            <a:lvl5pPr marL="2026333" indent="-225148" eaLnBrk="0" hangingPunct="0">
              <a:defRPr sz="2400">
                <a:solidFill>
                  <a:schemeClr val="tx1"/>
                </a:solidFill>
                <a:latin typeface="Arial" charset="0"/>
                <a:ea typeface="ＭＳ Ｐゴシック" charset="0"/>
              </a:defRPr>
            </a:lvl5pPr>
            <a:lvl6pPr marL="2476630" indent="-225148" eaLnBrk="0" fontAlgn="base" hangingPunct="0">
              <a:spcBef>
                <a:spcPct val="0"/>
              </a:spcBef>
              <a:spcAft>
                <a:spcPct val="0"/>
              </a:spcAft>
              <a:defRPr sz="2400">
                <a:solidFill>
                  <a:schemeClr val="tx1"/>
                </a:solidFill>
                <a:latin typeface="Arial" charset="0"/>
                <a:ea typeface="ＭＳ Ｐゴシック" charset="0"/>
              </a:defRPr>
            </a:lvl6pPr>
            <a:lvl7pPr marL="2926926" indent="-225148" eaLnBrk="0" fontAlgn="base" hangingPunct="0">
              <a:spcBef>
                <a:spcPct val="0"/>
              </a:spcBef>
              <a:spcAft>
                <a:spcPct val="0"/>
              </a:spcAft>
              <a:defRPr sz="2400">
                <a:solidFill>
                  <a:schemeClr val="tx1"/>
                </a:solidFill>
                <a:latin typeface="Arial" charset="0"/>
                <a:ea typeface="ＭＳ Ｐゴシック" charset="0"/>
              </a:defRPr>
            </a:lvl7pPr>
            <a:lvl8pPr marL="3377222" indent="-225148" eaLnBrk="0" fontAlgn="base" hangingPunct="0">
              <a:spcBef>
                <a:spcPct val="0"/>
              </a:spcBef>
              <a:spcAft>
                <a:spcPct val="0"/>
              </a:spcAft>
              <a:defRPr sz="2400">
                <a:solidFill>
                  <a:schemeClr val="tx1"/>
                </a:solidFill>
                <a:latin typeface="Arial" charset="0"/>
                <a:ea typeface="ＭＳ Ｐゴシック" charset="0"/>
              </a:defRPr>
            </a:lvl8pPr>
            <a:lvl9pPr marL="3827518" indent="-22514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D21DE3-D5A6-2C44-9118-2769CD94DEEA}" type="slidenum">
              <a:rPr lang="en-US" sz="1200">
                <a:latin typeface="Calibri" charset="0"/>
                <a:cs typeface="Arial" charset="0"/>
              </a:rPr>
              <a:pPr eaLnBrk="1" hangingPunct="1"/>
              <a:t>16</a:t>
            </a:fld>
            <a:endParaRPr lang="en-US" sz="1200">
              <a:latin typeface="Calibri" charset="0"/>
              <a:cs typeface="Arial" charset="0"/>
            </a:endParaRPr>
          </a:p>
        </p:txBody>
      </p:sp>
    </p:spTree>
    <p:extLst>
      <p:ext uri="{BB962C8B-B14F-4D97-AF65-F5344CB8AC3E}">
        <p14:creationId xmlns:p14="http://schemas.microsoft.com/office/powerpoint/2010/main" val="86581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Recognize EM&amp;V in NE, Pacific NW help enable precision, are deserving of replication by others</a:t>
            </a:r>
          </a:p>
          <a:p>
            <a:endParaRPr lang="en-US" dirty="0"/>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17</a:t>
            </a:fld>
            <a:endParaRPr lang="en-US" dirty="0"/>
          </a:p>
        </p:txBody>
      </p:sp>
    </p:spTree>
    <p:extLst>
      <p:ext uri="{BB962C8B-B14F-4D97-AF65-F5344CB8AC3E}">
        <p14:creationId xmlns:p14="http://schemas.microsoft.com/office/powerpoint/2010/main" val="161305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18</a:t>
            </a:fld>
            <a:endParaRPr lang="en-US" dirty="0"/>
          </a:p>
        </p:txBody>
      </p:sp>
    </p:spTree>
    <p:extLst>
      <p:ext uri="{BB962C8B-B14F-4D97-AF65-F5344CB8AC3E}">
        <p14:creationId xmlns:p14="http://schemas.microsoft.com/office/powerpoint/2010/main" val="224486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illustrative</a:t>
            </a:r>
            <a:r>
              <a:rPr lang="en-US" baseline="0" dirty="0" smtClean="0"/>
              <a:t> example based on the measures we had available to us. You can build your own portfolio based on specific measures, load shapes and savings data that are available to you.</a:t>
            </a:r>
            <a:endParaRPr lang="en-US" dirty="0"/>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20</a:t>
            </a:fld>
            <a:endParaRPr lang="en-US" dirty="0"/>
          </a:p>
        </p:txBody>
      </p:sp>
    </p:spTree>
    <p:extLst>
      <p:ext uri="{BB962C8B-B14F-4D97-AF65-F5344CB8AC3E}">
        <p14:creationId xmlns:p14="http://schemas.microsoft.com/office/powerpoint/2010/main" val="250341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grouping of EE measures can be deployed that result in </a:t>
            </a:r>
            <a:r>
              <a:rPr lang="en-US" dirty="0" err="1"/>
              <a:t>MWh</a:t>
            </a:r>
            <a:r>
              <a:rPr lang="en-US" dirty="0"/>
              <a:t> savings curves that resemble the output of a physical power plant that would be dispatched to meet load (absent the EE)</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Try the EE power plant tool out at: </a:t>
            </a:r>
            <a:r>
              <a:rPr lang="en-US" u="sng" dirty="0" smtClean="0">
                <a:hlinkClick r:id="rId3"/>
              </a:rPr>
              <a:t>http://www.raponline.org/featured-work/cutting-through-the-fog-to-build-energy-efficiency </a:t>
            </a:r>
            <a:r>
              <a:rPr lang="en-US" u="sng" dirty="0" smtClean="0"/>
              <a:t> </a:t>
            </a:r>
          </a:p>
          <a:p>
            <a:endParaRPr lang="en-US" dirty="0"/>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21</a:t>
            </a:fld>
            <a:endParaRPr lang="en-US" dirty="0"/>
          </a:p>
        </p:txBody>
      </p:sp>
    </p:spTree>
    <p:extLst>
      <p:ext uri="{BB962C8B-B14F-4D97-AF65-F5344CB8AC3E}">
        <p14:creationId xmlns:p14="http://schemas.microsoft.com/office/powerpoint/2010/main" val="4015026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22</a:t>
            </a:fld>
            <a:endParaRPr lang="en-US" dirty="0"/>
          </a:p>
        </p:txBody>
      </p:sp>
    </p:spTree>
    <p:extLst>
      <p:ext uri="{BB962C8B-B14F-4D97-AF65-F5344CB8AC3E}">
        <p14:creationId xmlns:p14="http://schemas.microsoft.com/office/powerpoint/2010/main" val="2212861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Indiana shown,</a:t>
            </a:r>
            <a:r>
              <a:rPr lang="en-US" baseline="0" dirty="0" smtClean="0"/>
              <a:t> courtesy to Moderator Robb </a:t>
            </a:r>
            <a:r>
              <a:rPr lang="en-US" baseline="0" dirty="0" err="1" smtClean="0"/>
              <a:t>Mork</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021283D4-DD84-CB40-964A-BE61B2CEB813}" type="slidenum">
              <a:rPr lang="en-US" smtClean="0"/>
              <a:pPr>
                <a:defRPr/>
              </a:pPr>
              <a:t>23</a:t>
            </a:fld>
            <a:endParaRPr lang="en-US"/>
          </a:p>
        </p:txBody>
      </p:sp>
    </p:spTree>
    <p:extLst>
      <p:ext uri="{BB962C8B-B14F-4D97-AF65-F5344CB8AC3E}">
        <p14:creationId xmlns:p14="http://schemas.microsoft.com/office/powerpoint/2010/main" val="2633680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C1DC5695-40F4-4B85-9387-D9008FC566AA}" type="slidenum">
              <a:rPr lang="en-US" smtClean="0"/>
              <a:pPr>
                <a:defRPr/>
              </a:pPr>
              <a:t>2</a:t>
            </a:fld>
            <a:endParaRPr lang="en-US" dirty="0"/>
          </a:p>
        </p:txBody>
      </p:sp>
    </p:spTree>
    <p:extLst>
      <p:ext uri="{BB962C8B-B14F-4D97-AF65-F5344CB8AC3E}">
        <p14:creationId xmlns:p14="http://schemas.microsoft.com/office/powerpoint/2010/main" val="3125619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a:t>
            </a:r>
            <a:r>
              <a:rPr lang="en-US" dirty="0" err="1" smtClean="0"/>
              <a:t>www.nrdc.org</a:t>
            </a:r>
            <a:r>
              <a:rPr lang="en-US" dirty="0" smtClean="0"/>
              <a:t>/air/pollution-standards/files/pollution-standards-</a:t>
            </a:r>
            <a:r>
              <a:rPr lang="en-US" dirty="0" err="1" smtClean="0"/>
              <a:t>epa</a:t>
            </a:r>
            <a:r>
              <a:rPr lang="en-US" dirty="0" smtClean="0"/>
              <a:t>-plan-</a:t>
            </a:r>
            <a:r>
              <a:rPr lang="en-US" dirty="0" err="1" smtClean="0"/>
              <a:t>summary.pdf</a:t>
            </a:r>
            <a:endParaRPr lang="en-US" dirty="0" smtClean="0"/>
          </a:p>
          <a:p>
            <a:endParaRPr lang="en-US" dirty="0" smtClean="0"/>
          </a:p>
          <a:p>
            <a:r>
              <a:rPr lang="en-US" dirty="0" smtClean="0"/>
              <a:t>Predominance of orange</a:t>
            </a:r>
            <a:r>
              <a:rPr lang="en-US" baseline="0" dirty="0" smtClean="0"/>
              <a:t> (natural gas) and green (RE) evident visually.</a:t>
            </a:r>
            <a:endParaRPr lang="en-US" dirty="0"/>
          </a:p>
        </p:txBody>
      </p:sp>
      <p:sp>
        <p:nvSpPr>
          <p:cNvPr id="4" name="Slide Number Placeholder 3"/>
          <p:cNvSpPr>
            <a:spLocks noGrp="1"/>
          </p:cNvSpPr>
          <p:nvPr>
            <p:ph type="sldNum" sz="quarter" idx="10"/>
          </p:nvPr>
        </p:nvSpPr>
        <p:spPr/>
        <p:txBody>
          <a:bodyPr/>
          <a:lstStyle/>
          <a:p>
            <a:pPr>
              <a:defRPr/>
            </a:pPr>
            <a:fld id="{021283D4-DD84-CB40-964A-BE61B2CEB813}" type="slidenum">
              <a:rPr lang="en-US" smtClean="0"/>
              <a:pPr>
                <a:defRPr/>
              </a:pPr>
              <a:t>24</a:t>
            </a:fld>
            <a:endParaRPr lang="en-US"/>
          </a:p>
        </p:txBody>
      </p:sp>
    </p:spTree>
    <p:extLst>
      <p:ext uri="{BB962C8B-B14F-4D97-AF65-F5344CB8AC3E}">
        <p14:creationId xmlns:p14="http://schemas.microsoft.com/office/powerpoint/2010/main" val="139153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http://www.c2es.org/federal/executive/</a:t>
            </a:r>
            <a:r>
              <a:rPr lang="en-US" dirty="0" err="1" smtClean="0"/>
              <a:t>epa</a:t>
            </a:r>
            <a:r>
              <a:rPr lang="en-US" dirty="0" smtClean="0"/>
              <a:t>/carbon-pollution-standards-map</a:t>
            </a:r>
          </a:p>
          <a:p>
            <a:endParaRPr lang="en-US" dirty="0" smtClean="0"/>
          </a:p>
          <a:p>
            <a:r>
              <a:rPr lang="en-US" dirty="0" smtClean="0"/>
              <a:t>Not</a:t>
            </a:r>
            <a:r>
              <a:rPr lang="en-US" baseline="0" dirty="0" smtClean="0"/>
              <a:t> a map of “usual suspects”!</a:t>
            </a:r>
            <a:endParaRPr lang="en-US" dirty="0"/>
          </a:p>
        </p:txBody>
      </p:sp>
      <p:sp>
        <p:nvSpPr>
          <p:cNvPr id="4" name="Slide Number Placeholder 3"/>
          <p:cNvSpPr>
            <a:spLocks noGrp="1"/>
          </p:cNvSpPr>
          <p:nvPr>
            <p:ph type="sldNum" sz="quarter" idx="10"/>
          </p:nvPr>
        </p:nvSpPr>
        <p:spPr/>
        <p:txBody>
          <a:bodyPr/>
          <a:lstStyle/>
          <a:p>
            <a:pPr>
              <a:defRPr/>
            </a:pPr>
            <a:fld id="{021283D4-DD84-CB40-964A-BE61B2CEB813}" type="slidenum">
              <a:rPr lang="en-US" smtClean="0"/>
              <a:pPr>
                <a:defRPr/>
              </a:pPr>
              <a:t>25</a:t>
            </a:fld>
            <a:endParaRPr lang="en-US"/>
          </a:p>
        </p:txBody>
      </p:sp>
    </p:spTree>
    <p:extLst>
      <p:ext uri="{BB962C8B-B14F-4D97-AF65-F5344CB8AC3E}">
        <p14:creationId xmlns:p14="http://schemas.microsoft.com/office/powerpoint/2010/main" val="3628356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Synapse Energy Economics,</a:t>
            </a:r>
            <a:r>
              <a:rPr lang="en-US" baseline="0" dirty="0" smtClean="0"/>
              <a:t> 2014. Available for download via http://synapse-</a:t>
            </a:r>
            <a:r>
              <a:rPr lang="en-US" baseline="0" dirty="0" err="1" smtClean="0"/>
              <a:t>energy.com</a:t>
            </a:r>
            <a:r>
              <a:rPr lang="en-US" baseline="0" dirty="0" smtClean="0"/>
              <a:t>/tools/111d-cost-estimate-tool-states </a:t>
            </a:r>
            <a:endParaRPr lang="en-US" dirty="0"/>
          </a:p>
        </p:txBody>
      </p:sp>
      <p:sp>
        <p:nvSpPr>
          <p:cNvPr id="4" name="Slide Number Placeholder 3"/>
          <p:cNvSpPr>
            <a:spLocks noGrp="1"/>
          </p:cNvSpPr>
          <p:nvPr>
            <p:ph type="sldNum" sz="quarter" idx="10"/>
          </p:nvPr>
        </p:nvSpPr>
        <p:spPr/>
        <p:txBody>
          <a:bodyPr/>
          <a:lstStyle/>
          <a:p>
            <a:fld id="{3E9BD56E-74B2-6B4C-98D2-34BC3EF700A1}" type="slidenum">
              <a:rPr lang="en-US" smtClean="0"/>
              <a:t>27</a:t>
            </a:fld>
            <a:endParaRPr lang="en-US"/>
          </a:p>
        </p:txBody>
      </p:sp>
    </p:spTree>
    <p:extLst>
      <p:ext uri="{BB962C8B-B14F-4D97-AF65-F5344CB8AC3E}">
        <p14:creationId xmlns:p14="http://schemas.microsoft.com/office/powerpoint/2010/main" val="3574577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MJ Bradley and Associates, 2014</a:t>
            </a:r>
            <a:endParaRPr lang="en-US" dirty="0"/>
          </a:p>
        </p:txBody>
      </p:sp>
      <p:sp>
        <p:nvSpPr>
          <p:cNvPr id="4" name="Slide Number Placeholder 3"/>
          <p:cNvSpPr>
            <a:spLocks noGrp="1"/>
          </p:cNvSpPr>
          <p:nvPr>
            <p:ph type="sldNum" sz="quarter" idx="10"/>
          </p:nvPr>
        </p:nvSpPr>
        <p:spPr/>
        <p:txBody>
          <a:bodyPr/>
          <a:lstStyle/>
          <a:p>
            <a:fld id="{3E9BD56E-74B2-6B4C-98D2-34BC3EF700A1}" type="slidenum">
              <a:rPr lang="en-US" smtClean="0"/>
              <a:t>28</a:t>
            </a:fld>
            <a:endParaRPr lang="en-US"/>
          </a:p>
        </p:txBody>
      </p:sp>
    </p:spTree>
    <p:extLst>
      <p:ext uri="{BB962C8B-B14F-4D97-AF65-F5344CB8AC3E}">
        <p14:creationId xmlns:p14="http://schemas.microsoft.com/office/powerpoint/2010/main" val="979685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MJ Bradley</a:t>
            </a:r>
            <a:r>
              <a:rPr lang="en-US" baseline="0" dirty="0" smtClean="0"/>
              <a:t> and Associates, 2014</a:t>
            </a:r>
          </a:p>
          <a:p>
            <a:r>
              <a:rPr lang="en-US" baseline="0" dirty="0" smtClean="0"/>
              <a:t>Download tool via http://</a:t>
            </a:r>
            <a:r>
              <a:rPr lang="en-US" baseline="0" dirty="0" err="1" smtClean="0"/>
              <a:t>www.mjbradley.com</a:t>
            </a:r>
            <a:r>
              <a:rPr lang="en-US" baseline="0" dirty="0" smtClean="0"/>
              <a:t>/sites/default/files/MJBA_CPP_Evaluation_Tool_v4.pdf </a:t>
            </a:r>
            <a:endParaRPr lang="en-US" dirty="0"/>
          </a:p>
        </p:txBody>
      </p:sp>
      <p:sp>
        <p:nvSpPr>
          <p:cNvPr id="4" name="Slide Number Placeholder 3"/>
          <p:cNvSpPr>
            <a:spLocks noGrp="1"/>
          </p:cNvSpPr>
          <p:nvPr>
            <p:ph type="sldNum" sz="quarter" idx="10"/>
          </p:nvPr>
        </p:nvSpPr>
        <p:spPr/>
        <p:txBody>
          <a:bodyPr/>
          <a:lstStyle/>
          <a:p>
            <a:fld id="{3E9BD56E-74B2-6B4C-98D2-34BC3EF700A1}" type="slidenum">
              <a:rPr lang="en-US" smtClean="0"/>
              <a:t>29</a:t>
            </a:fld>
            <a:endParaRPr lang="en-US"/>
          </a:p>
        </p:txBody>
      </p:sp>
    </p:spTree>
    <p:extLst>
      <p:ext uri="{BB962C8B-B14F-4D97-AF65-F5344CB8AC3E}">
        <p14:creationId xmlns:p14="http://schemas.microsoft.com/office/powerpoint/2010/main" val="73705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RAP</a:t>
            </a:r>
            <a:r>
              <a:rPr lang="en-US" baseline="0" dirty="0" smtClean="0"/>
              <a:t> has proposed several ways to help address the question of EM&amp;V for emissions.</a:t>
            </a:r>
            <a:endParaRPr lang="en-US" dirty="0"/>
          </a:p>
        </p:txBody>
      </p:sp>
      <p:sp>
        <p:nvSpPr>
          <p:cNvPr id="4" name="Slide Number Placeholder 3"/>
          <p:cNvSpPr>
            <a:spLocks noGrp="1"/>
          </p:cNvSpPr>
          <p:nvPr>
            <p:ph type="sldNum" sz="quarter" idx="10"/>
          </p:nvPr>
        </p:nvSpPr>
        <p:spPr/>
        <p:txBody>
          <a:bodyPr/>
          <a:lstStyle/>
          <a:p>
            <a:pPr>
              <a:defRPr/>
            </a:pPr>
            <a:fld id="{021283D4-DD84-CB40-964A-BE61B2CEB813}" type="slidenum">
              <a:rPr lang="en-US" smtClean="0"/>
              <a:pPr>
                <a:defRPr/>
              </a:pPr>
              <a:t>34</a:t>
            </a:fld>
            <a:endParaRPr lang="en-US"/>
          </a:p>
        </p:txBody>
      </p:sp>
    </p:spTree>
    <p:extLst>
      <p:ext uri="{BB962C8B-B14F-4D97-AF65-F5344CB8AC3E}">
        <p14:creationId xmlns:p14="http://schemas.microsoft.com/office/powerpoint/2010/main" val="1164245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Georgia" pitchFamily="18" charset="0"/>
              </a:rPr>
              <a:t>EPA</a:t>
            </a:r>
            <a:r>
              <a:rPr lang="en-US" baseline="0" dirty="0" smtClean="0">
                <a:latin typeface="Georgia" pitchFamily="18" charset="0"/>
              </a:rPr>
              <a:t> is expected to announce its decision with respect to its review of science and public health data for ozone during 2015. In late 2014, EPA’s Clean Air Scientific Advisory Committee recommended a standard of 60-70 ppb.</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latin typeface="Georgia" pitchFamily="18"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latin typeface="Georgia" pitchFamily="18" charset="0"/>
              </a:rPr>
              <a:t>This map shows the counties that would have been in nonattainment with an ozone standard of 70 ppb (darkest blue), if the determinations had been made based on 2006-2008 monitoring data. If the standard were lowered further to 65 ppb, the counties shown in dark blue and medium blue would have been in nonattainment, and if the standard was set at 60 ppb all the counties shown in all shades of blue would have been in nonattainment. This gives us an indication of where things might stand if EPA revises the ozone standard – with the caveat that the latest monitoring data would be used not the 2006-2008 data.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latin typeface="Georgia" pitchFamily="18" charset="0"/>
            </a:endParaRPr>
          </a:p>
          <a:p>
            <a:pPr marL="0" indent="0">
              <a:buFontTx/>
              <a:buNone/>
            </a:pPr>
            <a:endParaRPr lang="en-US" dirty="0" smtClean="0">
              <a:latin typeface="Georgia" pitchFamily="18" charset="0"/>
            </a:endParaRPr>
          </a:p>
          <a:p>
            <a:pPr marL="0" indent="0">
              <a:buFontTx/>
              <a:buNone/>
            </a:pPr>
            <a:r>
              <a:rPr lang="en-US" dirty="0" smtClean="0">
                <a:latin typeface="Georgia" pitchFamily="18" charset="0"/>
              </a:rPr>
              <a:t>Source: EPA</a:t>
            </a:r>
          </a:p>
          <a:p>
            <a:pPr marL="0" indent="0">
              <a:buFontTx/>
              <a:buNone/>
            </a:pPr>
            <a:endParaRPr lang="en-US" dirty="0" smtClean="0">
              <a:latin typeface="Georgia" pitchFamily="18" charset="0"/>
            </a:endParaRPr>
          </a:p>
        </p:txBody>
      </p:sp>
      <p:sp>
        <p:nvSpPr>
          <p:cNvPr id="4" name="Slide Number Placeholder 3"/>
          <p:cNvSpPr>
            <a:spLocks noGrp="1"/>
          </p:cNvSpPr>
          <p:nvPr>
            <p:ph type="sldNum" sz="quarter" idx="10"/>
          </p:nvPr>
        </p:nvSpPr>
        <p:spPr/>
        <p:txBody>
          <a:bodyPr/>
          <a:lstStyle/>
          <a:p>
            <a:fld id="{4C419104-1572-9042-967C-5953A08EA4C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019797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ＭＳ Ｐゴシック" pitchFamily="-112" charset="-128"/>
                <a:cs typeface="ＭＳ Ｐゴシック" pitchFamily="-112" charset="-128"/>
              </a:rPr>
              <a:t>Source:  RAP</a:t>
            </a:r>
          </a:p>
          <a:p>
            <a:endParaRPr lang="en-US" sz="1200" b="0" i="0" u="none" strike="noStrike" kern="1200" dirty="0" smtClean="0">
              <a:solidFill>
                <a:schemeClr val="tx1"/>
              </a:solidFill>
              <a:effectLst/>
              <a:latin typeface="+mn-lt"/>
              <a:ea typeface="ＭＳ Ｐゴシック" pitchFamily="-112" charset="-128"/>
              <a:cs typeface="ＭＳ Ｐゴシック" pitchFamily="-112" charset="-128"/>
            </a:endParaRP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DEFINITIONS</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as used here (from Dave Lamont, 7/18/12):</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Energy</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is the weighted average avoided energy cost of the marginal units in each hour.  It is the total energy dollar savings divided by the total MWh savings.  So not exactly marginal cost, but a weighted average.</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Capacity</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is the total capacity dollar savings divided by the total MWh savings.  Capacity costs can be calculated differently in different market/non-market areas.  The figure here is based on the $ savings attributed to capacity.</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T&amp;D capacity</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is the deferral value of T&amp;D expansion avoided by efficiency – so essentially the carrying costs of any deferred investments, divided by the MWh savings.  It does not include any T&amp;D maintenance expenses.</a:t>
            </a:r>
            <a:r>
              <a:rPr lang="en-US" dirty="0" smtClean="0"/>
              <a:t> </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(See above.)</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Line losses</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are marginal losses, used to gross up EE savings generally measured at the customer meter.  This is for energy only, but a similar gross up is done for capacity, it is not broken out here.</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Avoided reserves</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represents the savings in reserves (generally in the 10 – 15% range) resulting from lower peak demands.  So if your load is 100 MW, adjusted for losses to 112 MW, you also avoid the purchase of an additional 15% of that amount to cover reserves (capacity in reserve to cover expected or unexpected outages).  All capacity unit values are based on the carrying cost of a peaking unit, or a market value of capacity.</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Externalities</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represent avoided stack emissions – based almost exclusively on a value of carbon which, from memory, was about $50/ton.  (Vermont has since increased that value to $80/ton).</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Other resources</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represents savings, as well as costs, to the consumer for savings from other resources.  An efficient clothes washer will use less water, as well as less electricity.  An efficient lighting system will save on air conditioning, but also increase winter heating costs.  Does not include any utility power plant “other resources” savings.</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O&amp;M</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represents savings to the consumer from installation of the measures.  So, a compact fluorescent will offset the purchase of several incandescent bulbs, as well as the electric savings.  I am not sure how savings from installing a new gizmo effect this figure.  That is, if you have an old lighting system and you replace it with a new one, there is some O&amp;M savings because you will have to replace the old one at some point and the EE installation defers that cost.</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Other fuel</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represents the net savings and costs of incremental fuel use resulting from EE measures.  If you insulate a building to reduce AC use, you also save heating fuel.</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Difficult-to-Quantify Non-Energy Benefits (DTQ NEB)</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includes a whole array of benefits that are derived from energy efficiency, some of which can be measured, others of which can not.  This category includes things like improved comfort, wellness benefits (a la the New Zealand study Jim Lazar has been discussing), improved productivity, home value and others.  In Vermont, they set this at 15% as a placeholder value.</a:t>
            </a:r>
            <a:r>
              <a:rPr lang="en-US" dirty="0" smtClean="0"/>
              <a:t> </a:t>
            </a:r>
          </a:p>
          <a:p>
            <a:r>
              <a:rPr lang="en-US" sz="1200" b="1" i="0" u="none" strike="noStrike" kern="1200" dirty="0" smtClean="0">
                <a:solidFill>
                  <a:schemeClr val="tx1"/>
                </a:solidFill>
                <a:effectLst/>
                <a:latin typeface="+mn-lt"/>
                <a:ea typeface="ＭＳ Ｐゴシック" pitchFamily="-112" charset="-128"/>
                <a:cs typeface="ＭＳ Ｐゴシック" pitchFamily="-112" charset="-128"/>
              </a:rPr>
              <a:t>Risk</a:t>
            </a:r>
            <a:r>
              <a:rPr lang="en-US" sz="1200" b="0" i="0" u="none" strike="noStrike" kern="1200" dirty="0" smtClean="0">
                <a:solidFill>
                  <a:schemeClr val="tx1"/>
                </a:solidFill>
                <a:effectLst/>
                <a:latin typeface="+mn-lt"/>
                <a:ea typeface="ＭＳ Ｐゴシック" pitchFamily="-112" charset="-128"/>
                <a:cs typeface="ＭＳ Ｐゴシック" pitchFamily="-112" charset="-128"/>
              </a:rPr>
              <a:t> - The risk adjustment is a 10% adjustment that is actually applied to the cost of the EE measure for screening purposes.  The cost of an EE measure is discounted (relative to traditional supply) to reflect the improved risk characteristics of EE – namely the ability to increase or decrease program activity to meet needs, the incremental nature of EE impacts, and the limited risk of stranded investment. (It's cost is lower as a result of this discounting, so it's value is higher.)</a:t>
            </a:r>
            <a:r>
              <a:rPr lang="en-US" dirty="0" smtClean="0"/>
              <a:t> </a:t>
            </a:r>
            <a:endParaRPr lang="en-US" dirty="0"/>
          </a:p>
        </p:txBody>
      </p:sp>
      <p:sp>
        <p:nvSpPr>
          <p:cNvPr id="4" name="Date Placeholder 3"/>
          <p:cNvSpPr>
            <a:spLocks noGrp="1"/>
          </p:cNvSpPr>
          <p:nvPr>
            <p:ph type="dt" idx="10"/>
          </p:nvPr>
        </p:nvSpPr>
        <p:spPr/>
        <p:txBody>
          <a:bodyPr/>
          <a:lstStyle/>
          <a:p>
            <a:pPr>
              <a:defRPr/>
            </a:pPr>
            <a:r>
              <a:rPr lang="en-US" dirty="0" smtClean="0"/>
              <a:t>12/27/10</a:t>
            </a:r>
            <a:endParaRPr lang="en-US" dirty="0"/>
          </a:p>
        </p:txBody>
      </p:sp>
      <p:sp>
        <p:nvSpPr>
          <p:cNvPr id="5" name="Slide Number Placeholder 4"/>
          <p:cNvSpPr>
            <a:spLocks noGrp="1"/>
          </p:cNvSpPr>
          <p:nvPr>
            <p:ph type="sldNum" sz="quarter" idx="11"/>
          </p:nvPr>
        </p:nvSpPr>
        <p:spPr/>
        <p:txBody>
          <a:bodyPr/>
          <a:lstStyle/>
          <a:p>
            <a:pPr>
              <a:defRPr/>
            </a:pPr>
            <a:fld id="{C1DC5695-40F4-4B85-9387-D9008FC566AA}" type="slidenum">
              <a:rPr lang="en-US" smtClean="0"/>
              <a:pPr>
                <a:defRPr/>
              </a:pPr>
              <a:t>37</a:t>
            </a:fld>
            <a:endParaRPr lang="en-US" dirty="0"/>
          </a:p>
        </p:txBody>
      </p:sp>
    </p:spTree>
    <p:extLst>
      <p:ext uri="{BB962C8B-B14F-4D97-AF65-F5344CB8AC3E}">
        <p14:creationId xmlns:p14="http://schemas.microsoft.com/office/powerpoint/2010/main" val="3554346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Source: Paul </a:t>
            </a:r>
            <a:r>
              <a:rPr lang="en-US" baseline="0" dirty="0" err="1" smtClean="0"/>
              <a:t>Faeth</a:t>
            </a:r>
            <a:r>
              <a:rPr lang="en-US" baseline="0" dirty="0" smtClean="0"/>
              <a:t>, CNA.</a:t>
            </a:r>
          </a:p>
          <a:p>
            <a:endParaRPr lang="en-US" dirty="0"/>
          </a:p>
        </p:txBody>
      </p:sp>
      <p:sp>
        <p:nvSpPr>
          <p:cNvPr id="4" name="Slide Number Placeholder 3"/>
          <p:cNvSpPr>
            <a:spLocks noGrp="1"/>
          </p:cNvSpPr>
          <p:nvPr>
            <p:ph type="sldNum" sz="quarter" idx="10"/>
          </p:nvPr>
        </p:nvSpPr>
        <p:spPr/>
        <p:txBody>
          <a:bodyPr/>
          <a:lstStyle/>
          <a:p>
            <a:pPr>
              <a:defRPr/>
            </a:pPr>
            <a:fld id="{021283D4-DD84-CB40-964A-BE61B2CEB813}" type="slidenum">
              <a:rPr lang="en-US" smtClean="0"/>
              <a:pPr>
                <a:defRPr/>
              </a:pPr>
              <a:t>38</a:t>
            </a:fld>
            <a:endParaRPr lang="en-US"/>
          </a:p>
        </p:txBody>
      </p:sp>
    </p:spTree>
    <p:extLst>
      <p:ext uri="{BB962C8B-B14F-4D97-AF65-F5344CB8AC3E}">
        <p14:creationId xmlns:p14="http://schemas.microsoft.com/office/powerpoint/2010/main" val="1978216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smtClean="0">
                <a:solidFill>
                  <a:schemeClr val="tx1"/>
                </a:solidFill>
                <a:effectLst/>
                <a:latin typeface="+mn-lt"/>
                <a:ea typeface="+mn-ea"/>
                <a:cs typeface="+mn-cs"/>
              </a:rPr>
              <a:t>Source:  Capturing </a:t>
            </a:r>
            <a:r>
              <a:rPr lang="en-US" sz="1200" b="0" kern="1200" dirty="0" smtClean="0">
                <a:solidFill>
                  <a:schemeClr val="tx1"/>
                </a:solidFill>
                <a:effectLst/>
                <a:latin typeface="+mn-lt"/>
                <a:ea typeface="+mn-ea"/>
                <a:cs typeface="+mn-cs"/>
              </a:rPr>
              <a:t>Synergies Between Water Conservation and Carbon Dioxide Emissions in the Power Sector </a:t>
            </a:r>
            <a:endParaRPr lang="en-US" b="0" dirty="0" smtClean="0"/>
          </a:p>
          <a:p>
            <a:r>
              <a:rPr lang="en-US" sz="1200" b="0" kern="1200" dirty="0" smtClean="0">
                <a:solidFill>
                  <a:schemeClr val="tx1"/>
                </a:solidFill>
                <a:effectLst/>
                <a:latin typeface="+mn-lt"/>
                <a:ea typeface="+mn-ea"/>
                <a:cs typeface="+mn-cs"/>
              </a:rPr>
              <a:t>Paul </a:t>
            </a:r>
            <a:r>
              <a:rPr lang="en-US" sz="1200" b="0" kern="1200" dirty="0" err="1" smtClean="0">
                <a:solidFill>
                  <a:schemeClr val="tx1"/>
                </a:solidFill>
                <a:effectLst/>
                <a:latin typeface="+mn-lt"/>
                <a:ea typeface="+mn-ea"/>
                <a:cs typeface="+mn-cs"/>
              </a:rPr>
              <a:t>Faeth</a:t>
            </a:r>
            <a:r>
              <a:rPr lang="en-US" sz="1200" b="0" kern="1200" dirty="0" smtClean="0">
                <a:solidFill>
                  <a:schemeClr val="tx1"/>
                </a:solidFill>
                <a:effectLst/>
                <a:latin typeface="+mn-lt"/>
                <a:ea typeface="+mn-ea"/>
                <a:cs typeface="+mn-cs"/>
              </a:rPr>
              <a:t> and Benjamin K. </a:t>
            </a:r>
            <a:r>
              <a:rPr lang="en-US" sz="1200" b="0" kern="1200" dirty="0" err="1" smtClean="0">
                <a:solidFill>
                  <a:schemeClr val="tx1"/>
                </a:solidFill>
                <a:effectLst/>
                <a:latin typeface="+mn-lt"/>
                <a:ea typeface="+mn-ea"/>
                <a:cs typeface="+mn-cs"/>
              </a:rPr>
              <a:t>Sovacool</a:t>
            </a:r>
            <a:r>
              <a:rPr lang="en-US" sz="1200" b="0" kern="1200" dirty="0" smtClean="0">
                <a:solidFill>
                  <a:schemeClr val="tx1"/>
                </a:solidFill>
                <a:effectLst/>
                <a:latin typeface="+mn-lt"/>
                <a:ea typeface="+mn-ea"/>
                <a:cs typeface="+mn-cs"/>
              </a:rPr>
              <a:t> July 2014</a:t>
            </a:r>
            <a:r>
              <a:rPr lang="en-US" sz="1200" b="0" kern="1200" baseline="0" dirty="0" smtClean="0">
                <a:solidFill>
                  <a:schemeClr val="tx1"/>
                </a:solidFill>
                <a:effectLst/>
                <a:latin typeface="+mn-lt"/>
                <a:ea typeface="+mn-ea"/>
                <a:cs typeface="+mn-cs"/>
              </a:rPr>
              <a:t>. Page 9.</a:t>
            </a:r>
            <a:endParaRPr lang="en-US" b="0" dirty="0" smtClean="0"/>
          </a:p>
          <a:p>
            <a:endParaRPr lang="en-US" dirty="0"/>
          </a:p>
        </p:txBody>
      </p:sp>
      <p:sp>
        <p:nvSpPr>
          <p:cNvPr id="4" name="Slide Number Placeholder 3"/>
          <p:cNvSpPr>
            <a:spLocks noGrp="1"/>
          </p:cNvSpPr>
          <p:nvPr>
            <p:ph type="sldNum" sz="quarter" idx="10"/>
          </p:nvPr>
        </p:nvSpPr>
        <p:spPr/>
        <p:txBody>
          <a:bodyPr/>
          <a:lstStyle/>
          <a:p>
            <a:fld id="{0F7BDBCF-3FC9-C24F-8C59-E511854CEC6A}" type="slidenum">
              <a:rPr lang="en-US" smtClean="0"/>
              <a:t>39</a:t>
            </a:fld>
            <a:endParaRPr lang="en-US"/>
          </a:p>
        </p:txBody>
      </p:sp>
    </p:spTree>
    <p:extLst>
      <p:ext uri="{BB962C8B-B14F-4D97-AF65-F5344CB8AC3E}">
        <p14:creationId xmlns:p14="http://schemas.microsoft.com/office/powerpoint/2010/main" val="712868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areas of the US, Texas, most of the West, have water constraints that equal or exceed their</a:t>
            </a:r>
            <a:r>
              <a:rPr lang="en-US" baseline="0" dirty="0" smtClean="0"/>
              <a:t> air quality concerns. 10-20% of the energy consumed in Western states is to move water. EE also can reduce water consumption.</a:t>
            </a:r>
          </a:p>
          <a:p>
            <a:r>
              <a:rPr lang="en-US" baseline="0" dirty="0" smtClean="0"/>
              <a:t>States that adopt and implement EE/water linked measures can take GHG credit for the emissions savings if they are appropriated quantified and verified. </a:t>
            </a:r>
          </a:p>
          <a:p>
            <a:endParaRPr lang="en-US" baseline="0" dirty="0" smtClean="0"/>
          </a:p>
          <a:p>
            <a:r>
              <a:rPr lang="en-US" baseline="0" dirty="0" smtClean="0"/>
              <a:t>The corollary to an EE power plant, a fossil fueled plant, must be 100% completed before 1 </a:t>
            </a:r>
            <a:r>
              <a:rPr lang="en-US" baseline="0" dirty="0" err="1" smtClean="0"/>
              <a:t>MWh</a:t>
            </a:r>
            <a:r>
              <a:rPr lang="en-US" baseline="0" dirty="0" smtClean="0"/>
              <a:t> of electricity can be generated.</a:t>
            </a:r>
            <a:endParaRPr lang="en-US" dirty="0"/>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3</a:t>
            </a:fld>
            <a:endParaRPr lang="en-US" dirty="0"/>
          </a:p>
        </p:txBody>
      </p:sp>
    </p:spTree>
    <p:extLst>
      <p:ext uri="{BB962C8B-B14F-4D97-AF65-F5344CB8AC3E}">
        <p14:creationId xmlns:p14="http://schemas.microsoft.com/office/powerpoint/2010/main" val="277041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E9BD56E-74B2-6B4C-98D2-34BC3EF700A1}" type="slidenum">
              <a:rPr lang="en-US" smtClean="0"/>
              <a:t>5</a:t>
            </a:fld>
            <a:endParaRPr lang="en-US"/>
          </a:p>
        </p:txBody>
      </p:sp>
    </p:spTree>
    <p:extLst>
      <p:ext uri="{BB962C8B-B14F-4D97-AF65-F5344CB8AC3E}">
        <p14:creationId xmlns:p14="http://schemas.microsoft.com/office/powerpoint/2010/main" val="190049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Clean Air Act requires EPA to identify “the best system of emission reduction which (taking into account the cost of achieving such reduction and any non-air quality health and environmental impact and energy requirements) the Administrator determines has been adequately demonstrated.” EPA</a:t>
            </a:r>
            <a:r>
              <a:rPr lang="en-US" baseline="0" dirty="0" smtClean="0"/>
              <a:t> determined that, for the affected EGUs, the BSER consists of four building blocks. Inside the fence, EPA determined that emissions of coal-fired steam EGUs could be reduced through heat rate improvements. Outside the fence, EPA determined that emissions of all affected EGUs could be reduced by dispatching low-emitting NGCC units more frequently, by adding renewables to the generation portfolio, and by reducing total demand through energy efficiency.</a:t>
            </a:r>
          </a:p>
          <a:p>
            <a:endParaRPr lang="en-US" baseline="0" dirty="0" smtClean="0"/>
          </a:p>
          <a:p>
            <a:r>
              <a:rPr lang="en-US" dirty="0" smtClean="0"/>
              <a:t>EE = Energy Efficiency</a:t>
            </a:r>
          </a:p>
          <a:p>
            <a:r>
              <a:rPr lang="en-US" dirty="0" smtClean="0"/>
              <a:t>DSM = Demand-Side</a:t>
            </a:r>
            <a:r>
              <a:rPr lang="en-US" baseline="0" dirty="0" smtClean="0"/>
              <a:t> Management</a:t>
            </a:r>
          </a:p>
          <a:p>
            <a:r>
              <a:rPr lang="en-US" baseline="0" dirty="0" smtClean="0"/>
              <a:t>EERS = Energy Efficiency Resource Standard</a:t>
            </a:r>
          </a:p>
        </p:txBody>
      </p:sp>
      <p:sp>
        <p:nvSpPr>
          <p:cNvPr id="4" name="Slide Number Placeholder 3"/>
          <p:cNvSpPr>
            <a:spLocks noGrp="1"/>
          </p:cNvSpPr>
          <p:nvPr>
            <p:ph type="sldNum" sz="quarter" idx="10"/>
          </p:nvPr>
        </p:nvSpPr>
        <p:spPr/>
        <p:txBody>
          <a:bodyPr/>
          <a:lstStyle/>
          <a:p>
            <a:pPr>
              <a:defRPr/>
            </a:pPr>
            <a:fld id="{021283D4-DD84-CB40-964A-BE61B2CEB813}" type="slidenum">
              <a:rPr lang="en-US" smtClean="0"/>
              <a:pPr>
                <a:defRPr/>
              </a:pPr>
              <a:t>7</a:t>
            </a:fld>
            <a:endParaRPr lang="en-US"/>
          </a:p>
        </p:txBody>
      </p:sp>
    </p:spTree>
    <p:extLst>
      <p:ext uri="{BB962C8B-B14F-4D97-AF65-F5344CB8AC3E}">
        <p14:creationId xmlns:p14="http://schemas.microsoft.com/office/powerpoint/2010/main" val="335188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authors are aware that “precision” is a loaded term. The context here is for air quality purposes. EPA has long used a hierarchical scheme to credit emissions savings based on the precision of their measurement. </a:t>
            </a:r>
          </a:p>
          <a:p>
            <a:endParaRPr lang="en-US" dirty="0"/>
          </a:p>
          <a:p>
            <a:r>
              <a:rPr lang="en-US" dirty="0" smtClean="0"/>
              <a:t>There are many excellent examples of EM&amp;V (NEEP and the PNW Regional Technical forum to name two) that would be consistent with EPA “A” rated, or best, data. EM&amp;V </a:t>
            </a:r>
            <a:r>
              <a:rPr lang="en-US" dirty="0" err="1" smtClean="0"/>
              <a:t>proceudres</a:t>
            </a:r>
            <a:r>
              <a:rPr lang="en-US" dirty="0" smtClean="0"/>
              <a:t> that are less developed or precise might be rated B or C. What this relates to is the potential quantity of emissions credit that a state could receive from it’s EE programs. States with less precise EM&amp;V might have their energy savings </a:t>
            </a:r>
            <a:r>
              <a:rPr lang="en-US" dirty="0" err="1" smtClean="0"/>
              <a:t>discountted</a:t>
            </a:r>
            <a:r>
              <a:rPr lang="en-US" dirty="0" smtClean="0"/>
              <a:t>.</a:t>
            </a:r>
            <a:endParaRPr lang="en-US" dirty="0"/>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8</a:t>
            </a:fld>
            <a:endParaRPr lang="en-US" dirty="0"/>
          </a:p>
        </p:txBody>
      </p:sp>
    </p:spTree>
    <p:extLst>
      <p:ext uri="{BB962C8B-B14F-4D97-AF65-F5344CB8AC3E}">
        <p14:creationId xmlns:p14="http://schemas.microsoft.com/office/powerpoint/2010/main" val="323480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sz="1200" kern="1200" dirty="0" smtClean="0">
                <a:solidFill>
                  <a:schemeClr val="tx1"/>
                </a:solidFill>
                <a:latin typeface="+mn-lt"/>
                <a:ea typeface="ＭＳ Ｐゴシック" pitchFamily="-112" charset="-128"/>
                <a:cs typeface="ＭＳ Ｐゴシック" pitchFamily="-112" charset="-128"/>
              </a:rPr>
              <a:t> "Little Boy Scratching His Head" by David Castillo </a:t>
            </a:r>
            <a:r>
              <a:rPr lang="en-US" sz="1200" kern="1200" dirty="0" err="1" smtClean="0">
                <a:solidFill>
                  <a:schemeClr val="tx1"/>
                </a:solidFill>
                <a:latin typeface="+mn-lt"/>
                <a:ea typeface="ＭＳ Ｐゴシック" pitchFamily="-112" charset="-128"/>
                <a:cs typeface="ＭＳ Ｐゴシック" pitchFamily="-112" charset="-128"/>
              </a:rPr>
              <a:t>Dominici</a:t>
            </a:r>
            <a:r>
              <a:rPr lang="en-US" sz="1200" kern="1200" dirty="0" smtClean="0">
                <a:solidFill>
                  <a:schemeClr val="tx1"/>
                </a:solidFill>
                <a:latin typeface="+mn-lt"/>
                <a:ea typeface="ＭＳ Ｐゴシック" pitchFamily="-112" charset="-128"/>
                <a:cs typeface="ＭＳ Ｐゴシック" pitchFamily="-112" charset="-128"/>
              </a:rPr>
              <a:t>. Royalty free images from </a:t>
            </a:r>
            <a:r>
              <a:rPr lang="en-US" sz="1200" kern="1200" dirty="0" err="1" smtClean="0">
                <a:solidFill>
                  <a:schemeClr val="tx1"/>
                </a:solidFill>
                <a:latin typeface="+mn-lt"/>
                <a:ea typeface="ＭＳ Ｐゴシック" pitchFamily="-112" charset="-128"/>
                <a:cs typeface="ＭＳ Ｐゴシック" pitchFamily="-112" charset="-128"/>
              </a:rPr>
              <a:t>FreeDigitalPhotos.net</a:t>
            </a:r>
            <a:endParaRPr lang="en-US" dirty="0"/>
          </a:p>
        </p:txBody>
      </p:sp>
      <p:sp>
        <p:nvSpPr>
          <p:cNvPr id="4" name="Date Placeholder 3"/>
          <p:cNvSpPr>
            <a:spLocks noGrp="1"/>
          </p:cNvSpPr>
          <p:nvPr>
            <p:ph type="dt" idx="10"/>
          </p:nvPr>
        </p:nvSpPr>
        <p:spPr/>
        <p:txBody>
          <a:bodyPr/>
          <a:lstStyle/>
          <a:p>
            <a:pPr>
              <a:defRPr/>
            </a:pPr>
            <a:r>
              <a:rPr lang="en-US" smtClean="0"/>
              <a:t>12/27/10</a:t>
            </a:r>
            <a:endParaRPr lang="en-US"/>
          </a:p>
        </p:txBody>
      </p:sp>
      <p:sp>
        <p:nvSpPr>
          <p:cNvPr id="5" name="Slide Number Placeholder 4"/>
          <p:cNvSpPr>
            <a:spLocks noGrp="1"/>
          </p:cNvSpPr>
          <p:nvPr>
            <p:ph type="sldNum" sz="quarter" idx="11"/>
          </p:nvPr>
        </p:nvSpPr>
        <p:spPr/>
        <p:txBody>
          <a:bodyPr/>
          <a:lstStyle/>
          <a:p>
            <a:pPr>
              <a:defRPr/>
            </a:pPr>
            <a:fld id="{D56D7F30-C449-42A8-9F58-08A89C68342F}" type="slidenum">
              <a:rPr lang="en-US" smtClean="0"/>
              <a:pPr>
                <a:defRPr/>
              </a:pPr>
              <a:t>9</a:t>
            </a:fld>
            <a:endParaRPr lang="en-US" dirty="0"/>
          </a:p>
        </p:txBody>
      </p:sp>
    </p:spTree>
    <p:extLst>
      <p:ext uri="{BB962C8B-B14F-4D97-AF65-F5344CB8AC3E}">
        <p14:creationId xmlns:p14="http://schemas.microsoft.com/office/powerpoint/2010/main" val="340665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indent="0">
              <a:spcBef>
                <a:spcPts val="600"/>
              </a:spcBef>
              <a:buFontTx/>
              <a:buNone/>
              <a:defRPr/>
            </a:pPr>
            <a:endParaRPr lang="en-US" sz="1000" dirty="0" smtClean="0">
              <a:latin typeface="Georgia"/>
              <a:ea typeface="ＭＳ Ｐゴシック" charset="0"/>
              <a:cs typeface="Georgia"/>
            </a:endParaRPr>
          </a:p>
          <a:p>
            <a:pPr lvl="1" eaLnBrk="1" hangingPunct="1">
              <a:spcBef>
                <a:spcPts val="600"/>
              </a:spcBef>
              <a:defRPr/>
            </a:pPr>
            <a:endParaRPr lang="en-US" sz="1000" dirty="0" smtClean="0">
              <a:latin typeface="Georgia"/>
              <a:ea typeface="Arial" charset="0"/>
              <a:cs typeface="Georgia"/>
            </a:endParaRPr>
          </a:p>
          <a:p>
            <a:pPr eaLnBrk="1" hangingPunct="1">
              <a:spcBef>
                <a:spcPts val="600"/>
              </a:spcBef>
            </a:pPr>
            <a:r>
              <a:rPr lang="en-US" sz="1000" dirty="0" smtClean="0">
                <a:solidFill>
                  <a:schemeClr val="tx1"/>
                </a:solidFill>
                <a:latin typeface="Georgia"/>
                <a:cs typeface="Georgia"/>
              </a:rPr>
              <a:t>EPA incorporates vehicles into SIPs routinely</a:t>
            </a:r>
          </a:p>
          <a:p>
            <a:pPr eaLnBrk="1" hangingPunct="1">
              <a:spcBef>
                <a:spcPts val="600"/>
              </a:spcBef>
            </a:pPr>
            <a:r>
              <a:rPr lang="en-US" sz="1000" dirty="0" smtClean="0">
                <a:solidFill>
                  <a:schemeClr val="tx1"/>
                </a:solidFill>
                <a:latin typeface="Georgia"/>
                <a:cs typeface="Georgia"/>
              </a:rPr>
              <a:t>Vehicles and EE both:</a:t>
            </a:r>
          </a:p>
          <a:p>
            <a:pPr lvl="1" eaLnBrk="1" hangingPunct="1">
              <a:spcBef>
                <a:spcPts val="600"/>
              </a:spcBef>
            </a:pPr>
            <a:r>
              <a:rPr lang="en-US" sz="1000" dirty="0" smtClean="0">
                <a:solidFill>
                  <a:schemeClr val="tx1"/>
                </a:solidFill>
                <a:latin typeface="Georgia"/>
                <a:ea typeface="Arial" charset="0"/>
                <a:cs typeface="Georgia"/>
              </a:rPr>
              <a:t>Have millions of discrete “installations”</a:t>
            </a:r>
          </a:p>
          <a:p>
            <a:pPr lvl="1" eaLnBrk="1" hangingPunct="1">
              <a:spcBef>
                <a:spcPts val="600"/>
              </a:spcBef>
            </a:pPr>
            <a:r>
              <a:rPr lang="en-US" sz="1000" dirty="0" smtClean="0">
                <a:solidFill>
                  <a:schemeClr val="tx1"/>
                </a:solidFill>
                <a:latin typeface="Georgia"/>
                <a:ea typeface="Arial" charset="0"/>
                <a:cs typeface="Georgia"/>
              </a:rPr>
              <a:t>Face similar issues – baseline, technology penetration, degree of use once installed, how used, persistence/degradation, etc.</a:t>
            </a:r>
          </a:p>
          <a:p>
            <a:pPr lvl="1" eaLnBrk="1" hangingPunct="1">
              <a:spcBef>
                <a:spcPts val="600"/>
              </a:spcBef>
            </a:pPr>
            <a:r>
              <a:rPr lang="en-US" sz="1000" dirty="0" smtClean="0">
                <a:solidFill>
                  <a:schemeClr val="tx1"/>
                </a:solidFill>
                <a:latin typeface="Georgia"/>
                <a:ea typeface="Arial" charset="0"/>
                <a:cs typeface="Georgia"/>
              </a:rPr>
              <a:t>Emissions can be reliably quantified via statistical sampling and analysis</a:t>
            </a:r>
          </a:p>
          <a:p>
            <a:pPr eaLnBrk="1" hangingPunct="1">
              <a:spcBef>
                <a:spcPts val="600"/>
              </a:spcBef>
            </a:pPr>
            <a:r>
              <a:rPr lang="en-US" sz="1000" dirty="0" smtClean="0">
                <a:solidFill>
                  <a:schemeClr val="tx1"/>
                </a:solidFill>
                <a:latin typeface="Georgia"/>
                <a:cs typeface="Georgia"/>
              </a:rPr>
              <a:t>Why not apply the same approach to both?</a:t>
            </a:r>
          </a:p>
          <a:p>
            <a:pPr lvl="1" eaLnBrk="1" hangingPunct="1">
              <a:spcBef>
                <a:spcPts val="600"/>
              </a:spcBef>
              <a:defRPr/>
            </a:pPr>
            <a:endParaRPr lang="en-US" sz="1000" dirty="0" smtClean="0">
              <a:latin typeface="Georgia"/>
              <a:ea typeface="Arial" charset="0"/>
              <a:cs typeface="Georgia"/>
            </a:endParaRPr>
          </a:p>
          <a:p>
            <a:pPr marL="171450" indent="-171450">
              <a:spcBef>
                <a:spcPts val="600"/>
              </a:spcBef>
              <a:buFontTx/>
              <a:buChar char="-"/>
              <a:defRPr/>
            </a:pPr>
            <a:endParaRPr lang="en-US" sz="1000" dirty="0">
              <a:latin typeface="Georgia"/>
              <a:ea typeface="ＭＳ Ｐゴシック" charset="0"/>
              <a:cs typeface="Georgia"/>
            </a:endParaRPr>
          </a:p>
        </p:txBody>
      </p:sp>
      <p:sp>
        <p:nvSpPr>
          <p:cNvPr id="5632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55A155-EC78-D44A-8FEB-1A0F02F0E80B}" type="slidenum">
              <a:rPr lang="en-US" sz="1200">
                <a:latin typeface="Calibri" charset="0"/>
                <a:cs typeface="Arial" charset="0"/>
              </a:rPr>
              <a:pPr eaLnBrk="1" hangingPunct="1"/>
              <a:t>10</a:t>
            </a:fld>
            <a:endParaRPr lang="en-US" sz="1200">
              <a:latin typeface="Calibri" charset="0"/>
              <a:cs typeface="Arial" charset="0"/>
            </a:endParaRPr>
          </a:p>
        </p:txBody>
      </p:sp>
    </p:spTree>
    <p:extLst>
      <p:ext uri="{BB962C8B-B14F-4D97-AF65-F5344CB8AC3E}">
        <p14:creationId xmlns:p14="http://schemas.microsoft.com/office/powerpoint/2010/main" val="303753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Details of these tools are provided in the “additional slides” section of this presentation</a:t>
            </a:r>
            <a:endParaRPr lang="en-US" dirty="0"/>
          </a:p>
        </p:txBody>
      </p:sp>
      <p:sp>
        <p:nvSpPr>
          <p:cNvPr id="4" name="Slide Number Placeholder 3"/>
          <p:cNvSpPr>
            <a:spLocks noGrp="1"/>
          </p:cNvSpPr>
          <p:nvPr>
            <p:ph type="sldNum" sz="quarter" idx="10"/>
          </p:nvPr>
        </p:nvSpPr>
        <p:spPr/>
        <p:txBody>
          <a:bodyPr/>
          <a:lstStyle/>
          <a:p>
            <a:fld id="{3E9BD56E-74B2-6B4C-98D2-34BC3EF700A1}" type="slidenum">
              <a:rPr lang="en-US" smtClean="0"/>
              <a:t>11</a:t>
            </a:fld>
            <a:endParaRPr lang="en-US"/>
          </a:p>
        </p:txBody>
      </p:sp>
    </p:spTree>
    <p:extLst>
      <p:ext uri="{BB962C8B-B14F-4D97-AF65-F5344CB8AC3E}">
        <p14:creationId xmlns:p14="http://schemas.microsoft.com/office/powerpoint/2010/main" val="4052061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w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w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w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758E9D-DD46-3C4E-B391-23543FD6C01C}"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244628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758E9D-DD46-3C4E-B391-23543FD6C01C}"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2972035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758E9D-DD46-3C4E-B391-23543FD6C01C}"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122694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2286000" y="6069013"/>
            <a:ext cx="2870200" cy="261937"/>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1100" b="1" dirty="0" smtClean="0">
                <a:solidFill>
                  <a:srgbClr val="FFFFFF"/>
                </a:solidFill>
                <a:latin typeface="Georgia" pitchFamily="18" charset="0"/>
              </a:rPr>
              <a:t>The Regulatory Assistance Project</a:t>
            </a:r>
          </a:p>
        </p:txBody>
      </p:sp>
      <p:sp>
        <p:nvSpPr>
          <p:cNvPr id="8" name="TextBox 7"/>
          <p:cNvSpPr txBox="1">
            <a:spLocks noChangeArrowheads="1"/>
          </p:cNvSpPr>
          <p:nvPr userDrawn="1"/>
        </p:nvSpPr>
        <p:spPr bwMode="auto">
          <a:xfrm>
            <a:off x="5156200" y="6070600"/>
            <a:ext cx="1620838" cy="430887"/>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1100" dirty="0" smtClean="0">
                <a:solidFill>
                  <a:srgbClr val="FFFFFF"/>
                </a:solidFill>
                <a:latin typeface="Georgia" pitchFamily="18" charset="0"/>
              </a:rPr>
              <a:t>50 State Street, Suite 3</a:t>
            </a:r>
          </a:p>
          <a:p>
            <a:pPr eaLnBrk="1" hangingPunct="1">
              <a:defRPr/>
            </a:pPr>
            <a:r>
              <a:rPr lang="en-US" sz="1100" dirty="0" smtClean="0">
                <a:solidFill>
                  <a:srgbClr val="FFFFFF"/>
                </a:solidFill>
                <a:latin typeface="Georgia" pitchFamily="18" charset="0"/>
              </a:rPr>
              <a:t>Montpelier, VT 05602</a:t>
            </a:r>
          </a:p>
        </p:txBody>
      </p:sp>
      <p:sp>
        <p:nvSpPr>
          <p:cNvPr id="9" name="TextBox 8"/>
          <p:cNvSpPr txBox="1">
            <a:spLocks noChangeArrowheads="1"/>
          </p:cNvSpPr>
          <p:nvPr userDrawn="1"/>
        </p:nvSpPr>
        <p:spPr bwMode="auto">
          <a:xfrm>
            <a:off x="6931025" y="6069013"/>
            <a:ext cx="1936750" cy="43021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1100" dirty="0" smtClean="0">
                <a:solidFill>
                  <a:srgbClr val="FFFFFF"/>
                </a:solidFill>
                <a:latin typeface="Georgia" pitchFamily="18" charset="0"/>
              </a:rPr>
              <a:t>Phone: 802-223-8199</a:t>
            </a:r>
          </a:p>
          <a:p>
            <a:pPr eaLnBrk="1" hangingPunct="1">
              <a:defRPr/>
            </a:pPr>
            <a:r>
              <a:rPr lang="en-US" sz="1100" dirty="0" smtClean="0">
                <a:solidFill>
                  <a:srgbClr val="FFFFFF"/>
                </a:solidFill>
                <a:latin typeface="Georgia" pitchFamily="18" charset="0"/>
              </a:rPr>
              <a:t>www.raponline.org </a:t>
            </a:r>
          </a:p>
        </p:txBody>
      </p:sp>
      <p:sp>
        <p:nvSpPr>
          <p:cNvPr id="2" name="Title 1"/>
          <p:cNvSpPr>
            <a:spLocks noGrp="1"/>
          </p:cNvSpPr>
          <p:nvPr>
            <p:ph type="ctrTitle"/>
          </p:nvPr>
        </p:nvSpPr>
        <p:spPr>
          <a:xfrm>
            <a:off x="465184" y="1590168"/>
            <a:ext cx="8221616" cy="1470025"/>
          </a:xfrm>
        </p:spPr>
        <p:txBody>
          <a:bodyPr anchor="t">
            <a:noAutofit/>
          </a:bodyPr>
          <a:lstStyle>
            <a:lvl1pPr algn="ctr">
              <a:defRPr lang="en-US" sz="3600" baseline="0" smtClean="0">
                <a:solidFill>
                  <a:schemeClr val="bg1"/>
                </a:solidFill>
                <a:latin typeface="Georgia" pitchFamily="18" charset="0"/>
              </a:defRPr>
            </a:lvl1pPr>
          </a:lstStyle>
          <a:p>
            <a:r>
              <a:rPr lang="en-US" smtClean="0"/>
              <a:t>Click to edit Master title style</a:t>
            </a:r>
            <a:endParaRPr lang="en-US" dirty="0"/>
          </a:p>
        </p:txBody>
      </p:sp>
      <p:sp>
        <p:nvSpPr>
          <p:cNvPr id="7" name="Subtitle 2"/>
          <p:cNvSpPr>
            <a:spLocks noGrp="1"/>
          </p:cNvSpPr>
          <p:nvPr>
            <p:ph type="subTitle" idx="1"/>
          </p:nvPr>
        </p:nvSpPr>
        <p:spPr>
          <a:xfrm>
            <a:off x="465184" y="3186237"/>
            <a:ext cx="8221616" cy="1104549"/>
          </a:xfrm>
        </p:spPr>
        <p:txBody>
          <a:bodyPr/>
          <a:lstStyle>
            <a:lvl1pPr marL="0" indent="0" algn="ctr">
              <a:buNone/>
              <a:defRPr lang="en-US" sz="2500" baseline="0" smtClean="0">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11"/>
          <p:cNvSpPr>
            <a:spLocks noGrp="1"/>
          </p:cNvSpPr>
          <p:nvPr>
            <p:ph type="body" sz="quarter" idx="12"/>
          </p:nvPr>
        </p:nvSpPr>
        <p:spPr>
          <a:xfrm>
            <a:off x="2286001" y="4409117"/>
            <a:ext cx="6400800" cy="914400"/>
          </a:xfrm>
        </p:spPr>
        <p:txBody>
          <a:bodyPr anchor="b">
            <a:normAutofit/>
          </a:bodyPr>
          <a:lstStyle>
            <a:lvl1pPr algn="r">
              <a:buNone/>
              <a:defRPr lang="en-US" sz="3000" baseline="0" smtClean="0">
                <a:solidFill>
                  <a:schemeClr val="bg1"/>
                </a:solidFill>
                <a:latin typeface="Georgia" pitchFamily="18" charset="0"/>
              </a:defRPr>
            </a:lvl1pPr>
          </a:lstStyle>
          <a:p>
            <a:pPr lvl="0"/>
            <a:r>
              <a:rPr lang="en-US" smtClean="0"/>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7233" y="0"/>
            <a:ext cx="3766767" cy="951875"/>
          </a:xfrm>
          <a:prstGeom prst="rect">
            <a:avLst/>
          </a:prstGeom>
        </p:spPr>
      </p:pic>
    </p:spTree>
    <p:extLst>
      <p:ext uri="{BB962C8B-B14F-4D97-AF65-F5344CB8AC3E}">
        <p14:creationId xmlns:p14="http://schemas.microsoft.com/office/powerpoint/2010/main" val="37232516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Text)">
    <p:spTree>
      <p:nvGrpSpPr>
        <p:cNvPr id="1" name=""/>
        <p:cNvGrpSpPr/>
        <p:nvPr/>
      </p:nvGrpSpPr>
      <p:grpSpPr>
        <a:xfrm>
          <a:off x="0" y="0"/>
          <a:ext cx="0" cy="0"/>
          <a:chOff x="0" y="0"/>
          <a:chExt cx="0" cy="0"/>
        </a:xfrm>
      </p:grpSpPr>
      <p:pic>
        <p:nvPicPr>
          <p:cNvPr id="4" name="Picture 6" descr="RAP_slide_footer.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8538"/>
            <a:ext cx="9261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74638"/>
            <a:ext cx="8229600" cy="1143000"/>
          </a:xfrm>
        </p:spPr>
        <p:txBody>
          <a:bodyPr>
            <a:normAutofit/>
          </a:bodyPr>
          <a:lstStyle>
            <a:lvl1pPr>
              <a:defRPr sz="3600" baseline="0">
                <a:solidFill>
                  <a:srgbClr val="005C96"/>
                </a:solidFill>
                <a:latin typeface="Georgia"/>
                <a:cs typeface="Georgia"/>
              </a:defRPr>
            </a:lvl1pPr>
          </a:lstStyle>
          <a:p>
            <a:r>
              <a:rPr lang="en-US" smtClean="0"/>
              <a:t>Click to edit Master title style</a:t>
            </a:r>
            <a:endParaRPr lang="en-US" dirty="0"/>
          </a:p>
        </p:txBody>
      </p:sp>
      <p:sp>
        <p:nvSpPr>
          <p:cNvPr id="9" name="Text Placeholder 8"/>
          <p:cNvSpPr>
            <a:spLocks noGrp="1"/>
          </p:cNvSpPr>
          <p:nvPr>
            <p:ph type="body" sz="quarter" idx="11"/>
          </p:nvPr>
        </p:nvSpPr>
        <p:spPr>
          <a:xfrm>
            <a:off x="472321" y="1600201"/>
            <a:ext cx="8214479" cy="4078288"/>
          </a:xfrm>
        </p:spPr>
        <p:txBody>
          <a:bodyPr/>
          <a:lstStyle>
            <a:lvl1pPr>
              <a:defRPr>
                <a:solidFill>
                  <a:schemeClr val="tx1"/>
                </a:solidFill>
                <a:latin typeface="Georgia" pitchFamily="18" charset="0"/>
              </a:defRPr>
            </a:lvl1pPr>
            <a:lvl2pPr>
              <a:defRPr>
                <a:solidFill>
                  <a:schemeClr val="tx1"/>
                </a:solidFill>
                <a:latin typeface="Georgia" pitchFamily="18" charset="0"/>
              </a:defRPr>
            </a:lvl2pPr>
            <a:lvl3pPr>
              <a:defRPr>
                <a:solidFill>
                  <a:schemeClr val="tx1"/>
                </a:solidFill>
                <a:latin typeface="Georgia" pitchFamily="18" charset="0"/>
              </a:defRPr>
            </a:lvl3pPr>
            <a:lvl4pPr>
              <a:defRPr>
                <a:solidFill>
                  <a:schemeClr val="tx1"/>
                </a:solidFill>
                <a:latin typeface="Georgia" pitchFamily="18" charset="0"/>
              </a:defRPr>
            </a:lvl4pPr>
            <a:lvl5pPr>
              <a:defRPr>
                <a:solidFill>
                  <a:schemeClr val="tx1"/>
                </a:solidFill>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6553200" y="6292850"/>
            <a:ext cx="2133600" cy="365125"/>
          </a:xfrm>
        </p:spPr>
        <p:txBody>
          <a:bodyPr/>
          <a:lstStyle>
            <a:lvl1pPr>
              <a:defRPr>
                <a:solidFill>
                  <a:schemeClr val="bg1"/>
                </a:solidFill>
                <a:latin typeface="Georgia" pitchFamily="-112" charset="0"/>
              </a:defRPr>
            </a:lvl1pPr>
          </a:lstStyle>
          <a:p>
            <a:pPr>
              <a:defRPr/>
            </a:pPr>
            <a:fld id="{F17FF07E-C75B-4A53-9075-26CE228E03C3}" type="slidenum">
              <a:rPr lang="en-US"/>
              <a:pPr>
                <a:defRPr/>
              </a:pPr>
              <a:t>‹#›</a:t>
            </a:fld>
            <a:endParaRPr lang="en-US" dirty="0"/>
          </a:p>
        </p:txBody>
      </p:sp>
    </p:spTree>
    <p:extLst>
      <p:ext uri="{BB962C8B-B14F-4D97-AF65-F5344CB8AC3E}">
        <p14:creationId xmlns:p14="http://schemas.microsoft.com/office/powerpoint/2010/main" val="526603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2 Column)">
    <p:spTree>
      <p:nvGrpSpPr>
        <p:cNvPr id="1" name=""/>
        <p:cNvGrpSpPr/>
        <p:nvPr/>
      </p:nvGrpSpPr>
      <p:grpSpPr>
        <a:xfrm>
          <a:off x="0" y="0"/>
          <a:ext cx="0" cy="0"/>
          <a:chOff x="0" y="0"/>
          <a:chExt cx="0" cy="0"/>
        </a:xfrm>
      </p:grpSpPr>
      <p:pic>
        <p:nvPicPr>
          <p:cNvPr id="5" name="Picture 6" descr="RAP_slide_footer.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8538"/>
            <a:ext cx="9261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74638"/>
            <a:ext cx="8229600" cy="1143000"/>
          </a:xfrm>
        </p:spPr>
        <p:txBody>
          <a:bodyPr>
            <a:normAutofit/>
          </a:bodyPr>
          <a:lstStyle>
            <a:lvl1pPr>
              <a:defRPr sz="3600" baseline="0">
                <a:solidFill>
                  <a:srgbClr val="005C96"/>
                </a:solidFill>
                <a:latin typeface="Georgia"/>
                <a:cs typeface="Georgia"/>
              </a:defRPr>
            </a:lvl1pPr>
          </a:lstStyle>
          <a:p>
            <a:r>
              <a:rPr lang="en-US" smtClean="0"/>
              <a:t>Click to edit Master title style</a:t>
            </a:r>
            <a:endParaRPr lang="en-US" dirty="0"/>
          </a:p>
        </p:txBody>
      </p:sp>
      <p:sp>
        <p:nvSpPr>
          <p:cNvPr id="9" name="Text Placeholder 8"/>
          <p:cNvSpPr>
            <a:spLocks noGrp="1"/>
          </p:cNvSpPr>
          <p:nvPr>
            <p:ph type="body" sz="quarter" idx="11"/>
          </p:nvPr>
        </p:nvSpPr>
        <p:spPr>
          <a:xfrm>
            <a:off x="472322" y="1600201"/>
            <a:ext cx="3829856" cy="4078288"/>
          </a:xfrm>
        </p:spPr>
        <p:txBody>
          <a:bodyPr/>
          <a:lstStyle>
            <a:lvl1pPr>
              <a:defRPr>
                <a:solidFill>
                  <a:schemeClr val="tx1"/>
                </a:solidFill>
                <a:latin typeface="Georgia" pitchFamily="18" charset="0"/>
              </a:defRPr>
            </a:lvl1pPr>
            <a:lvl2pPr>
              <a:defRPr>
                <a:solidFill>
                  <a:schemeClr val="tx1"/>
                </a:solidFill>
                <a:latin typeface="Georgia" pitchFamily="18" charset="0"/>
              </a:defRPr>
            </a:lvl2pPr>
            <a:lvl3pPr>
              <a:defRPr>
                <a:solidFill>
                  <a:schemeClr val="tx1"/>
                </a:solidFill>
                <a:latin typeface="Georgia" pitchFamily="18" charset="0"/>
              </a:defRPr>
            </a:lvl3pPr>
            <a:lvl4pPr>
              <a:defRPr>
                <a:solidFill>
                  <a:schemeClr val="tx1"/>
                </a:solidFill>
                <a:latin typeface="Georgia" pitchFamily="18" charset="0"/>
              </a:defRPr>
            </a:lvl4pPr>
            <a:lvl5pPr>
              <a:defRPr>
                <a:solidFill>
                  <a:schemeClr val="tx1"/>
                </a:solidFill>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3"/>
          </p:nvPr>
        </p:nvSpPr>
        <p:spPr>
          <a:xfrm>
            <a:off x="4564505" y="1602700"/>
            <a:ext cx="4122295" cy="4078288"/>
          </a:xfrm>
        </p:spPr>
        <p:txBody>
          <a:bodyPr/>
          <a:lstStyle>
            <a:lvl1pPr>
              <a:defRPr>
                <a:solidFill>
                  <a:schemeClr val="tx1"/>
                </a:solidFill>
                <a:latin typeface="Georgia" pitchFamily="18" charset="0"/>
              </a:defRPr>
            </a:lvl1pPr>
            <a:lvl2pPr>
              <a:defRPr>
                <a:solidFill>
                  <a:schemeClr val="tx1"/>
                </a:solidFill>
                <a:latin typeface="Georgia" pitchFamily="18" charset="0"/>
              </a:defRPr>
            </a:lvl2pPr>
            <a:lvl3pPr>
              <a:defRPr>
                <a:solidFill>
                  <a:schemeClr val="tx1"/>
                </a:solidFill>
                <a:latin typeface="Georgia" pitchFamily="18" charset="0"/>
              </a:defRPr>
            </a:lvl3pPr>
            <a:lvl4pPr>
              <a:defRPr>
                <a:solidFill>
                  <a:schemeClr val="tx1"/>
                </a:solidFill>
                <a:latin typeface="Georgia" pitchFamily="18" charset="0"/>
              </a:defRPr>
            </a:lvl4pPr>
            <a:lvl5pPr>
              <a:defRPr>
                <a:solidFill>
                  <a:schemeClr val="tx1"/>
                </a:solidFill>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4"/>
          </p:nvPr>
        </p:nvSpPr>
        <p:spPr>
          <a:xfrm>
            <a:off x="6553200" y="6292850"/>
            <a:ext cx="2133600" cy="365125"/>
          </a:xfrm>
        </p:spPr>
        <p:txBody>
          <a:bodyPr/>
          <a:lstStyle>
            <a:lvl1pPr>
              <a:defRPr>
                <a:solidFill>
                  <a:schemeClr val="bg1"/>
                </a:solidFill>
                <a:latin typeface="Georgia" pitchFamily="-112" charset="0"/>
              </a:defRPr>
            </a:lvl1pPr>
          </a:lstStyle>
          <a:p>
            <a:pPr>
              <a:defRPr/>
            </a:pPr>
            <a:fld id="{1DCDDBBF-5DD0-4736-9B24-62E780EC1840}" type="slidenum">
              <a:rPr lang="en-US"/>
              <a:pPr>
                <a:defRPr/>
              </a:pPr>
              <a:t>‹#›</a:t>
            </a:fld>
            <a:endParaRPr lang="en-US" dirty="0"/>
          </a:p>
        </p:txBody>
      </p:sp>
    </p:spTree>
    <p:extLst>
      <p:ext uri="{BB962C8B-B14F-4D97-AF65-F5344CB8AC3E}">
        <p14:creationId xmlns:p14="http://schemas.microsoft.com/office/powerpoint/2010/main" val="1265710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Graphics)">
    <p:spTree>
      <p:nvGrpSpPr>
        <p:cNvPr id="1" name=""/>
        <p:cNvGrpSpPr/>
        <p:nvPr/>
      </p:nvGrpSpPr>
      <p:grpSpPr>
        <a:xfrm>
          <a:off x="0" y="0"/>
          <a:ext cx="0" cy="0"/>
          <a:chOff x="0" y="0"/>
          <a:chExt cx="0" cy="0"/>
        </a:xfrm>
      </p:grpSpPr>
      <p:pic>
        <p:nvPicPr>
          <p:cNvPr id="4" name="Picture 6" descr="RAP_slide_footer.wm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78538"/>
            <a:ext cx="92614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lang="en-US" sz="3600">
                <a:solidFill>
                  <a:srgbClr val="005C96"/>
                </a:solidFill>
                <a:latin typeface="Georgia"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417638"/>
            <a:ext cx="8229600" cy="4417678"/>
          </a:xfrm>
        </p:spPr>
        <p:txBody>
          <a:bodyPr/>
          <a:lstStyle>
            <a:lvl1pPr>
              <a:defRPr lang="en-US" sz="3200" baseline="0">
                <a:solidFill>
                  <a:schemeClr val="tx1"/>
                </a:solidFill>
                <a:latin typeface="Georgia" pitchFamily="18" charset="0"/>
              </a:defRPr>
            </a:lvl1pPr>
            <a:lvl2pPr>
              <a:buFont typeface="Calibri" pitchFamily="34" charset="0"/>
              <a:buNone/>
              <a:defRPr lang="en-US" sz="3200" smtClean="0">
                <a:solidFill>
                  <a:schemeClr val="tx1">
                    <a:lumMod val="50000"/>
                    <a:lumOff val="50000"/>
                  </a:schemeClr>
                </a:solidFill>
                <a:latin typeface="Georgia" pitchFamily="18" charset="0"/>
              </a:defRPr>
            </a:lvl2pPr>
            <a:lvl3pPr>
              <a:defRPr baseline="0">
                <a:solidFill>
                  <a:schemeClr val="tx1">
                    <a:lumMod val="50000"/>
                    <a:lumOff val="50000"/>
                  </a:schemeClr>
                </a:solidFill>
                <a:latin typeface="Georgia"/>
                <a:cs typeface="Georgia"/>
              </a:defRPr>
            </a:lvl3pPr>
            <a:lvl4pPr>
              <a:defRPr>
                <a:solidFill>
                  <a:schemeClr val="tx1">
                    <a:lumMod val="50000"/>
                    <a:lumOff val="50000"/>
                  </a:schemeClr>
                </a:solidFill>
                <a:latin typeface="Georgia"/>
                <a:cs typeface="Georgia"/>
              </a:defRPr>
            </a:lvl4pPr>
            <a:lvl5pPr>
              <a:defRPr>
                <a:solidFill>
                  <a:schemeClr val="tx1">
                    <a:lumMod val="50000"/>
                    <a:lumOff val="50000"/>
                  </a:schemeClr>
                </a:solidFill>
                <a:latin typeface="Georgia"/>
                <a:cs typeface="Georgia"/>
              </a:defRPr>
            </a:lvl5pPr>
          </a:lstStyle>
          <a:p>
            <a:pPr lvl="0"/>
            <a:r>
              <a:rPr lang="en-US" smtClean="0"/>
              <a:t>Click to edit Master text styles</a:t>
            </a:r>
          </a:p>
        </p:txBody>
      </p:sp>
      <p:sp>
        <p:nvSpPr>
          <p:cNvPr id="5" name="Slide Number Placeholder 5"/>
          <p:cNvSpPr>
            <a:spLocks noGrp="1"/>
          </p:cNvSpPr>
          <p:nvPr>
            <p:ph type="sldNum" sz="quarter" idx="10"/>
          </p:nvPr>
        </p:nvSpPr>
        <p:spPr>
          <a:xfrm>
            <a:off x="6553200" y="6292850"/>
            <a:ext cx="2133600" cy="365125"/>
          </a:xfrm>
        </p:spPr>
        <p:txBody>
          <a:bodyPr/>
          <a:lstStyle>
            <a:lvl1pPr>
              <a:defRPr>
                <a:solidFill>
                  <a:schemeClr val="bg1"/>
                </a:solidFill>
                <a:latin typeface="Georgia" pitchFamily="-112" charset="0"/>
              </a:defRPr>
            </a:lvl1pPr>
          </a:lstStyle>
          <a:p>
            <a:pPr>
              <a:defRPr/>
            </a:pPr>
            <a:fld id="{C15A7A5D-A456-43C7-BE17-0E4D9054B8E3}" type="slidenum">
              <a:rPr lang="en-US"/>
              <a:pPr>
                <a:defRPr/>
              </a:pPr>
              <a:t>‹#›</a:t>
            </a:fld>
            <a:endParaRPr lang="en-US" dirty="0"/>
          </a:p>
        </p:txBody>
      </p:sp>
    </p:spTree>
    <p:extLst>
      <p:ext uri="{BB962C8B-B14F-4D97-AF65-F5344CB8AC3E}">
        <p14:creationId xmlns:p14="http://schemas.microsoft.com/office/powerpoint/2010/main" val="3833220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9144000" cy="801688"/>
          </a:xfrm>
          <a:prstGeom prst="rect">
            <a:avLst/>
          </a:prstGeom>
          <a:solidFill>
            <a:srgbClr val="005C96"/>
          </a:solidFill>
          <a:ln w="9525">
            <a:solidFill>
              <a:srgbClr val="005C96"/>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cs typeface="+mn-cs"/>
            </a:endParaRPr>
          </a:p>
        </p:txBody>
      </p:sp>
      <p:sp>
        <p:nvSpPr>
          <p:cNvPr id="4" name="TextBox 3"/>
          <p:cNvSpPr txBox="1">
            <a:spLocks noChangeArrowheads="1"/>
          </p:cNvSpPr>
          <p:nvPr userDrawn="1"/>
        </p:nvSpPr>
        <p:spPr bwMode="auto">
          <a:xfrm>
            <a:off x="2817813" y="1287463"/>
            <a:ext cx="3227387" cy="46196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2400" b="1" dirty="0" smtClean="0">
                <a:latin typeface="Georgia" pitchFamily="18" charset="0"/>
              </a:rPr>
              <a:t>About RAP</a:t>
            </a:r>
          </a:p>
        </p:txBody>
      </p:sp>
      <p:sp>
        <p:nvSpPr>
          <p:cNvPr id="5" name="Rectangle 9"/>
          <p:cNvSpPr>
            <a:spLocks noChangeArrowheads="1"/>
          </p:cNvSpPr>
          <p:nvPr userDrawn="1"/>
        </p:nvSpPr>
        <p:spPr bwMode="auto">
          <a:xfrm>
            <a:off x="457200" y="2163763"/>
            <a:ext cx="8191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a:latin typeface="Georgia" pitchFamily="-112" charset="0"/>
              </a:rPr>
              <a:t>	The Regulatory Assistance Project (RAP) is a global, non-profit team of experts that 	focuses on the long-term economic and environmental sustainability of the power 	and natural gas sectors. RAP has deep expertise in regulatory and market policies 	that:</a:t>
            </a:r>
          </a:p>
          <a:p>
            <a:pPr marL="2171700" lvl="4" indent="-342900">
              <a:buFont typeface="Wingdings" pitchFamily="-112" charset="2"/>
              <a:buChar char="§"/>
            </a:pPr>
            <a:r>
              <a:rPr lang="en-US" sz="1600" dirty="0" smtClean="0">
                <a:latin typeface="Georgia" pitchFamily="-112" charset="0"/>
              </a:rPr>
              <a:t>Promote </a:t>
            </a:r>
            <a:r>
              <a:rPr lang="en-US" sz="1600" dirty="0">
                <a:latin typeface="Georgia" pitchFamily="-112" charset="0"/>
              </a:rPr>
              <a:t>economic </a:t>
            </a:r>
            <a:r>
              <a:rPr lang="en-US" sz="1600" dirty="0" smtClean="0">
                <a:latin typeface="Georgia" pitchFamily="-112" charset="0"/>
              </a:rPr>
              <a:t>efficiency</a:t>
            </a:r>
            <a:endParaRPr lang="en-US" sz="1600" dirty="0">
              <a:latin typeface="Georgia" pitchFamily="-112" charset="0"/>
            </a:endParaRPr>
          </a:p>
          <a:p>
            <a:pPr marL="2171700" lvl="4" indent="-342900">
              <a:buFont typeface="Wingdings" pitchFamily="-112" charset="2"/>
              <a:buChar char="§"/>
            </a:pPr>
            <a:r>
              <a:rPr lang="en-US" sz="1600" dirty="0">
                <a:latin typeface="Georgia" pitchFamily="-112" charset="0"/>
              </a:rPr>
              <a:t>P</a:t>
            </a:r>
            <a:r>
              <a:rPr lang="en-US" sz="1600" dirty="0" smtClean="0">
                <a:latin typeface="Georgia" pitchFamily="-112" charset="0"/>
              </a:rPr>
              <a:t>rotect </a:t>
            </a:r>
            <a:r>
              <a:rPr lang="en-US" sz="1600" dirty="0">
                <a:latin typeface="Georgia" pitchFamily="-112" charset="0"/>
              </a:rPr>
              <a:t>the </a:t>
            </a:r>
            <a:r>
              <a:rPr lang="en-US" sz="1600" dirty="0" smtClean="0">
                <a:latin typeface="Georgia" pitchFamily="-112" charset="0"/>
              </a:rPr>
              <a:t>environment</a:t>
            </a:r>
            <a:endParaRPr lang="en-US" sz="1600" dirty="0">
              <a:latin typeface="Georgia" pitchFamily="-112" charset="0"/>
            </a:endParaRPr>
          </a:p>
          <a:p>
            <a:pPr marL="2171700" lvl="4" indent="-342900">
              <a:buFont typeface="Wingdings" pitchFamily="-112" charset="2"/>
              <a:buChar char="§"/>
            </a:pPr>
            <a:r>
              <a:rPr lang="en-US" sz="1600" dirty="0">
                <a:latin typeface="Georgia" pitchFamily="-112" charset="0"/>
              </a:rPr>
              <a:t>E</a:t>
            </a:r>
            <a:r>
              <a:rPr lang="en-US" sz="1600" dirty="0" smtClean="0">
                <a:latin typeface="Georgia" pitchFamily="-112" charset="0"/>
              </a:rPr>
              <a:t>nsure </a:t>
            </a:r>
            <a:r>
              <a:rPr lang="en-US" sz="1600" dirty="0">
                <a:latin typeface="Georgia" pitchFamily="-112" charset="0"/>
              </a:rPr>
              <a:t>system </a:t>
            </a:r>
            <a:r>
              <a:rPr lang="en-US" sz="1600" dirty="0" smtClean="0">
                <a:latin typeface="Georgia" pitchFamily="-112" charset="0"/>
              </a:rPr>
              <a:t>reliability</a:t>
            </a:r>
            <a:endParaRPr lang="en-US" sz="1600" dirty="0">
              <a:latin typeface="Georgia" pitchFamily="-112" charset="0"/>
            </a:endParaRPr>
          </a:p>
          <a:p>
            <a:pPr marL="2171700" lvl="4" indent="-342900">
              <a:buFont typeface="Wingdings" pitchFamily="-112" charset="2"/>
              <a:buChar char="§"/>
            </a:pPr>
            <a:r>
              <a:rPr lang="en-US" sz="1600" dirty="0">
                <a:latin typeface="Georgia" pitchFamily="-112" charset="0"/>
              </a:rPr>
              <a:t>A</a:t>
            </a:r>
            <a:r>
              <a:rPr lang="en-US" sz="1600" dirty="0" smtClean="0">
                <a:latin typeface="Georgia" pitchFamily="-112" charset="0"/>
              </a:rPr>
              <a:t>llocate </a:t>
            </a:r>
            <a:r>
              <a:rPr lang="en-US" sz="1600" dirty="0">
                <a:latin typeface="Georgia" pitchFamily="-112" charset="0"/>
              </a:rPr>
              <a:t>system benefits fairly among all </a:t>
            </a:r>
            <a:r>
              <a:rPr lang="en-US" sz="1600" dirty="0" smtClean="0">
                <a:latin typeface="Georgia" pitchFamily="-112" charset="0"/>
              </a:rPr>
              <a:t>consumers</a:t>
            </a:r>
            <a:endParaRPr lang="en-US" sz="1600" dirty="0">
              <a:latin typeface="Georgia" pitchFamily="-112" charset="0"/>
            </a:endParaRPr>
          </a:p>
          <a:p>
            <a:endParaRPr lang="en-US" sz="1600" dirty="0">
              <a:latin typeface="Georgia" pitchFamily="-112" charset="0"/>
            </a:endParaRPr>
          </a:p>
          <a:p>
            <a:r>
              <a:rPr lang="en-US" sz="1600" dirty="0">
                <a:latin typeface="Georgia" pitchFamily="-112" charset="0"/>
              </a:rPr>
              <a:t>	Learn more about RAP at </a:t>
            </a:r>
            <a:r>
              <a:rPr lang="en-US" sz="1600" dirty="0">
                <a:solidFill>
                  <a:srgbClr val="595959"/>
                </a:solidFill>
                <a:latin typeface="Georgia" pitchFamily="-112" charset="0"/>
              </a:rPr>
              <a:t>www.raponline.org</a:t>
            </a:r>
          </a:p>
        </p:txBody>
      </p:sp>
      <p:sp>
        <p:nvSpPr>
          <p:cNvPr id="7" name="Text Placeholder 8"/>
          <p:cNvSpPr>
            <a:spLocks noGrp="1"/>
          </p:cNvSpPr>
          <p:nvPr>
            <p:ph type="body" sz="quarter" idx="11" hasCustomPrompt="1"/>
          </p:nvPr>
        </p:nvSpPr>
        <p:spPr>
          <a:xfrm>
            <a:off x="1004473" y="4818856"/>
            <a:ext cx="7509940" cy="705019"/>
          </a:xfrm>
          <a:solidFill>
            <a:schemeClr val="bg1">
              <a:lumMod val="85000"/>
            </a:schemeClr>
          </a:solidFill>
        </p:spPr>
        <p:txBody>
          <a:bodyPr anchor="ctr"/>
          <a:lstStyle>
            <a:lvl1pPr marL="0" indent="0" algn="ctr">
              <a:buFontTx/>
              <a:buNone/>
              <a:defRPr sz="1400" b="1" baseline="0">
                <a:solidFill>
                  <a:schemeClr val="tx1">
                    <a:lumMod val="50000"/>
                    <a:lumOff val="50000"/>
                  </a:schemeClr>
                </a:solidFill>
                <a:latin typeface="Georgia" pitchFamily="18" charset="0"/>
              </a:defRPr>
            </a:lvl1pPr>
            <a:lvl2pPr>
              <a:defRPr>
                <a:solidFill>
                  <a:schemeClr val="tx1">
                    <a:lumMod val="50000"/>
                    <a:lumOff val="50000"/>
                  </a:schemeClr>
                </a:solidFill>
                <a:latin typeface="Georgia" pitchFamily="18" charset="0"/>
              </a:defRPr>
            </a:lvl2pPr>
            <a:lvl3pPr>
              <a:defRPr>
                <a:solidFill>
                  <a:schemeClr val="tx1">
                    <a:lumMod val="50000"/>
                    <a:lumOff val="50000"/>
                  </a:schemeClr>
                </a:solidFill>
                <a:latin typeface="Georgia" pitchFamily="18" charset="0"/>
              </a:defRPr>
            </a:lvl3pPr>
            <a:lvl4pPr>
              <a:defRPr>
                <a:solidFill>
                  <a:schemeClr val="tx1">
                    <a:lumMod val="50000"/>
                    <a:lumOff val="50000"/>
                  </a:schemeClr>
                </a:solidFill>
                <a:latin typeface="Georgia" pitchFamily="18" charset="0"/>
              </a:defRPr>
            </a:lvl4pPr>
            <a:lvl5pPr>
              <a:defRPr>
                <a:solidFill>
                  <a:schemeClr val="tx1">
                    <a:lumMod val="50000"/>
                    <a:lumOff val="50000"/>
                  </a:schemeClr>
                </a:solidFill>
                <a:latin typeface="Georgia" pitchFamily="18" charset="0"/>
              </a:defRPr>
            </a:lvl5pPr>
          </a:lstStyle>
          <a:p>
            <a:pPr lvl="0"/>
            <a:r>
              <a:rPr lang="en-US" dirty="0" smtClean="0"/>
              <a:t>Click to add presenter contact information</a:t>
            </a: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960" y="5816257"/>
            <a:ext cx="8648700" cy="96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1560" y="0"/>
            <a:ext cx="3172440" cy="801687"/>
          </a:xfrm>
          <a:prstGeom prst="rect">
            <a:avLst/>
          </a:prstGeom>
        </p:spPr>
      </p:pic>
    </p:spTree>
    <p:extLst>
      <p:ext uri="{BB962C8B-B14F-4D97-AF65-F5344CB8AC3E}">
        <p14:creationId xmlns:p14="http://schemas.microsoft.com/office/powerpoint/2010/main" val="276594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758E9D-DD46-3C4E-B391-23543FD6C01C}"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126723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758E9D-DD46-3C4E-B391-23543FD6C01C}" type="datetimeFigureOut">
              <a:rPr lang="en-US" smtClean="0"/>
              <a:t>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212607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758E9D-DD46-3C4E-B391-23543FD6C01C}" type="datetimeFigureOut">
              <a:rPr lang="en-US" smtClean="0"/>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3745418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758E9D-DD46-3C4E-B391-23543FD6C01C}" type="datetimeFigureOut">
              <a:rPr lang="en-US" smtClean="0"/>
              <a:t>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3438319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758E9D-DD46-3C4E-B391-23543FD6C01C}" type="datetimeFigureOut">
              <a:rPr lang="en-US" smtClean="0"/>
              <a:t>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292610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58E9D-DD46-3C4E-B391-23543FD6C01C}" type="datetimeFigureOut">
              <a:rPr lang="en-US" smtClean="0"/>
              <a:t>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4030551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758E9D-DD46-3C4E-B391-23543FD6C01C}" type="datetimeFigureOut">
              <a:rPr lang="en-US" smtClean="0"/>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337518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758E9D-DD46-3C4E-B391-23543FD6C01C}" type="datetimeFigureOut">
              <a:rPr lang="en-US" smtClean="0"/>
              <a:t>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FF6B15-68CD-8247-ABD1-C933876FE7AD}" type="slidenum">
              <a:rPr lang="en-US" smtClean="0"/>
              <a:t>‹#›</a:t>
            </a:fld>
            <a:endParaRPr lang="en-US"/>
          </a:p>
        </p:txBody>
      </p:sp>
    </p:spTree>
    <p:extLst>
      <p:ext uri="{BB962C8B-B14F-4D97-AF65-F5344CB8AC3E}">
        <p14:creationId xmlns:p14="http://schemas.microsoft.com/office/powerpoint/2010/main" val="18727067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58E9D-DD46-3C4E-B391-23543FD6C01C}" type="datetimeFigureOut">
              <a:rPr lang="en-US" smtClean="0"/>
              <a:t>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FF6B15-68CD-8247-ABD1-C933876FE7AD}" type="slidenum">
              <a:rPr lang="en-US" smtClean="0"/>
              <a:t>‹#›</a:t>
            </a:fld>
            <a:endParaRPr lang="en-US"/>
          </a:p>
        </p:txBody>
      </p:sp>
    </p:spTree>
    <p:extLst>
      <p:ext uri="{BB962C8B-B14F-4D97-AF65-F5344CB8AC3E}">
        <p14:creationId xmlns:p14="http://schemas.microsoft.com/office/powerpoint/2010/main" val="2703026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hyperlink" Target="mailto:cjames@raponline.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raponline.org" TargetMode="External"/><Relationship Id="rId4" Type="http://schemas.openxmlformats.org/officeDocument/2006/relationships/image" Target="../media/image5.jpeg"/><Relationship Id="rId5" Type="http://schemas.openxmlformats.org/officeDocument/2006/relationships/image" Target="../media/image6.jp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2.bin"/><Relationship Id="rId5" Type="http://schemas.openxmlformats.org/officeDocument/2006/relationships/package" Target="../embeddings/Microsoft_Excel_Macro-Enabled_Worksheet2.xlsm"/><Relationship Id="rId6" Type="http://schemas.openxmlformats.org/officeDocument/2006/relationships/image" Target="../media/image25.png"/><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chart" Target="../charts/char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5"/>
          <p:cNvSpPr>
            <a:spLocks noGrp="1"/>
          </p:cNvSpPr>
          <p:nvPr>
            <p:ph type="ctrTitle"/>
          </p:nvPr>
        </p:nvSpPr>
        <p:spPr>
          <a:xfrm>
            <a:off x="465138" y="1590675"/>
            <a:ext cx="8221662" cy="1470025"/>
          </a:xfrm>
        </p:spPr>
        <p:txBody>
          <a:bodyPr/>
          <a:lstStyle/>
          <a:p>
            <a:r>
              <a:rPr lang="en-US" sz="3200" dirty="0" smtClean="0">
                <a:latin typeface="Georgia" pitchFamily="-112" charset="0"/>
                <a:cs typeface="Arial" charset="0"/>
              </a:rPr>
              <a:t>Influencing Air And Energy Regulators: How EE/RE Keep the Beer Cold, the Shower Hot, and Improve Air, Land and Water Quality</a:t>
            </a:r>
            <a:endParaRPr sz="3200" i="1" dirty="0">
              <a:latin typeface="Georgia" pitchFamily="-112" charset="0"/>
              <a:cs typeface="Arial" charset="0"/>
            </a:endParaRPr>
          </a:p>
        </p:txBody>
      </p:sp>
      <p:sp>
        <p:nvSpPr>
          <p:cNvPr id="8195" name="Subtitle 26"/>
          <p:cNvSpPr>
            <a:spLocks noGrp="1"/>
          </p:cNvSpPr>
          <p:nvPr>
            <p:ph type="subTitle" idx="1"/>
          </p:nvPr>
        </p:nvSpPr>
        <p:spPr>
          <a:xfrm>
            <a:off x="465138" y="3819527"/>
            <a:ext cx="8221662" cy="748206"/>
          </a:xfrm>
        </p:spPr>
        <p:txBody>
          <a:bodyPr>
            <a:normAutofit/>
          </a:bodyPr>
          <a:lstStyle/>
          <a:p>
            <a:r>
              <a:rPr lang="en-US" sz="2000" dirty="0" smtClean="0">
                <a:latin typeface="Georgia" pitchFamily="-112" charset="0"/>
                <a:cs typeface="Arial" charset="0"/>
              </a:rPr>
              <a:t>Presented to Western </a:t>
            </a:r>
            <a:r>
              <a:rPr lang="en-US" sz="2000" dirty="0">
                <a:latin typeface="Georgia" pitchFamily="-112" charset="0"/>
                <a:cs typeface="Arial" charset="0"/>
              </a:rPr>
              <a:t>Clean Energy Advocates</a:t>
            </a:r>
            <a:br>
              <a:rPr lang="en-US" sz="2000" dirty="0">
                <a:latin typeface="Georgia" pitchFamily="-112" charset="0"/>
                <a:cs typeface="Arial" charset="0"/>
              </a:rPr>
            </a:br>
            <a:r>
              <a:rPr lang="en-US" sz="2000" dirty="0">
                <a:latin typeface="Georgia" pitchFamily="-112" charset="0"/>
                <a:cs typeface="Arial" charset="0"/>
              </a:rPr>
              <a:t>San </a:t>
            </a:r>
            <a:r>
              <a:rPr lang="en-US" sz="2000" dirty="0" smtClean="0">
                <a:latin typeface="Georgia" pitchFamily="-112" charset="0"/>
                <a:cs typeface="Arial" charset="0"/>
              </a:rPr>
              <a:t>Francisco, CA2015 January 9</a:t>
            </a:r>
            <a:endParaRPr sz="2000" dirty="0">
              <a:latin typeface="Georgia" pitchFamily="-112" charset="0"/>
              <a:cs typeface="Arial" charset="0"/>
            </a:endParaRPr>
          </a:p>
        </p:txBody>
      </p:sp>
      <p:sp>
        <p:nvSpPr>
          <p:cNvPr id="8196" name="Text Placeholder 27"/>
          <p:cNvSpPr>
            <a:spLocks noGrp="1"/>
          </p:cNvSpPr>
          <p:nvPr>
            <p:ph type="body" sz="quarter" idx="12"/>
          </p:nvPr>
        </p:nvSpPr>
        <p:spPr>
          <a:xfrm>
            <a:off x="2446581" y="4865688"/>
            <a:ext cx="6400800" cy="623632"/>
          </a:xfrm>
        </p:spPr>
        <p:txBody>
          <a:bodyPr>
            <a:normAutofit/>
          </a:bodyPr>
          <a:lstStyle/>
          <a:p>
            <a:pPr eaLnBrk="1" hangingPunct="1"/>
            <a:r>
              <a:rPr lang="en-US" dirty="0" smtClean="0">
                <a:solidFill>
                  <a:srgbClr val="FFFFFF"/>
                </a:solidFill>
                <a:latin typeface="Georgia" pitchFamily="-112" charset="0"/>
                <a:cs typeface="Arial" charset="0"/>
              </a:rPr>
              <a:t>Christopher James, Principal</a:t>
            </a:r>
            <a:endParaRPr dirty="0">
              <a:solidFill>
                <a:srgbClr val="FFFFFF"/>
              </a:solidFill>
              <a:latin typeface="Georgia" pitchFamily="-112" charset="0"/>
              <a:cs typeface="Arial" charset="0"/>
            </a:endParaRPr>
          </a:p>
        </p:txBody>
      </p:sp>
      <p:sp>
        <p:nvSpPr>
          <p:cNvPr id="8197" name="TextBox 5"/>
          <p:cNvSpPr txBox="1">
            <a:spLocks noChangeArrowheads="1"/>
          </p:cNvSpPr>
          <p:nvPr/>
        </p:nvSpPr>
        <p:spPr bwMode="auto">
          <a:xfrm>
            <a:off x="465138" y="6069013"/>
            <a:ext cx="15509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dirty="0" smtClean="0">
                <a:solidFill>
                  <a:srgbClr val="FFFFFF"/>
                </a:solidFill>
                <a:latin typeface="Georgia" pitchFamily="-112" charset="0"/>
              </a:rPr>
              <a:t>2015-01-09</a:t>
            </a:r>
            <a:endParaRPr lang="en-US" sz="1100" dirty="0">
              <a:solidFill>
                <a:srgbClr val="FFFFFF"/>
              </a:solidFill>
              <a:latin typeface="Georgia" pitchFamily="-112" charset="0"/>
            </a:endParaRPr>
          </a:p>
        </p:txBody>
      </p:sp>
    </p:spTree>
    <p:extLst>
      <p:ext uri="{BB962C8B-B14F-4D97-AF65-F5344CB8AC3E}">
        <p14:creationId xmlns:p14="http://schemas.microsoft.com/office/powerpoint/2010/main" val="36181240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0"/>
            <a:ext cx="8229600" cy="1212850"/>
          </a:xfrm>
        </p:spPr>
        <p:txBody>
          <a:bodyPr/>
          <a:lstStyle/>
          <a:p>
            <a:r>
              <a:rPr lang="en-US" dirty="0">
                <a:latin typeface="Georgia" charset="0"/>
                <a:cs typeface="Georgia" charset="0"/>
              </a:rPr>
              <a:t>Measuring </a:t>
            </a:r>
            <a:r>
              <a:rPr lang="en-US" dirty="0" smtClean="0">
                <a:latin typeface="Georgia" charset="0"/>
                <a:cs typeface="Georgia" charset="0"/>
              </a:rPr>
              <a:t>EE Emissions </a:t>
            </a:r>
            <a:r>
              <a:rPr lang="en-US" dirty="0">
                <a:latin typeface="Georgia" charset="0"/>
                <a:cs typeface="Georgia" charset="0"/>
              </a:rPr>
              <a:t>Reductions:  RAP’s “Mobile Source Analogy”</a:t>
            </a:r>
          </a:p>
        </p:txBody>
      </p:sp>
      <p:sp>
        <p:nvSpPr>
          <p:cNvPr id="552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0BD615-155D-C948-BB67-0123AEEFF171}" type="slidenum">
              <a:rPr lang="en-US" sz="1200">
                <a:solidFill>
                  <a:schemeClr val="bg1"/>
                </a:solidFill>
                <a:latin typeface="Georgia" charset="0"/>
                <a:cs typeface="Arial" charset="0"/>
              </a:rPr>
              <a:pPr eaLnBrk="1" hangingPunct="1"/>
              <a:t>10</a:t>
            </a:fld>
            <a:endParaRPr lang="en-US" sz="1200">
              <a:solidFill>
                <a:schemeClr val="bg1"/>
              </a:solidFill>
              <a:latin typeface="Georgia" charset="0"/>
              <a:cs typeface="Arial" charset="0"/>
            </a:endParaRPr>
          </a:p>
        </p:txBody>
      </p:sp>
      <p:sp>
        <p:nvSpPr>
          <p:cNvPr id="9" name="Plus 8"/>
          <p:cNvSpPr/>
          <p:nvPr/>
        </p:nvSpPr>
        <p:spPr>
          <a:xfrm>
            <a:off x="2500313" y="1905000"/>
            <a:ext cx="731837" cy="644525"/>
          </a:xfrm>
          <a:prstGeom prst="mathPlus">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ight Arrow 10"/>
          <p:cNvSpPr/>
          <p:nvPr/>
        </p:nvSpPr>
        <p:spPr>
          <a:xfrm>
            <a:off x="5624513" y="1949450"/>
            <a:ext cx="503237" cy="4826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ight Arrow 20"/>
          <p:cNvSpPr/>
          <p:nvPr/>
        </p:nvSpPr>
        <p:spPr>
          <a:xfrm>
            <a:off x="5624513" y="5078413"/>
            <a:ext cx="503237" cy="484187"/>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Plus 29"/>
          <p:cNvSpPr/>
          <p:nvPr/>
        </p:nvSpPr>
        <p:spPr>
          <a:xfrm>
            <a:off x="2500313" y="3462338"/>
            <a:ext cx="731837" cy="644525"/>
          </a:xfrm>
          <a:prstGeom prst="mathPlus">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ight Arrow 30"/>
          <p:cNvSpPr/>
          <p:nvPr/>
        </p:nvSpPr>
        <p:spPr>
          <a:xfrm>
            <a:off x="5624513" y="3506788"/>
            <a:ext cx="503237" cy="4826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rcRect l="6924" t="1340" r="4779"/>
          <a:stretch>
            <a:fillRect/>
          </a:stretch>
        </p:blipFill>
        <p:spPr bwMode="auto">
          <a:xfrm>
            <a:off x="606425" y="2922588"/>
            <a:ext cx="18732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rcRect r="24982" b="23981"/>
          <a:stretch>
            <a:fillRect/>
          </a:stretch>
        </p:blipFill>
        <p:spPr bwMode="auto">
          <a:xfrm>
            <a:off x="457200" y="4492625"/>
            <a:ext cx="19431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9750" y="4686300"/>
            <a:ext cx="21907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a:grpSpLocks/>
          </p:cNvGrpSpPr>
          <p:nvPr/>
        </p:nvGrpSpPr>
        <p:grpSpPr bwMode="auto">
          <a:xfrm>
            <a:off x="6015038" y="1212850"/>
            <a:ext cx="2936875" cy="1382713"/>
            <a:chOff x="6208546" y="1557221"/>
            <a:chExt cx="2935453" cy="1382394"/>
          </a:xfrm>
        </p:grpSpPr>
        <p:pic>
          <p:nvPicPr>
            <p:cNvPr id="5531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8546" y="1557221"/>
              <a:ext cx="2935453" cy="138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6833718" y="2292064"/>
              <a:ext cx="2310281" cy="60945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smtClean="0">
                  <a:solidFill>
                    <a:schemeClr val="tx1"/>
                  </a:solidFill>
                </a:rPr>
                <a:t>Air Quality Measure</a:t>
              </a:r>
              <a:endParaRPr lang="en-US" sz="3200" b="1" dirty="0">
                <a:solidFill>
                  <a:schemeClr val="tx1"/>
                </a:solidFill>
              </a:endParaRPr>
            </a:p>
          </p:txBody>
        </p:sp>
      </p:grpSp>
      <p:grpSp>
        <p:nvGrpSpPr>
          <p:cNvPr id="37" name="Group 36"/>
          <p:cNvGrpSpPr>
            <a:grpSpLocks/>
          </p:cNvGrpSpPr>
          <p:nvPr/>
        </p:nvGrpSpPr>
        <p:grpSpPr bwMode="auto">
          <a:xfrm>
            <a:off x="6015038" y="2814638"/>
            <a:ext cx="2936875" cy="1382712"/>
            <a:chOff x="6208546" y="1557221"/>
            <a:chExt cx="2935453" cy="1382394"/>
          </a:xfrm>
        </p:grpSpPr>
        <p:pic>
          <p:nvPicPr>
            <p:cNvPr id="55317" name="Picture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8546" y="1557221"/>
              <a:ext cx="2935453" cy="138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6833718" y="2292064"/>
              <a:ext cx="2310281" cy="60946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smtClean="0">
                  <a:solidFill>
                    <a:schemeClr val="tx1"/>
                  </a:solidFill>
                </a:rPr>
                <a:t>Air Quality Measure</a:t>
              </a:r>
              <a:endParaRPr lang="en-US" sz="3200" b="1" dirty="0">
                <a:solidFill>
                  <a:schemeClr val="tx1"/>
                </a:solidFill>
              </a:endParaRPr>
            </a:p>
          </p:txBody>
        </p:sp>
      </p:grpSp>
      <p:grpSp>
        <p:nvGrpSpPr>
          <p:cNvPr id="40" name="Group 39"/>
          <p:cNvGrpSpPr>
            <a:grpSpLocks/>
          </p:cNvGrpSpPr>
          <p:nvPr/>
        </p:nvGrpSpPr>
        <p:grpSpPr bwMode="auto">
          <a:xfrm>
            <a:off x="6015038" y="4343400"/>
            <a:ext cx="2936875" cy="1381125"/>
            <a:chOff x="6208546" y="1557221"/>
            <a:chExt cx="2935453" cy="1382394"/>
          </a:xfrm>
        </p:grpSpPr>
        <p:pic>
          <p:nvPicPr>
            <p:cNvPr id="55315"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08546" y="1557221"/>
              <a:ext cx="2935453" cy="138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6833718" y="2292909"/>
              <a:ext cx="2310281" cy="60857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b="1" dirty="0" smtClean="0">
                  <a:solidFill>
                    <a:schemeClr val="tx1"/>
                  </a:solidFill>
                </a:rPr>
                <a:t>Air Quality Measure</a:t>
              </a:r>
              <a:endParaRPr lang="en-US" sz="3200" b="1" dirty="0">
                <a:solidFill>
                  <a:schemeClr val="tx1"/>
                </a:solidFill>
              </a:endParaRPr>
            </a:p>
          </p:txBody>
        </p:sp>
      </p:grpSp>
      <p:sp>
        <p:nvSpPr>
          <p:cNvPr id="20" name="Plus 19"/>
          <p:cNvSpPr/>
          <p:nvPr/>
        </p:nvSpPr>
        <p:spPr>
          <a:xfrm>
            <a:off x="2479675" y="5033963"/>
            <a:ext cx="731838" cy="644525"/>
          </a:xfrm>
          <a:prstGeom prst="mathPlus">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97238" y="1576388"/>
            <a:ext cx="180181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98825" y="3146425"/>
            <a:ext cx="180181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7688" y="4686300"/>
            <a:ext cx="2139950" cy="130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3233" y="1286951"/>
            <a:ext cx="6350000" cy="47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679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500" fill="hold"/>
                                        <p:tgtEl>
                                          <p:spTgt spid="26"/>
                                        </p:tgtEl>
                                      </p:cBhvr>
                                      <p:by x="25000" y="25000"/>
                                    </p:animScale>
                                  </p:childTnLst>
                                </p:cTn>
                              </p:par>
                              <p:par>
                                <p:cTn id="11" presetID="0" presetClass="path" presetSubtype="0" accel="50000" decel="50000" fill="hold" nodeType="withEffect">
                                  <p:stCondLst>
                                    <p:cond delay="0"/>
                                  </p:stCondLst>
                                  <p:childTnLst>
                                    <p:animMotion origin="layout" path="M 3.13531E-6 2.15527E-6 C -0.07313 0.09478 -0.14591 0.19003 -0.20202 0.15342 C -0.2583 0.11773 -0.31527 -0.15481 -0.33751 -0.21553 " pathEditMode="relative" rAng="0" ptsTypes="aaA">
                                      <p:cBhvr>
                                        <p:cTn id="12" dur="1000" fill="hold"/>
                                        <p:tgtEl>
                                          <p:spTgt spid="26"/>
                                        </p:tgtEl>
                                        <p:attrNameLst>
                                          <p:attrName>ppt_x</p:attrName>
                                          <p:attrName>ppt_y</p:attrName>
                                        </p:attrNameLst>
                                      </p:cBhvr>
                                      <p:rCtr x="-16884" y="-1275"/>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par>
                                <p:cTn id="38" presetID="22" presetClass="entr" presetSubtype="8"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par>
                                <p:cTn id="46" presetID="22" presetClass="entr" presetSubtype="8"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left)">
                                      <p:cBhvr>
                                        <p:cTn id="48" dur="500"/>
                                        <p:tgtEl>
                                          <p:spTgt spid="3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par>
                                <p:cTn id="58" presetID="22" presetClass="entr" presetSubtype="8"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left)">
                                      <p:cBhvr>
                                        <p:cTn id="60" dur="500"/>
                                        <p:tgtEl>
                                          <p:spTgt spid="3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par>
                                <p:cTn id="66" presetID="22" presetClass="entr" presetSubtype="8"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wipe(left)">
                                      <p:cBhvr>
                                        <p:cTn id="68" dur="500"/>
                                        <p:tgtEl>
                                          <p:spTgt spid="4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0" presetClass="path" presetSubtype="0" accel="50000" decel="50000" fill="hold" nodeType="withEffect">
                                  <p:stCondLst>
                                    <p:cond delay="0"/>
                                  </p:stCondLst>
                                  <p:childTnLst>
                                    <p:animMotion origin="layout" path="M 0.01493 -3.7037E-6 C 0.05243 -0.0493 0.09062 -0.09814 0.09028 -0.13773 C 0.08993 -0.17685 0.05173 -0.20787 0.01371 -0.23773 " pathEditMode="relative" rAng="0" ptsTypes="aaA">
                                      <p:cBhvr>
                                        <p:cTn id="74" dur="500" fill="hold"/>
                                        <p:tgtEl>
                                          <p:spTgt spid="44"/>
                                        </p:tgtEl>
                                        <p:attrNameLst>
                                          <p:attrName>ppt_x</p:attrName>
                                          <p:attrName>ppt_y</p:attrName>
                                        </p:attrNameLst>
                                      </p:cBhvr>
                                      <p:rCtr x="3715" y="-1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Tools Available to Assess Policy Options, Criteria Pollutant and GHG Emissions</a:t>
            </a:r>
            <a:endParaRPr lang="en-US" dirty="0"/>
          </a:p>
        </p:txBody>
      </p:sp>
      <p:sp>
        <p:nvSpPr>
          <p:cNvPr id="6" name="Text Placeholder 5"/>
          <p:cNvSpPr>
            <a:spLocks noGrp="1"/>
          </p:cNvSpPr>
          <p:nvPr>
            <p:ph type="body" sz="quarter" idx="11"/>
          </p:nvPr>
        </p:nvSpPr>
        <p:spPr/>
        <p:txBody>
          <a:bodyPr/>
          <a:lstStyle/>
          <a:p>
            <a:r>
              <a:rPr lang="en-US" dirty="0" smtClean="0"/>
              <a:t>EPA’s AVERT</a:t>
            </a:r>
          </a:p>
          <a:p>
            <a:r>
              <a:rPr lang="en-US" dirty="0" smtClean="0"/>
              <a:t>EPA state specific 111(d) emissions obligation</a:t>
            </a:r>
          </a:p>
          <a:p>
            <a:r>
              <a:rPr lang="en-US" dirty="0" smtClean="0"/>
              <a:t>Synapse 111(d) tool</a:t>
            </a:r>
          </a:p>
          <a:p>
            <a:r>
              <a:rPr lang="en-US" dirty="0" smtClean="0"/>
              <a:t>MJ Bradley 111(d) tool</a:t>
            </a:r>
          </a:p>
          <a:p>
            <a:r>
              <a:rPr lang="en-US" dirty="0" smtClean="0"/>
              <a:t>RAP/EFG EE power plant</a:t>
            </a:r>
          </a:p>
          <a:p>
            <a:r>
              <a:rPr lang="en-US" dirty="0" smtClean="0"/>
              <a:t>WECC modeling</a:t>
            </a:r>
            <a:endParaRPr lang="en-US" dirty="0"/>
          </a:p>
        </p:txBody>
      </p:sp>
    </p:spTree>
    <p:extLst>
      <p:ext uri="{BB962C8B-B14F-4D97-AF65-F5344CB8AC3E}">
        <p14:creationId xmlns:p14="http://schemas.microsoft.com/office/powerpoint/2010/main" val="25409328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Improved Air Quality</a:t>
            </a:r>
            <a:br>
              <a:rPr lang="en-US" dirty="0" smtClean="0"/>
            </a:br>
            <a:r>
              <a:rPr lang="en-US" dirty="0" smtClean="0"/>
              <a:t> Is Just Part of EE/RE</a:t>
            </a:r>
            <a:endParaRPr lang="en-US" dirty="0"/>
          </a:p>
        </p:txBody>
      </p:sp>
      <p:sp>
        <p:nvSpPr>
          <p:cNvPr id="3" name="Text Placeholder 2"/>
          <p:cNvSpPr>
            <a:spLocks noGrp="1"/>
          </p:cNvSpPr>
          <p:nvPr>
            <p:ph type="body" sz="quarter" idx="11"/>
          </p:nvPr>
        </p:nvSpPr>
        <p:spPr/>
        <p:txBody>
          <a:bodyPr>
            <a:normAutofit fontScale="85000" lnSpcReduction="20000"/>
          </a:bodyPr>
          <a:lstStyle/>
          <a:p>
            <a:r>
              <a:rPr lang="en-US" dirty="0" smtClean="0"/>
              <a:t>Replace or defer construction of fossil-fueled units with EE/RE</a:t>
            </a:r>
          </a:p>
          <a:p>
            <a:r>
              <a:rPr lang="en-US" dirty="0" smtClean="0"/>
              <a:t>Goal is develop a plan that maintains and improves reliability (energy, capacity and ancillary services)</a:t>
            </a:r>
          </a:p>
          <a:p>
            <a:r>
              <a:rPr lang="en-US" dirty="0" smtClean="0"/>
              <a:t>Affordability is essential</a:t>
            </a:r>
          </a:p>
          <a:p>
            <a:r>
              <a:rPr lang="en-US" dirty="0" smtClean="0"/>
              <a:t>Co-benefits: multi-pollutant, water, land, energy, public health, cost</a:t>
            </a:r>
          </a:p>
          <a:p>
            <a:r>
              <a:rPr lang="en-US" dirty="0" smtClean="0"/>
              <a:t>Traditional control measures can increase CO</a:t>
            </a:r>
            <a:r>
              <a:rPr lang="en-US" baseline="-25000" dirty="0" smtClean="0"/>
              <a:t>2</a:t>
            </a:r>
            <a:r>
              <a:rPr lang="en-US" dirty="0" smtClean="0"/>
              <a:t> emissions (i.e., SCR and FGD for NO</a:t>
            </a:r>
            <a:r>
              <a:rPr lang="en-US" baseline="-25000" dirty="0" smtClean="0"/>
              <a:t>X</a:t>
            </a:r>
            <a:r>
              <a:rPr lang="en-US" dirty="0" smtClean="0"/>
              <a:t> and SO</a:t>
            </a:r>
            <a:r>
              <a:rPr lang="en-US" baseline="-25000" dirty="0" smtClean="0"/>
              <a:t>2</a:t>
            </a:r>
            <a:r>
              <a:rPr lang="en-US" dirty="0" smtClean="0"/>
              <a:t> controls)</a:t>
            </a:r>
          </a:p>
        </p:txBody>
      </p:sp>
    </p:spTree>
    <p:extLst>
      <p:ext uri="{BB962C8B-B14F-4D97-AF65-F5344CB8AC3E}">
        <p14:creationId xmlns:p14="http://schemas.microsoft.com/office/powerpoint/2010/main" val="17348592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203200" y="274638"/>
            <a:ext cx="8775700" cy="1143000"/>
          </a:xfrm>
        </p:spPr>
        <p:txBody>
          <a:bodyPr>
            <a:normAutofit/>
          </a:bodyPr>
          <a:lstStyle/>
          <a:p>
            <a:r>
              <a:rPr lang="en-US" dirty="0">
                <a:latin typeface="Georgia" charset="0"/>
                <a:cs typeface="Georgia" charset="0"/>
              </a:rPr>
              <a:t>“Scale-It-Up” </a:t>
            </a:r>
            <a:r>
              <a:rPr lang="en-US" dirty="0" smtClean="0">
                <a:latin typeface="Georgia" charset="0"/>
                <a:cs typeface="Georgia" charset="0"/>
              </a:rPr>
              <a:t>– Libraries of EE/AQ Data</a:t>
            </a:r>
            <a:endParaRPr lang="en-US" dirty="0">
              <a:latin typeface="Georgia" charset="0"/>
              <a:cs typeface="Georgia" charset="0"/>
            </a:endParaRPr>
          </a:p>
        </p:txBody>
      </p:sp>
      <p:sp>
        <p:nvSpPr>
          <p:cNvPr id="573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2B8A2C-28CB-C443-8E73-63A1DFBF1BD0}" type="slidenum">
              <a:rPr lang="en-US" sz="1200">
                <a:solidFill>
                  <a:schemeClr val="bg1"/>
                </a:solidFill>
                <a:latin typeface="Georgia" charset="0"/>
                <a:cs typeface="Arial" charset="0"/>
              </a:rPr>
              <a:pPr eaLnBrk="1" hangingPunct="1"/>
              <a:t>13</a:t>
            </a:fld>
            <a:endParaRPr lang="en-US" sz="1200">
              <a:solidFill>
                <a:schemeClr val="bg1"/>
              </a:solidFill>
              <a:latin typeface="Georgia" charset="0"/>
              <a:cs typeface="Arial" charset="0"/>
            </a:endParaRPr>
          </a:p>
        </p:txBody>
      </p:sp>
      <p:graphicFrame>
        <p:nvGraphicFramePr>
          <p:cNvPr id="57347" name="Object 4"/>
          <p:cNvGraphicFramePr>
            <a:graphicFrameLocks noChangeAspect="1"/>
          </p:cNvGraphicFramePr>
          <p:nvPr/>
        </p:nvGraphicFramePr>
        <p:xfrm>
          <a:off x="-941388" y="1574800"/>
          <a:ext cx="11026776" cy="3741738"/>
        </p:xfrm>
        <a:graphic>
          <a:graphicData uri="http://schemas.openxmlformats.org/presentationml/2006/ole">
            <mc:AlternateContent xmlns:mc="http://schemas.openxmlformats.org/markup-compatibility/2006">
              <mc:Choice xmlns:v="urn:schemas-microsoft-com:vml" Requires="v">
                <p:oleObj spid="_x0000_s1047" name="Document" r:id="rId5" imgW="5638800" imgH="1790700" progId="Word.Document.12">
                  <p:embed/>
                </p:oleObj>
              </mc:Choice>
              <mc:Fallback>
                <p:oleObj name="Document" r:id="rId5" imgW="5638800" imgH="179070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388" y="1574800"/>
                        <a:ext cx="11026776"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48" name="TextBox 5"/>
          <p:cNvSpPr txBox="1">
            <a:spLocks noChangeArrowheads="1"/>
          </p:cNvSpPr>
          <p:nvPr/>
        </p:nvSpPr>
        <p:spPr bwMode="auto">
          <a:xfrm>
            <a:off x="203200" y="5326063"/>
            <a:ext cx="8775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a:t>Sources: Northwest Regional Technical Forum; Wisconsin Focus on Energy</a:t>
            </a:r>
          </a:p>
        </p:txBody>
      </p:sp>
    </p:spTree>
    <p:extLst>
      <p:ext uri="{BB962C8B-B14F-4D97-AF65-F5344CB8AC3E}">
        <p14:creationId xmlns:p14="http://schemas.microsoft.com/office/powerpoint/2010/main" val="20923620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710"/>
            <a:ext cx="8229600" cy="782317"/>
          </a:xfrm>
        </p:spPr>
        <p:txBody>
          <a:bodyPr>
            <a:normAutofit fontScale="90000"/>
          </a:bodyPr>
          <a:lstStyle/>
          <a:p>
            <a:r>
              <a:rPr lang="en-US" sz="2700" dirty="0" smtClean="0"/>
              <a:t>EE/RE Compete with Fossil Plants Today</a:t>
            </a:r>
            <a:br>
              <a:rPr lang="en-US" sz="2700" dirty="0" smtClean="0"/>
            </a:br>
            <a:r>
              <a:rPr lang="en-US" sz="2700" dirty="0" smtClean="0"/>
              <a:t>(unsubsidized data shown below)</a:t>
            </a:r>
            <a:endParaRPr lang="en-US" sz="2700" dirty="0"/>
          </a:p>
        </p:txBody>
      </p:sp>
      <p:pic>
        <p:nvPicPr>
          <p:cNvPr id="4" name="Picture 3" descr="cjfjcej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10" y="1066510"/>
            <a:ext cx="7158504" cy="4943718"/>
          </a:xfrm>
          <a:prstGeom prst="rect">
            <a:avLst/>
          </a:prstGeom>
        </p:spPr>
      </p:pic>
      <p:sp>
        <p:nvSpPr>
          <p:cNvPr id="5" name="Slide Number Placeholder 3"/>
          <p:cNvSpPr>
            <a:spLocks noGrp="1"/>
          </p:cNvSpPr>
          <p:nvPr>
            <p:ph type="sldNum" sz="quarter" idx="4294967295"/>
          </p:nvPr>
        </p:nvSpPr>
        <p:spPr bwMode="auto">
          <a:xfrm>
            <a:off x="6553200" y="62928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0A7E154-6FAC-0749-B85D-AA6883A4573C}" type="slidenum">
              <a:rPr lang="en-US" sz="1200">
                <a:solidFill>
                  <a:schemeClr val="bg1"/>
                </a:solidFill>
                <a:latin typeface="Georgia" charset="0"/>
                <a:cs typeface="Arial" charset="0"/>
              </a:rPr>
              <a:pPr algn="r" eaLnBrk="1" hangingPunct="1"/>
              <a:t>14</a:t>
            </a:fld>
            <a:endParaRPr lang="en-US" sz="1200" dirty="0">
              <a:solidFill>
                <a:schemeClr val="bg1"/>
              </a:solidFill>
              <a:latin typeface="Georgia" charset="0"/>
              <a:cs typeface="Arial" charset="0"/>
            </a:endParaRPr>
          </a:p>
        </p:txBody>
      </p:sp>
    </p:spTree>
    <p:extLst>
      <p:ext uri="{BB962C8B-B14F-4D97-AF65-F5344CB8AC3E}">
        <p14:creationId xmlns:p14="http://schemas.microsoft.com/office/powerpoint/2010/main" val="27879158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7648"/>
          </a:xfrm>
        </p:spPr>
        <p:txBody>
          <a:bodyPr/>
          <a:lstStyle/>
          <a:p>
            <a:r>
              <a:rPr lang="en-US" dirty="0" smtClean="0"/>
              <a:t>Push for Least-Cost Options</a:t>
            </a:r>
            <a:endParaRPr lang="en-US" dirty="0"/>
          </a:p>
        </p:txBody>
      </p:sp>
      <p:sp>
        <p:nvSpPr>
          <p:cNvPr id="3" name="Text Placeholder 2"/>
          <p:cNvSpPr>
            <a:spLocks noGrp="1"/>
          </p:cNvSpPr>
          <p:nvPr>
            <p:ph type="body" sz="quarter" idx="11"/>
          </p:nvPr>
        </p:nvSpPr>
        <p:spPr>
          <a:xfrm>
            <a:off x="472321" y="1179286"/>
            <a:ext cx="7964107" cy="3247572"/>
          </a:xfrm>
        </p:spPr>
        <p:txBody>
          <a:bodyPr>
            <a:normAutofit/>
          </a:bodyPr>
          <a:lstStyle/>
          <a:p>
            <a:r>
              <a:rPr lang="en-US" sz="2400" dirty="0"/>
              <a:t>e</a:t>
            </a:r>
            <a:r>
              <a:rPr lang="en-US" sz="2400" dirty="0" smtClean="0"/>
              <a:t>.g., require </a:t>
            </a:r>
            <a:r>
              <a:rPr lang="en-US" sz="2400" dirty="0"/>
              <a:t>utility IRP or other processes to compare</a:t>
            </a:r>
            <a:r>
              <a:rPr lang="en-US" sz="2400" dirty="0" smtClean="0"/>
              <a:t>:</a:t>
            </a:r>
          </a:p>
          <a:p>
            <a:pPr lvl="1">
              <a:spcBef>
                <a:spcPts val="900"/>
              </a:spcBef>
            </a:pPr>
            <a:r>
              <a:rPr lang="en-US" sz="2000" dirty="0" smtClean="0"/>
              <a:t>BAU scenarios: Don’t retire coal, don’t </a:t>
            </a:r>
            <a:r>
              <a:rPr lang="en-US" sz="2000" dirty="0"/>
              <a:t>fuel-switch to </a:t>
            </a:r>
            <a:r>
              <a:rPr lang="en-US" sz="2000" dirty="0" smtClean="0"/>
              <a:t>gas, don’t </a:t>
            </a:r>
            <a:r>
              <a:rPr lang="en-US" sz="2000" dirty="0"/>
              <a:t>accelerate efficiency, </a:t>
            </a:r>
            <a:r>
              <a:rPr lang="en-US" sz="2000" dirty="0" smtClean="0"/>
              <a:t>do </a:t>
            </a:r>
            <a:r>
              <a:rPr lang="en-US" sz="2000" dirty="0"/>
              <a:t>incur coal retrofit </a:t>
            </a:r>
            <a:r>
              <a:rPr lang="en-US" sz="2000" dirty="0" smtClean="0"/>
              <a:t>costs, and with/ </a:t>
            </a:r>
            <a:r>
              <a:rPr lang="en-US" sz="2000" dirty="0"/>
              <a:t>without </a:t>
            </a:r>
            <a:r>
              <a:rPr lang="en-US" sz="2000" dirty="0" smtClean="0"/>
              <a:t>CO2 adders; vs. …</a:t>
            </a:r>
          </a:p>
          <a:p>
            <a:pPr lvl="1">
              <a:spcBef>
                <a:spcPts val="900"/>
              </a:spcBef>
            </a:pPr>
            <a:r>
              <a:rPr lang="en-US" sz="2000" dirty="0" smtClean="0"/>
              <a:t>… </a:t>
            </a:r>
            <a:r>
              <a:rPr lang="en-US" sz="2000" dirty="0"/>
              <a:t>111(d) </a:t>
            </a:r>
            <a:r>
              <a:rPr lang="en-US" sz="2000" dirty="0" smtClean="0"/>
              <a:t>scenarios with gas and EE replacing coal </a:t>
            </a:r>
            <a:r>
              <a:rPr lang="en-US" sz="2000" dirty="0"/>
              <a:t>fuel costs and coal retrofit costs.</a:t>
            </a:r>
            <a:endParaRPr lang="en-US" sz="2000" dirty="0" smtClean="0"/>
          </a:p>
          <a:p>
            <a:pPr lvl="1">
              <a:spcBef>
                <a:spcPts val="900"/>
              </a:spcBef>
            </a:pPr>
            <a:r>
              <a:rPr lang="en-US" sz="2000" dirty="0"/>
              <a:t>H</a:t>
            </a:r>
            <a:r>
              <a:rPr lang="en-US" sz="2000" dirty="0" smtClean="0"/>
              <a:t>ypothesis</a:t>
            </a:r>
            <a:r>
              <a:rPr lang="en-US" sz="2000" dirty="0"/>
              <a:t>: </a:t>
            </a:r>
            <a:r>
              <a:rPr lang="en-US" sz="2000" dirty="0" smtClean="0"/>
              <a:t>the latter										scenario will save money</a:t>
            </a:r>
            <a:r>
              <a:rPr lang="en-US" sz="2000" dirty="0"/>
              <a:t>, </a:t>
            </a:r>
            <a:r>
              <a:rPr lang="en-US" sz="2000" dirty="0" smtClean="0"/>
              <a:t>									even </a:t>
            </a:r>
            <a:r>
              <a:rPr lang="en-US" sz="2000" dirty="0"/>
              <a:t>at </a:t>
            </a:r>
            <a:r>
              <a:rPr lang="en-US" sz="2000" dirty="0" smtClean="0"/>
              <a:t>low/no $/ton CO2</a:t>
            </a:r>
          </a:p>
          <a:p>
            <a:pPr>
              <a:spcBef>
                <a:spcPts val="900"/>
              </a:spcBef>
            </a:pPr>
            <a:endParaRPr lang="en-US" sz="2000" dirty="0"/>
          </a:p>
        </p:txBody>
      </p:sp>
      <p:sp>
        <p:nvSpPr>
          <p:cNvPr id="4" name="Slide Number Placeholder 3"/>
          <p:cNvSpPr>
            <a:spLocks noGrp="1"/>
          </p:cNvSpPr>
          <p:nvPr>
            <p:ph type="sldNum" sz="quarter" idx="12"/>
          </p:nvPr>
        </p:nvSpPr>
        <p:spPr/>
        <p:txBody>
          <a:bodyPr/>
          <a:lstStyle/>
          <a:p>
            <a:pPr>
              <a:defRPr/>
            </a:pPr>
            <a:fld id="{3028C975-0B46-644B-B3EC-54442D39350F}" type="slidenum">
              <a:rPr lang="en-US" smtClean="0"/>
              <a:pPr>
                <a:defRPr/>
              </a:pPr>
              <a:t>15</a:t>
            </a:fld>
            <a:endParaRPr lang="en-US"/>
          </a:p>
        </p:txBody>
      </p:sp>
      <p:pic>
        <p:nvPicPr>
          <p:cNvPr id="6" name="Picture 5"/>
          <p:cNvPicPr>
            <a:picLocks noChangeAspect="1"/>
          </p:cNvPicPr>
          <p:nvPr/>
        </p:nvPicPr>
        <p:blipFill rotWithShape="1">
          <a:blip r:embed="rId3"/>
          <a:srcRect l="12181"/>
          <a:stretch/>
        </p:blipFill>
        <p:spPr>
          <a:xfrm>
            <a:off x="4553857" y="3410857"/>
            <a:ext cx="4350657" cy="2569934"/>
          </a:xfrm>
          <a:prstGeom prst="rect">
            <a:avLst/>
          </a:prstGeom>
          <a:ln w="3175" cmpd="sng">
            <a:solidFill>
              <a:schemeClr val="tx1"/>
            </a:solidFill>
          </a:ln>
        </p:spPr>
      </p:pic>
    </p:spTree>
    <p:extLst>
      <p:ext uri="{BB962C8B-B14F-4D97-AF65-F5344CB8AC3E}">
        <p14:creationId xmlns:p14="http://schemas.microsoft.com/office/powerpoint/2010/main" val="106904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4"/>
          <p:cNvSpPr>
            <a:spLocks noGrp="1"/>
          </p:cNvSpPr>
          <p:nvPr>
            <p:ph type="title"/>
          </p:nvPr>
        </p:nvSpPr>
        <p:spPr>
          <a:xfrm>
            <a:off x="152399" y="274639"/>
            <a:ext cx="8860945" cy="833726"/>
          </a:xfrm>
          <a:ln>
            <a:noFill/>
          </a:ln>
        </p:spPr>
        <p:txBody>
          <a:bodyPr>
            <a:noAutofit/>
          </a:bodyPr>
          <a:lstStyle/>
          <a:p>
            <a:pPr eaLnBrk="1" hangingPunct="1"/>
            <a:r>
              <a:rPr lang="en-US" sz="3200" dirty="0" smtClean="0">
                <a:latin typeface="Georgia" charset="0"/>
                <a:cs typeface="Georgia" charset="0"/>
              </a:rPr>
              <a:t>…And Try to Capture Co-Benefits</a:t>
            </a:r>
            <a:endParaRPr lang="en-US" sz="3200" dirty="0">
              <a:latin typeface="Georgia" charset="0"/>
              <a:cs typeface="Georgia" charset="0"/>
            </a:endParaRPr>
          </a:p>
        </p:txBody>
      </p:sp>
      <p:sp>
        <p:nvSpPr>
          <p:cNvPr id="399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A7E154-6FAC-0749-B85D-AA6883A4573C}" type="slidenum">
              <a:rPr lang="en-US" sz="1200">
                <a:solidFill>
                  <a:schemeClr val="bg1"/>
                </a:solidFill>
                <a:latin typeface="Georgia" charset="0"/>
                <a:cs typeface="Arial" charset="0"/>
              </a:rPr>
              <a:pPr eaLnBrk="1" hangingPunct="1"/>
              <a:t>16</a:t>
            </a:fld>
            <a:endParaRPr lang="en-US" sz="1200">
              <a:solidFill>
                <a:schemeClr val="bg1"/>
              </a:solidFill>
              <a:latin typeface="Georgia" charset="0"/>
              <a:cs typeface="Arial" charset="0"/>
            </a:endParaRPr>
          </a:p>
        </p:txBody>
      </p:sp>
      <p:sp>
        <p:nvSpPr>
          <p:cNvPr id="7" name="Text Placeholder 5"/>
          <p:cNvSpPr txBox="1">
            <a:spLocks/>
          </p:cNvSpPr>
          <p:nvPr/>
        </p:nvSpPr>
        <p:spPr bwMode="auto">
          <a:xfrm>
            <a:off x="5181600" y="1123969"/>
            <a:ext cx="3962400" cy="497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000000"/>
                </a:solidFill>
                <a:latin typeface="Georgia" pitchFamily="18" charset="0"/>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rgbClr val="000000"/>
                </a:solidFill>
                <a:latin typeface="Georgia" pitchFamily="18" charset="0"/>
                <a:ea typeface="Arial" pitchFamily="-112"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rgbClr val="000000"/>
                </a:solidFill>
                <a:latin typeface="Georgia" pitchFamily="18" charset="0"/>
                <a:ea typeface="Arial" pitchFamily="-112"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rgbClr val="000000"/>
                </a:solidFill>
                <a:latin typeface="Georgia" pitchFamily="18" charset="0"/>
                <a:ea typeface="Arial" pitchFamily="-112"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rgbClr val="000000"/>
                </a:solidFill>
                <a:latin typeface="Georgia" pitchFamily="18" charset="0"/>
                <a:ea typeface="Arial" pitchFamily="-112"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6225" indent="-276225">
              <a:lnSpc>
                <a:spcPct val="90000"/>
              </a:lnSpc>
              <a:spcBef>
                <a:spcPts val="1800"/>
              </a:spcBef>
            </a:pPr>
            <a:r>
              <a:rPr lang="en-US" sz="2800" dirty="0" smtClean="0">
                <a:latin typeface="Cambria" charset="0"/>
                <a:cs typeface="Cambria" charset="0"/>
              </a:rPr>
              <a:t>Good 111(d) choices can help air quality; good air quality choices can help 111(d) compliance</a:t>
            </a:r>
          </a:p>
          <a:p>
            <a:pPr marL="276225" indent="-276225">
              <a:lnSpc>
                <a:spcPct val="90000"/>
              </a:lnSpc>
              <a:spcBef>
                <a:spcPts val="1800"/>
              </a:spcBef>
            </a:pPr>
            <a:r>
              <a:rPr lang="en-US" sz="2800" dirty="0" smtClean="0">
                <a:latin typeface="Cambria" charset="0"/>
                <a:cs typeface="Cambria" charset="0"/>
              </a:rPr>
              <a:t>Ditto for increasing </a:t>
            </a:r>
            <a:r>
              <a:rPr lang="en-US" sz="2800" b="1" i="1" dirty="0" smtClean="0">
                <a:solidFill>
                  <a:srgbClr val="0000FF"/>
                </a:solidFill>
                <a:latin typeface="Cambria" charset="0"/>
                <a:cs typeface="Cambria" charset="0"/>
              </a:rPr>
              <a:t>water</a:t>
            </a:r>
            <a:r>
              <a:rPr lang="en-US" sz="2800" dirty="0" smtClean="0">
                <a:latin typeface="Cambria" charset="0"/>
                <a:cs typeface="Cambria" charset="0"/>
              </a:rPr>
              <a:t> concerns</a:t>
            </a:r>
          </a:p>
          <a:p>
            <a:pPr marL="276225" indent="-276225">
              <a:lnSpc>
                <a:spcPct val="90000"/>
              </a:lnSpc>
              <a:spcBef>
                <a:spcPts val="1800"/>
              </a:spcBef>
            </a:pPr>
            <a:r>
              <a:rPr lang="en-US" sz="2800" dirty="0" smtClean="0">
                <a:latin typeface="Cambria" charset="0"/>
                <a:cs typeface="Cambria" charset="0"/>
              </a:rPr>
              <a:t>Integrated multi-pollutant, multi-media approach can lower cost, risk (IMPEAQ)</a:t>
            </a:r>
          </a:p>
        </p:txBody>
      </p:sp>
      <p:grpSp>
        <p:nvGrpSpPr>
          <p:cNvPr id="3" name="Group 2"/>
          <p:cNvGrpSpPr/>
          <p:nvPr/>
        </p:nvGrpSpPr>
        <p:grpSpPr>
          <a:xfrm>
            <a:off x="152399" y="1148351"/>
            <a:ext cx="5033377" cy="4859724"/>
            <a:chOff x="314812" y="1236274"/>
            <a:chExt cx="4372810" cy="4221947"/>
          </a:xfrm>
        </p:grpSpPr>
        <p:pic>
          <p:nvPicPr>
            <p:cNvPr id="9" name="Content Placeholder 3" descr="Air Quality chart for ppt blank.jpg"/>
            <p:cNvPicPr>
              <a:picLocks noChangeAspect="1"/>
            </p:cNvPicPr>
            <p:nvPr/>
          </p:nvPicPr>
          <p:blipFill rotWithShape="1">
            <a:blip r:embed="rId3"/>
            <a:srcRect l="-1311" r="-1239"/>
            <a:stretch/>
          </p:blipFill>
          <p:spPr>
            <a:xfrm>
              <a:off x="314812" y="1236274"/>
              <a:ext cx="4372810" cy="4221947"/>
            </a:xfrm>
            <a:prstGeom prst="rect">
              <a:avLst/>
            </a:prstGeom>
          </p:spPr>
        </p:pic>
        <p:sp>
          <p:nvSpPr>
            <p:cNvPr id="10" name="Title 1"/>
            <p:cNvSpPr txBox="1">
              <a:spLocks/>
            </p:cNvSpPr>
            <p:nvPr/>
          </p:nvSpPr>
          <p:spPr>
            <a:xfrm>
              <a:off x="2641924" y="2040733"/>
              <a:ext cx="1417234" cy="1354753"/>
            </a:xfrm>
            <a:prstGeom prst="rect">
              <a:avLst/>
            </a:prstGeom>
          </p:spPr>
          <p:txBody>
            <a:bodyPr vert="horz" lIns="91440" tIns="45720" rIns="91440" bIns="45720" rtlCol="0" anchor="ctr">
              <a:noAutofit/>
            </a:bodyPr>
            <a:lstStyle>
              <a:defPPr>
                <a:defRPr lang="en-US"/>
              </a:defPPr>
              <a:lvl1pPr marR="0" lvl="0" indent="0" algn="ctr" fontAlgn="auto">
                <a:lnSpc>
                  <a:spcPct val="100000"/>
                </a:lnSpc>
                <a:spcBef>
                  <a:spcPts val="900"/>
                </a:spcBef>
                <a:spcAft>
                  <a:spcPts val="0"/>
                </a:spcAft>
                <a:buClrTx/>
                <a:buSzTx/>
                <a:buFontTx/>
                <a:buNone/>
                <a:tabLst/>
                <a:defRPr sz="1300" b="1">
                  <a:latin typeface="+mj-lt"/>
                  <a:ea typeface="+mj-ea"/>
                  <a:cs typeface="Arial Narrow Bold"/>
                </a:defRPr>
              </a:lvl1pPr>
            </a:lstStyle>
            <a:p>
              <a:pPr>
                <a:lnSpc>
                  <a:spcPct val="90000"/>
                </a:lnSpc>
                <a:spcBef>
                  <a:spcPts val="0"/>
                </a:spcBef>
              </a:pPr>
              <a:r>
                <a:rPr lang="en-US" sz="1000" dirty="0"/>
                <a:t>Energy Efficiency</a:t>
              </a:r>
            </a:p>
            <a:p>
              <a:pPr>
                <a:lnSpc>
                  <a:spcPct val="90000"/>
                </a:lnSpc>
                <a:spcBef>
                  <a:spcPts val="400"/>
                </a:spcBef>
              </a:pPr>
              <a:r>
                <a:rPr lang="en-US" sz="1000" dirty="0"/>
                <a:t>Energy and Demand Resource Management</a:t>
              </a:r>
            </a:p>
            <a:p>
              <a:pPr>
                <a:lnSpc>
                  <a:spcPct val="90000"/>
                </a:lnSpc>
                <a:spcBef>
                  <a:spcPts val="400"/>
                </a:spcBef>
              </a:pPr>
              <a:r>
                <a:rPr lang="en-US" sz="1000" dirty="0"/>
                <a:t>Combined Heat &amp; Power</a:t>
              </a:r>
            </a:p>
            <a:p>
              <a:pPr>
                <a:lnSpc>
                  <a:spcPct val="90000"/>
                </a:lnSpc>
                <a:spcBef>
                  <a:spcPts val="400"/>
                </a:spcBef>
              </a:pPr>
              <a:r>
                <a:rPr lang="en-US" sz="1000" dirty="0"/>
                <a:t>Wind, Solar, Tidal</a:t>
              </a:r>
            </a:p>
            <a:p>
              <a:pPr>
                <a:lnSpc>
                  <a:spcPct val="90000"/>
                </a:lnSpc>
                <a:spcBef>
                  <a:spcPts val="400"/>
                </a:spcBef>
              </a:pPr>
              <a:r>
                <a:rPr lang="en-US" sz="1000" dirty="0"/>
                <a:t>Low- and Zero-Emission Vehicles</a:t>
              </a:r>
            </a:p>
            <a:p>
              <a:pPr>
                <a:lnSpc>
                  <a:spcPct val="90000"/>
                </a:lnSpc>
                <a:spcBef>
                  <a:spcPts val="300"/>
                </a:spcBef>
              </a:pPr>
              <a:r>
                <a:rPr lang="en-US" sz="1000" dirty="0"/>
                <a:t>Carbon Capture &amp; Storage</a:t>
              </a:r>
            </a:p>
            <a:p>
              <a:pPr>
                <a:lnSpc>
                  <a:spcPct val="90000"/>
                </a:lnSpc>
                <a:spcBef>
                  <a:spcPts val="0"/>
                </a:spcBef>
              </a:pPr>
              <a:endParaRPr lang="en-US" sz="1000" dirty="0"/>
            </a:p>
          </p:txBody>
        </p:sp>
        <p:sp>
          <p:nvSpPr>
            <p:cNvPr id="11" name="Title 1"/>
            <p:cNvSpPr txBox="1">
              <a:spLocks/>
            </p:cNvSpPr>
            <p:nvPr/>
          </p:nvSpPr>
          <p:spPr>
            <a:xfrm>
              <a:off x="962066" y="2154773"/>
              <a:ext cx="1417234" cy="12851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90000"/>
                </a:lnSpc>
                <a:spcBef>
                  <a:spcPts val="900"/>
                </a:spcBef>
                <a:spcAft>
                  <a:spcPts val="0"/>
                </a:spcAft>
                <a:buClrTx/>
                <a:buSzTx/>
                <a:buFontTx/>
                <a:buNone/>
                <a:tabLst/>
                <a:defRPr/>
              </a:pPr>
              <a:r>
                <a:rPr lang="en-US" sz="1050" b="1" dirty="0" smtClean="0">
                  <a:latin typeface="+mj-lt"/>
                  <a:ea typeface="+mj-ea"/>
                  <a:cs typeface="Arial Narrow Bold"/>
                </a:rPr>
                <a:t>Flue Gas </a:t>
              </a:r>
            </a:p>
            <a:p>
              <a:pPr marL="0" marR="0" lvl="0" indent="0" algn="ctr" defTabSz="457200" rtl="0" eaLnBrk="1" fontAlgn="auto" latinLnBrk="0" hangingPunct="1">
                <a:lnSpc>
                  <a:spcPct val="90000"/>
                </a:lnSpc>
                <a:spcAft>
                  <a:spcPts val="0"/>
                </a:spcAft>
                <a:buClrTx/>
                <a:buSzTx/>
                <a:buFontTx/>
                <a:buNone/>
                <a:tabLst/>
                <a:defRPr/>
              </a:pPr>
              <a:r>
                <a:rPr lang="en-US" sz="1050" b="1" dirty="0" smtClean="0">
                  <a:latin typeface="+mj-lt"/>
                  <a:ea typeface="+mj-ea"/>
                  <a:cs typeface="Arial Narrow Bold"/>
                </a:rPr>
                <a:t>Desulfurization</a:t>
              </a:r>
            </a:p>
            <a:p>
              <a:pPr marL="0" marR="0" lvl="0" indent="0" algn="ctr" defTabSz="457200" rtl="0" eaLnBrk="1" fontAlgn="auto" latinLnBrk="0" hangingPunct="1">
                <a:lnSpc>
                  <a:spcPct val="90000"/>
                </a:lnSpc>
                <a:spcAft>
                  <a:spcPts val="0"/>
                </a:spcAft>
                <a:buClrTx/>
                <a:buSzTx/>
                <a:buFontTx/>
                <a:buNone/>
                <a:tabLst/>
                <a:defRPr/>
              </a:pPr>
              <a:r>
                <a:rPr lang="en-US" sz="1050" b="1" dirty="0" smtClean="0">
                  <a:latin typeface="+mj-lt"/>
                  <a:ea typeface="+mj-ea"/>
                  <a:cs typeface="Arial Narrow Bold"/>
                </a:rPr>
                <a:t>(Scrubbers)</a:t>
              </a:r>
            </a:p>
            <a:p>
              <a:pPr marL="0" marR="0" lvl="0" indent="0" algn="ctr" defTabSz="457200" rtl="0" eaLnBrk="1" fontAlgn="auto" latinLnBrk="0" hangingPunct="1">
                <a:lnSpc>
                  <a:spcPct val="90000"/>
                </a:lnSpc>
                <a:spcBef>
                  <a:spcPts val="900"/>
                </a:spcBef>
                <a:spcAft>
                  <a:spcPts val="0"/>
                </a:spcAft>
                <a:buClrTx/>
                <a:buSzTx/>
                <a:buFontTx/>
                <a:buNone/>
                <a:tabLst/>
                <a:defRPr/>
              </a:pPr>
              <a:r>
                <a:rPr lang="en-US" sz="1050" b="1" dirty="0" smtClean="0">
                  <a:latin typeface="+mj-lt"/>
                  <a:ea typeface="+mj-ea"/>
                  <a:cs typeface="Arial Narrow Bold"/>
                </a:rPr>
                <a:t>Three-Way Catalysts </a:t>
              </a:r>
            </a:p>
            <a:p>
              <a:pPr marL="0" marR="0" lvl="0" indent="0" algn="ctr" defTabSz="457200" rtl="0" eaLnBrk="1" fontAlgn="auto" latinLnBrk="0" hangingPunct="1">
                <a:lnSpc>
                  <a:spcPct val="90000"/>
                </a:lnSpc>
                <a:spcAft>
                  <a:spcPts val="0"/>
                </a:spcAft>
                <a:buClrTx/>
                <a:buSzTx/>
                <a:buFontTx/>
                <a:buNone/>
                <a:tabLst/>
                <a:defRPr/>
              </a:pPr>
              <a:r>
                <a:rPr lang="en-US" sz="1050" b="1" dirty="0" smtClean="0">
                  <a:latin typeface="+mj-lt"/>
                  <a:ea typeface="+mj-ea"/>
                  <a:cs typeface="Arial Narrow Bold"/>
                </a:rPr>
                <a:t>(Petro)</a:t>
              </a:r>
              <a:endParaRPr kumimoji="0" lang="en-US" sz="1050" b="1" i="0" u="none" strike="noStrike" kern="1200" cap="none" spc="0" normalizeH="0" baseline="0" noProof="0" dirty="0" smtClean="0">
                <a:ln>
                  <a:noFill/>
                </a:ln>
                <a:solidFill>
                  <a:schemeClr val="tx1"/>
                </a:solidFill>
                <a:effectLst/>
                <a:uLnTx/>
                <a:uFillTx/>
                <a:latin typeface="+mj-lt"/>
                <a:ea typeface="+mj-ea"/>
                <a:cs typeface="Arial Narrow Bold"/>
              </a:endParaRPr>
            </a:p>
            <a:p>
              <a:pPr marL="0" marR="0" lvl="0" indent="0" algn="ctr" defTabSz="457200" rtl="0" eaLnBrk="1" fontAlgn="auto" latinLnBrk="0" hangingPunct="1">
                <a:lnSpc>
                  <a:spcPct val="90000"/>
                </a:lnSpc>
                <a:spcBef>
                  <a:spcPts val="900"/>
                </a:spcBef>
                <a:spcAft>
                  <a:spcPts val="0"/>
                </a:spcAft>
                <a:buClrTx/>
                <a:buSzTx/>
                <a:buFontTx/>
                <a:buNone/>
                <a:tabLst/>
                <a:defRPr/>
              </a:pPr>
              <a:r>
                <a:rPr lang="en-US" sz="1050" b="1" dirty="0" smtClean="0">
                  <a:latin typeface="+mj-lt"/>
                  <a:ea typeface="+mj-ea"/>
                  <a:cs typeface="Arial Narrow Bold"/>
                </a:rPr>
                <a:t>Diesel Particulate </a:t>
              </a:r>
            </a:p>
            <a:p>
              <a:pPr marL="0" marR="0" lvl="0" indent="0" algn="ctr" defTabSz="457200" rtl="0" eaLnBrk="1" fontAlgn="auto" latinLnBrk="0" hangingPunct="1">
                <a:lnSpc>
                  <a:spcPct val="90000"/>
                </a:lnSpc>
                <a:spcAft>
                  <a:spcPts val="0"/>
                </a:spcAft>
                <a:buClrTx/>
                <a:buSzTx/>
                <a:buFontTx/>
                <a:buNone/>
                <a:tabLst/>
                <a:defRPr/>
              </a:pPr>
              <a:r>
                <a:rPr lang="en-US" sz="1050" b="1" dirty="0" smtClean="0">
                  <a:latin typeface="+mj-lt"/>
                  <a:ea typeface="+mj-ea"/>
                  <a:cs typeface="Arial Narrow Bold"/>
                </a:rPr>
                <a:t>Filters</a:t>
              </a:r>
              <a:endParaRPr kumimoji="0" lang="en-US" sz="1050" b="1" i="0" u="none" strike="noStrike" kern="1200" cap="none" spc="0" normalizeH="0" baseline="0" noProof="0" dirty="0" smtClean="0">
                <a:ln>
                  <a:noFill/>
                </a:ln>
                <a:solidFill>
                  <a:schemeClr val="tx1"/>
                </a:solidFill>
                <a:effectLst/>
                <a:uLnTx/>
                <a:uFillTx/>
                <a:latin typeface="+mj-lt"/>
                <a:ea typeface="+mj-ea"/>
                <a:cs typeface="Arial Narrow Bold"/>
              </a:endParaRPr>
            </a:p>
            <a:p>
              <a:pPr marL="0" marR="0" lvl="0" indent="0" algn="ctr" defTabSz="457200" rtl="0" eaLnBrk="1" fontAlgn="auto" latinLnBrk="0" hangingPunct="1">
                <a:lnSpc>
                  <a:spcPct val="100000"/>
                </a:lnSpc>
                <a:spcBef>
                  <a:spcPts val="900"/>
                </a:spcBef>
                <a:spcAft>
                  <a:spcPts val="0"/>
                </a:spcAft>
                <a:buClrTx/>
                <a:buSzTx/>
                <a:buFontTx/>
                <a:buNone/>
                <a:tabLst/>
                <a:defRPr/>
              </a:pPr>
              <a:endParaRPr kumimoji="0" lang="en-US" sz="1050" b="1" i="0" u="none" strike="noStrike" kern="1200" cap="none" spc="0" normalizeH="0" baseline="0" noProof="0" dirty="0">
                <a:ln>
                  <a:noFill/>
                </a:ln>
                <a:solidFill>
                  <a:schemeClr val="tx1"/>
                </a:solidFill>
                <a:effectLst/>
                <a:uLnTx/>
                <a:uFillTx/>
                <a:latin typeface="+mj-lt"/>
                <a:ea typeface="+mj-ea"/>
                <a:cs typeface="Arial Narrow Bold"/>
              </a:endParaRPr>
            </a:p>
          </p:txBody>
        </p:sp>
        <p:sp>
          <p:nvSpPr>
            <p:cNvPr id="12" name="Title 1"/>
            <p:cNvSpPr txBox="1">
              <a:spLocks/>
            </p:cNvSpPr>
            <p:nvPr/>
          </p:nvSpPr>
          <p:spPr>
            <a:xfrm>
              <a:off x="962066" y="3659034"/>
              <a:ext cx="1417234" cy="1285162"/>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90000"/>
                </a:lnSpc>
                <a:spcBef>
                  <a:spcPts val="900"/>
                </a:spcBef>
                <a:spcAft>
                  <a:spcPts val="0"/>
                </a:spcAft>
                <a:buClrTx/>
                <a:buSzTx/>
                <a:buFontTx/>
                <a:buNone/>
                <a:tabLst/>
                <a:defRPr/>
              </a:pPr>
              <a:r>
                <a:rPr lang="en-US" sz="1050" b="1" dirty="0" smtClean="0">
                  <a:latin typeface="+mj-lt"/>
                  <a:ea typeface="+mj-ea"/>
                  <a:cs typeface="Arial Narrow Bold"/>
                </a:rPr>
                <a:t>Uncontrolled </a:t>
              </a:r>
            </a:p>
            <a:p>
              <a:pPr marL="0" marR="0" lvl="0" indent="0" algn="ctr" defTabSz="457200" rtl="0" eaLnBrk="1" fontAlgn="auto" latinLnBrk="0" hangingPunct="1">
                <a:lnSpc>
                  <a:spcPct val="90000"/>
                </a:lnSpc>
                <a:spcAft>
                  <a:spcPts val="0"/>
                </a:spcAft>
                <a:buClrTx/>
                <a:buSzTx/>
                <a:buFontTx/>
                <a:buNone/>
                <a:tabLst/>
                <a:defRPr/>
              </a:pPr>
              <a:r>
                <a:rPr kumimoji="0" lang="en-US" sz="1050" b="1" i="0" u="none" strike="noStrike" kern="1200" cap="none" spc="0" normalizeH="0" baseline="0" noProof="0" dirty="0" smtClean="0">
                  <a:ln>
                    <a:noFill/>
                  </a:ln>
                  <a:solidFill>
                    <a:schemeClr val="tx1"/>
                  </a:solidFill>
                  <a:effectLst/>
                  <a:uLnTx/>
                  <a:uFillTx/>
                  <a:latin typeface="+mj-lt"/>
                  <a:ea typeface="+mj-ea"/>
                  <a:cs typeface="Arial Narrow Bold"/>
                </a:rPr>
                <a:t>Fossil </a:t>
              </a:r>
              <a:r>
                <a:rPr kumimoji="0" lang="en-US" sz="1050" b="1" i="0" u="none" strike="noStrike" kern="1200" cap="none" spc="0" normalizeH="0" baseline="0" noProof="0" smtClean="0">
                  <a:ln>
                    <a:noFill/>
                  </a:ln>
                  <a:solidFill>
                    <a:schemeClr val="tx1"/>
                  </a:solidFill>
                  <a:effectLst/>
                  <a:uLnTx/>
                  <a:uFillTx/>
                  <a:latin typeface="+mj-lt"/>
                  <a:ea typeface="+mj-ea"/>
                  <a:cs typeface="Arial Narrow Bold"/>
                </a:rPr>
                <a:t>Fuel </a:t>
              </a:r>
            </a:p>
            <a:p>
              <a:pPr marL="0" marR="0" lvl="0" indent="0" algn="ctr" defTabSz="457200" rtl="0" eaLnBrk="1" fontAlgn="auto" latinLnBrk="0" hangingPunct="1">
                <a:lnSpc>
                  <a:spcPct val="90000"/>
                </a:lnSpc>
                <a:spcAft>
                  <a:spcPts val="0"/>
                </a:spcAft>
                <a:buClrTx/>
                <a:buSzTx/>
                <a:buFontTx/>
                <a:buNone/>
                <a:tabLst/>
                <a:defRPr/>
              </a:pPr>
              <a:r>
                <a:rPr kumimoji="0" lang="en-US" sz="1050" b="1" i="0" u="none" strike="noStrike" kern="1200" cap="none" spc="0" normalizeH="0" baseline="0" noProof="0" smtClean="0">
                  <a:ln>
                    <a:noFill/>
                  </a:ln>
                  <a:solidFill>
                    <a:schemeClr val="tx1"/>
                  </a:solidFill>
                  <a:effectLst/>
                  <a:uLnTx/>
                  <a:uFillTx/>
                  <a:latin typeface="+mj-lt"/>
                  <a:ea typeface="+mj-ea"/>
                  <a:cs typeface="Arial Narrow Bold"/>
                </a:rPr>
                <a:t>Combustion</a:t>
              </a:r>
              <a:r>
                <a:rPr kumimoji="0" lang="en-US" sz="1050" b="1" i="0" u="none" strike="noStrike" kern="1200" cap="none" spc="0" normalizeH="0" noProof="0" smtClean="0">
                  <a:ln>
                    <a:noFill/>
                  </a:ln>
                  <a:solidFill>
                    <a:schemeClr val="tx1"/>
                  </a:solidFill>
                  <a:effectLst/>
                  <a:uLnTx/>
                  <a:uFillTx/>
                  <a:latin typeface="+mj-lt"/>
                  <a:ea typeface="+mj-ea"/>
                  <a:cs typeface="Arial Narrow Bold"/>
                </a:rPr>
                <a:t> </a:t>
              </a:r>
              <a:endParaRPr kumimoji="0" lang="en-US" sz="1050" b="1" i="0" u="none" strike="noStrike" kern="1200" cap="none" spc="0" normalizeH="0" noProof="0" dirty="0" smtClean="0">
                <a:ln>
                  <a:noFill/>
                </a:ln>
                <a:solidFill>
                  <a:schemeClr val="tx1"/>
                </a:solidFill>
                <a:effectLst/>
                <a:uLnTx/>
                <a:uFillTx/>
                <a:latin typeface="+mj-lt"/>
                <a:ea typeface="+mj-ea"/>
                <a:cs typeface="Arial Narrow Bold"/>
              </a:endParaRPr>
            </a:p>
            <a:p>
              <a:pPr marL="0" marR="0" lvl="0" indent="0" algn="ctr" defTabSz="457200" rtl="0" eaLnBrk="1" fontAlgn="auto" latinLnBrk="0" hangingPunct="1">
                <a:lnSpc>
                  <a:spcPct val="90000"/>
                </a:lnSpc>
                <a:spcAft>
                  <a:spcPts val="0"/>
                </a:spcAft>
                <a:buClrTx/>
                <a:buSzTx/>
                <a:buFontTx/>
                <a:buNone/>
                <a:tabLst/>
                <a:defRPr/>
              </a:pPr>
              <a:r>
                <a:rPr lang="en-US" sz="1050" b="1" noProof="0" dirty="0" smtClean="0">
                  <a:latin typeface="+mj-lt"/>
                  <a:ea typeface="+mj-ea"/>
                  <a:cs typeface="Arial Narrow Bold"/>
                </a:rPr>
                <a:t>in Stationary and </a:t>
              </a:r>
            </a:p>
            <a:p>
              <a:pPr marL="0" marR="0" lvl="0" indent="0" algn="ctr" defTabSz="457200" rtl="0" eaLnBrk="1" fontAlgn="auto" latinLnBrk="0" hangingPunct="1">
                <a:lnSpc>
                  <a:spcPct val="90000"/>
                </a:lnSpc>
                <a:spcAft>
                  <a:spcPts val="0"/>
                </a:spcAft>
                <a:buClrTx/>
                <a:buSzTx/>
                <a:buFontTx/>
                <a:buNone/>
                <a:tabLst/>
                <a:defRPr/>
              </a:pPr>
              <a:r>
                <a:rPr lang="en-US" sz="1050" b="1" noProof="0" dirty="0" smtClean="0">
                  <a:latin typeface="+mj-lt"/>
                  <a:ea typeface="+mj-ea"/>
                  <a:cs typeface="Arial Narrow Bold"/>
                </a:rPr>
                <a:t>Mobile </a:t>
              </a:r>
              <a:r>
                <a:rPr kumimoji="0" lang="en-US" sz="1050" b="1" i="0" u="none" strike="noStrike" kern="1200" cap="none" spc="0" normalizeH="0" baseline="0" dirty="0" smtClean="0">
                  <a:ln>
                    <a:noFill/>
                  </a:ln>
                  <a:solidFill>
                    <a:schemeClr val="tx1"/>
                  </a:solidFill>
                  <a:effectLst/>
                  <a:uLnTx/>
                  <a:uFillTx/>
                  <a:latin typeface="+mj-lt"/>
                  <a:ea typeface="+mj-ea"/>
                  <a:cs typeface="Arial Narrow Bold"/>
                </a:rPr>
                <a:t>Sources</a:t>
              </a:r>
              <a:endParaRPr kumimoji="0" lang="en-US" sz="1050" b="1" i="0" u="none" strike="noStrike" kern="1200" cap="none" spc="0" normalizeH="0" baseline="0" noProof="0" dirty="0" smtClean="0">
                <a:ln>
                  <a:noFill/>
                </a:ln>
                <a:solidFill>
                  <a:schemeClr val="tx1"/>
                </a:solidFill>
                <a:effectLst/>
                <a:uLnTx/>
                <a:uFillTx/>
                <a:latin typeface="+mj-lt"/>
                <a:ea typeface="+mj-ea"/>
                <a:cs typeface="Arial Narrow Bold"/>
              </a:endParaRPr>
            </a:p>
            <a:p>
              <a:pPr marL="0" marR="0" lvl="0" indent="0" algn="ctr" defTabSz="457200" rtl="0" eaLnBrk="1" fontAlgn="auto" latinLnBrk="0" hangingPunct="1">
                <a:lnSpc>
                  <a:spcPct val="90000"/>
                </a:lnSpc>
                <a:spcBef>
                  <a:spcPts val="900"/>
                </a:spcBef>
                <a:spcAft>
                  <a:spcPts val="0"/>
                </a:spcAft>
                <a:buClrTx/>
                <a:buSzTx/>
                <a:buFontTx/>
                <a:buNone/>
                <a:tabLst/>
                <a:defRPr/>
              </a:pPr>
              <a:endParaRPr kumimoji="0" lang="en-US" sz="1050" b="1" i="0" u="none" strike="noStrike" kern="1200" cap="none" spc="0" normalizeH="0" baseline="0" noProof="0" dirty="0">
                <a:ln>
                  <a:noFill/>
                </a:ln>
                <a:solidFill>
                  <a:schemeClr val="tx1"/>
                </a:solidFill>
                <a:effectLst/>
                <a:uLnTx/>
                <a:uFillTx/>
                <a:latin typeface="+mj-lt"/>
                <a:ea typeface="+mj-ea"/>
                <a:cs typeface="Arial Narrow Bold"/>
              </a:endParaRPr>
            </a:p>
          </p:txBody>
        </p:sp>
        <p:sp>
          <p:nvSpPr>
            <p:cNvPr id="13" name="Title 1"/>
            <p:cNvSpPr txBox="1">
              <a:spLocks/>
            </p:cNvSpPr>
            <p:nvPr/>
          </p:nvSpPr>
          <p:spPr>
            <a:xfrm>
              <a:off x="2641924" y="3659034"/>
              <a:ext cx="1417234" cy="1285162"/>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90000"/>
                </a:lnSpc>
                <a:spcBef>
                  <a:spcPts val="300"/>
                </a:spcBef>
                <a:spcAft>
                  <a:spcPts val="0"/>
                </a:spcAft>
                <a:buClrTx/>
                <a:buSzTx/>
                <a:buFontTx/>
                <a:buNone/>
                <a:tabLst/>
                <a:defRPr/>
              </a:pPr>
              <a:r>
                <a:rPr lang="en-US" sz="1050" b="1" dirty="0" smtClean="0">
                  <a:latin typeface="+mj-lt"/>
                  <a:ea typeface="+mj-ea"/>
                  <a:cs typeface="Arial Narrow Bold"/>
                </a:rPr>
                <a:t>Increase in </a:t>
              </a:r>
            </a:p>
            <a:p>
              <a:pPr marL="0" marR="0" lvl="0" indent="0" algn="ctr" defTabSz="457200" rtl="0" eaLnBrk="1" fontAlgn="auto" latinLnBrk="0" hangingPunct="1">
                <a:lnSpc>
                  <a:spcPct val="90000"/>
                </a:lnSpc>
                <a:spcAft>
                  <a:spcPts val="0"/>
                </a:spcAft>
                <a:buClrTx/>
                <a:buSzTx/>
                <a:buFontTx/>
                <a:buNone/>
                <a:tabLst/>
                <a:defRPr/>
              </a:pPr>
              <a:r>
                <a:rPr lang="en-US" sz="1050" b="1" dirty="0" smtClean="0">
                  <a:latin typeface="+mj-lt"/>
                  <a:ea typeface="+mj-ea"/>
                  <a:cs typeface="Arial Narrow Bold"/>
                </a:rPr>
                <a:t>“Uncontrolled” Diesel</a:t>
              </a:r>
            </a:p>
            <a:p>
              <a:pPr marL="0" marR="0" lvl="0" indent="0" algn="ctr" defTabSz="457200" rtl="0" eaLnBrk="1" fontAlgn="auto" latinLnBrk="0" hangingPunct="1">
                <a:lnSpc>
                  <a:spcPct val="90000"/>
                </a:lnSpc>
                <a:spcBef>
                  <a:spcPts val="600"/>
                </a:spcBef>
                <a:spcAft>
                  <a:spcPts val="0"/>
                </a:spcAft>
                <a:buClrTx/>
                <a:buSzTx/>
                <a:buFontTx/>
                <a:buNone/>
                <a:tabLst/>
                <a:defRPr/>
              </a:pPr>
              <a:r>
                <a:rPr lang="en-US" sz="1050" b="1" dirty="0" smtClean="0">
                  <a:latin typeface="+mj-lt"/>
                  <a:ea typeface="+mj-ea"/>
                  <a:cs typeface="Arial Narrow Bold"/>
                </a:rPr>
                <a:t> Biofuels</a:t>
              </a:r>
            </a:p>
            <a:p>
              <a:pPr marL="0" marR="0" lvl="0" indent="0" algn="ctr" defTabSz="457200" rtl="0" eaLnBrk="1" fontAlgn="auto" latinLnBrk="0" hangingPunct="1">
                <a:lnSpc>
                  <a:spcPct val="90000"/>
                </a:lnSpc>
                <a:spcBef>
                  <a:spcPts val="600"/>
                </a:spcBef>
                <a:spcAft>
                  <a:spcPts val="0"/>
                </a:spcAft>
                <a:buClrTx/>
                <a:buSzTx/>
                <a:buFontTx/>
                <a:buNone/>
                <a:tabLst/>
                <a:defRPr/>
              </a:pPr>
              <a:r>
                <a:rPr lang="en-US" sz="1050" b="1" dirty="0" smtClean="0">
                  <a:latin typeface="+mj-lt"/>
                  <a:ea typeface="+mj-ea"/>
                  <a:cs typeface="Arial Narrow Bold"/>
                </a:rPr>
                <a:t>Biomass</a:t>
              </a:r>
            </a:p>
            <a:p>
              <a:pPr marL="0" marR="0" lvl="0" indent="0" algn="ctr" defTabSz="457200" rtl="0" eaLnBrk="1" fontAlgn="auto" latinLnBrk="0" hangingPunct="1">
                <a:lnSpc>
                  <a:spcPct val="90000"/>
                </a:lnSpc>
                <a:spcBef>
                  <a:spcPts val="600"/>
                </a:spcBef>
                <a:spcAft>
                  <a:spcPts val="0"/>
                </a:spcAft>
                <a:buClrTx/>
                <a:buSzTx/>
                <a:buFontTx/>
                <a:buNone/>
                <a:tabLst/>
                <a:defRPr/>
              </a:pPr>
              <a:r>
                <a:rPr lang="en-US" sz="1050" b="1" dirty="0" smtClean="0">
                  <a:latin typeface="+mj-lt"/>
                  <a:ea typeface="+mj-ea"/>
                  <a:cs typeface="Arial Narrow Bold"/>
                </a:rPr>
                <a:t>Buying Emissions </a:t>
              </a:r>
            </a:p>
            <a:p>
              <a:pPr marL="0" marR="0" lvl="0" indent="0" algn="ctr" defTabSz="457200" rtl="0" eaLnBrk="1" fontAlgn="auto" latinLnBrk="0" hangingPunct="1">
                <a:lnSpc>
                  <a:spcPct val="90000"/>
                </a:lnSpc>
                <a:spcAft>
                  <a:spcPts val="0"/>
                </a:spcAft>
                <a:buClrTx/>
                <a:buSzTx/>
                <a:buFontTx/>
                <a:buNone/>
                <a:tabLst/>
                <a:defRPr/>
              </a:pPr>
              <a:r>
                <a:rPr lang="en-US" sz="1050" b="1" dirty="0" smtClean="0">
                  <a:latin typeface="+mj-lt"/>
                  <a:ea typeface="+mj-ea"/>
                  <a:cs typeface="Arial Narrow Bold"/>
                </a:rPr>
                <a:t>Credits Overseas</a:t>
              </a:r>
            </a:p>
            <a:p>
              <a:pPr marL="0" marR="0" lvl="0" indent="0" algn="ctr" defTabSz="457200" rtl="0" eaLnBrk="1" fontAlgn="auto" latinLnBrk="0" hangingPunct="1">
                <a:lnSpc>
                  <a:spcPct val="100000"/>
                </a:lnSpc>
                <a:spcBef>
                  <a:spcPts val="300"/>
                </a:spcBef>
                <a:spcAft>
                  <a:spcPts val="0"/>
                </a:spcAft>
                <a:buClrTx/>
                <a:buSzTx/>
                <a:buFontTx/>
                <a:buNone/>
                <a:tabLst/>
                <a:defRPr/>
              </a:pPr>
              <a:endParaRPr kumimoji="0" lang="en-US" sz="1050" b="1" i="0" u="none" strike="noStrike" kern="1200" cap="none" spc="0" normalizeH="0" baseline="0" noProof="0" dirty="0">
                <a:ln>
                  <a:noFill/>
                </a:ln>
                <a:solidFill>
                  <a:schemeClr val="tx1"/>
                </a:solidFill>
                <a:effectLst/>
                <a:uLnTx/>
                <a:uFillTx/>
                <a:latin typeface="+mj-lt"/>
                <a:ea typeface="+mj-ea"/>
                <a:cs typeface="Arial Narrow Bold"/>
              </a:endParaRPr>
            </a:p>
          </p:txBody>
        </p:sp>
      </p:grpSp>
      <p:sp>
        <p:nvSpPr>
          <p:cNvPr id="6" name="Oval 5"/>
          <p:cNvSpPr/>
          <p:nvPr/>
        </p:nvSpPr>
        <p:spPr>
          <a:xfrm>
            <a:off x="2619052" y="1777999"/>
            <a:ext cx="2074830" cy="190690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230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p:cTn id="2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4133" y="274638"/>
            <a:ext cx="8229600" cy="1143000"/>
          </a:xfrm>
        </p:spPr>
        <p:txBody>
          <a:bodyPr>
            <a:normAutofit/>
          </a:bodyPr>
          <a:lstStyle/>
          <a:p>
            <a:r>
              <a:rPr lang="en-US" dirty="0" smtClean="0"/>
              <a:t>These Actions Are Essential</a:t>
            </a:r>
            <a:endParaRPr lang="en-US" dirty="0"/>
          </a:p>
        </p:txBody>
      </p:sp>
      <p:sp>
        <p:nvSpPr>
          <p:cNvPr id="6" name="Text Placeholder 5"/>
          <p:cNvSpPr>
            <a:spLocks noGrp="1"/>
          </p:cNvSpPr>
          <p:nvPr>
            <p:ph type="body" sz="quarter" idx="11"/>
          </p:nvPr>
        </p:nvSpPr>
        <p:spPr/>
        <p:txBody>
          <a:bodyPr>
            <a:normAutofit fontScale="70000" lnSpcReduction="20000"/>
          </a:bodyPr>
          <a:lstStyle/>
          <a:p>
            <a:r>
              <a:rPr lang="en-US" dirty="0" smtClean="0"/>
              <a:t>EE/RE in air quality plans must be “made easy” or the default will be to building only new gas plants</a:t>
            </a:r>
          </a:p>
          <a:p>
            <a:r>
              <a:rPr lang="en-US" dirty="0" smtClean="0"/>
              <a:t>EM&amp;V for EE is critical, but all states are not in the same place. “80/20 rule”: We want more EE everywhere.</a:t>
            </a:r>
          </a:p>
          <a:p>
            <a:pPr lvl="1"/>
            <a:r>
              <a:rPr lang="en-US" dirty="0" smtClean="0"/>
              <a:t>Message: “EE’s been around for decades, c’mon in the water’s fine”</a:t>
            </a:r>
          </a:p>
          <a:p>
            <a:r>
              <a:rPr lang="en-US" dirty="0" smtClean="0"/>
              <a:t>Identify and exploit the Layer Cake of co-benefits that occur from EE</a:t>
            </a:r>
          </a:p>
          <a:p>
            <a:r>
              <a:rPr lang="en-US" dirty="0" smtClean="0"/>
              <a:t>Engage with states</a:t>
            </a:r>
            <a:r>
              <a:rPr lang="en-US" dirty="0"/>
              <a:t> </a:t>
            </a:r>
            <a:r>
              <a:rPr lang="en-US" dirty="0" smtClean="0"/>
              <a:t>and EPA regional offices</a:t>
            </a:r>
          </a:p>
          <a:p>
            <a:pPr lvl="0"/>
            <a:r>
              <a:rPr lang="en-US" dirty="0" smtClean="0"/>
              <a:t>Ensure </a:t>
            </a:r>
            <a:r>
              <a:rPr lang="en-US" dirty="0"/>
              <a:t>that new and revised air quality rules treat </a:t>
            </a:r>
            <a:r>
              <a:rPr lang="en-US" dirty="0" smtClean="0"/>
              <a:t>EE/RE </a:t>
            </a:r>
            <a:r>
              <a:rPr lang="en-US" dirty="0"/>
              <a:t>as an </a:t>
            </a:r>
            <a:r>
              <a:rPr lang="en-US" dirty="0" smtClean="0"/>
              <a:t>equally </a:t>
            </a:r>
            <a:r>
              <a:rPr lang="en-US" dirty="0"/>
              <a:t>effective means </a:t>
            </a:r>
            <a:r>
              <a:rPr lang="en-US" dirty="0" smtClean="0"/>
              <a:t>to </a:t>
            </a:r>
            <a:r>
              <a:rPr lang="en-US" dirty="0"/>
              <a:t>achieve compliance.</a:t>
            </a:r>
          </a:p>
        </p:txBody>
      </p:sp>
      <p:sp>
        <p:nvSpPr>
          <p:cNvPr id="4" name="Slide Number Placeholder 3"/>
          <p:cNvSpPr>
            <a:spLocks noGrp="1"/>
          </p:cNvSpPr>
          <p:nvPr>
            <p:ph type="sldNum" sz="quarter" idx="12"/>
          </p:nvPr>
        </p:nvSpPr>
        <p:spPr/>
        <p:txBody>
          <a:bodyPr/>
          <a:lstStyle/>
          <a:p>
            <a:pPr>
              <a:defRPr/>
            </a:pPr>
            <a:fld id="{C15A7A5D-A456-43C7-BE17-0E4D9054B8E3}" type="slidenum">
              <a:rPr lang="en-US" smtClean="0"/>
              <a:pPr>
                <a:defRPr/>
              </a:pPr>
              <a:t>17</a:t>
            </a:fld>
            <a:endParaRPr lang="en-US" dirty="0"/>
          </a:p>
        </p:txBody>
      </p:sp>
    </p:spTree>
    <p:extLst>
      <p:ext uri="{BB962C8B-B14F-4D97-AF65-F5344CB8AC3E}">
        <p14:creationId xmlns:p14="http://schemas.microsoft.com/office/powerpoint/2010/main" val="168087215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07037" y="4929838"/>
            <a:ext cx="7509940" cy="705019"/>
          </a:xfrm>
        </p:spPr>
        <p:txBody>
          <a:bodyPr/>
          <a:lstStyle/>
          <a:p>
            <a:r>
              <a:rPr lang="en-US" dirty="0" smtClean="0">
                <a:hlinkClick r:id="rId3"/>
              </a:rPr>
              <a:t>cjames@raponline.org</a:t>
            </a:r>
            <a:endParaRPr lang="en-US" dirty="0" smtClean="0"/>
          </a:p>
          <a:p>
            <a:r>
              <a:rPr lang="en-US" dirty="0" smtClean="0"/>
              <a:t>617-861-7684 (Pacific time)</a:t>
            </a:r>
          </a:p>
          <a:p>
            <a:endParaRPr lang="en-US" dirty="0"/>
          </a:p>
        </p:txBody>
      </p:sp>
    </p:spTree>
    <p:extLst>
      <p:ext uri="{BB962C8B-B14F-4D97-AF65-F5344CB8AC3E}">
        <p14:creationId xmlns:p14="http://schemas.microsoft.com/office/powerpoint/2010/main" val="9663939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Slides- Part 1: Tools to Assess EE/RE</a:t>
            </a:r>
            <a:endParaRPr lang="en-US" dirty="0"/>
          </a:p>
        </p:txBody>
      </p:sp>
      <p:sp>
        <p:nvSpPr>
          <p:cNvPr id="3" name="Text Placeholder 2"/>
          <p:cNvSpPr>
            <a:spLocks noGrp="1"/>
          </p:cNvSpPr>
          <p:nvPr>
            <p:ph type="body" sz="quarter" idx="11"/>
          </p:nvPr>
        </p:nvSpPr>
        <p:spPr/>
        <p:txBody>
          <a:bodyPr/>
          <a:lstStyle/>
          <a:p>
            <a:pPr marL="514350" indent="-514350">
              <a:buFont typeface="+mj-lt"/>
              <a:buAutoNum type="arabicPeriod"/>
            </a:pPr>
            <a:r>
              <a:rPr lang="en-US" dirty="0" smtClean="0"/>
              <a:t>RAP/EFG EE Power Plant</a:t>
            </a:r>
          </a:p>
          <a:p>
            <a:pPr marL="514350" indent="-514350">
              <a:buFont typeface="+mj-lt"/>
              <a:buAutoNum type="arabicPeriod"/>
            </a:pPr>
            <a:r>
              <a:rPr lang="en-US" dirty="0" smtClean="0"/>
              <a:t>EPA 111(d) state by state comparison</a:t>
            </a:r>
          </a:p>
          <a:p>
            <a:pPr marL="514350" indent="-514350">
              <a:buFont typeface="+mj-lt"/>
              <a:buAutoNum type="arabicPeriod"/>
            </a:pPr>
            <a:r>
              <a:rPr lang="en-US" dirty="0" smtClean="0"/>
              <a:t>Synapse 111(d) tool</a:t>
            </a:r>
          </a:p>
          <a:p>
            <a:pPr marL="514350" indent="-514350">
              <a:buFont typeface="+mj-lt"/>
              <a:buAutoNum type="arabicPeriod"/>
            </a:pPr>
            <a:r>
              <a:rPr lang="en-US" dirty="0" smtClean="0"/>
              <a:t>MJ Bradley 111(d) tool</a:t>
            </a:r>
          </a:p>
          <a:p>
            <a:pPr marL="514350" indent="-514350">
              <a:buFont typeface="+mj-lt"/>
              <a:buAutoNum type="arabicPeriod"/>
            </a:pPr>
            <a:r>
              <a:rPr lang="en-US" dirty="0" smtClean="0"/>
              <a:t>EPA AVERT</a:t>
            </a:r>
          </a:p>
          <a:p>
            <a:pPr marL="514350" indent="-514350">
              <a:buFont typeface="+mj-lt"/>
              <a:buAutoNum type="arabicPeriod"/>
            </a:pPr>
            <a:r>
              <a:rPr lang="en-US" dirty="0" smtClean="0"/>
              <a:t>WECC Modeling</a:t>
            </a:r>
            <a:endParaRPr lang="en-US" dirty="0"/>
          </a:p>
        </p:txBody>
      </p:sp>
    </p:spTree>
    <p:extLst>
      <p:ext uri="{BB962C8B-B14F-4D97-AF65-F5344CB8AC3E}">
        <p14:creationId xmlns:p14="http://schemas.microsoft.com/office/powerpoint/2010/main" val="21194616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55459" y="1417638"/>
            <a:ext cx="6380811" cy="4552618"/>
          </a:xfrm>
        </p:spPr>
        <p:txBody>
          <a:bodyPr>
            <a:noAutofit/>
          </a:bodyPr>
          <a:lstStyle/>
          <a:p>
            <a:pPr>
              <a:lnSpc>
                <a:spcPct val="90000"/>
              </a:lnSpc>
              <a:spcBef>
                <a:spcPts val="1800"/>
              </a:spcBef>
            </a:pPr>
            <a:r>
              <a:rPr lang="en-US" sz="2200" dirty="0" smtClean="0">
                <a:solidFill>
                  <a:schemeClr val="tx1"/>
                </a:solidFill>
              </a:rPr>
              <a:t>The Regulatory Assistance Project (RAP) is a global</a:t>
            </a:r>
            <a:r>
              <a:rPr lang="en-US" sz="2200" dirty="0">
                <a:solidFill>
                  <a:schemeClr val="tx1"/>
                </a:solidFill>
              </a:rPr>
              <a:t>, non-profit team of </a:t>
            </a:r>
            <a:r>
              <a:rPr lang="en-US" sz="2200" dirty="0" smtClean="0">
                <a:solidFill>
                  <a:schemeClr val="tx1"/>
                </a:solidFill>
              </a:rPr>
              <a:t>energy experts, mostly veteran regulators, advising current regulators on the long</a:t>
            </a:r>
            <a:r>
              <a:rPr lang="en-US" sz="2200" dirty="0">
                <a:solidFill>
                  <a:schemeClr val="tx1"/>
                </a:solidFill>
              </a:rPr>
              <a:t>-term economic and environmental </a:t>
            </a:r>
            <a:r>
              <a:rPr lang="en-US" sz="2200" dirty="0" smtClean="0">
                <a:solidFill>
                  <a:schemeClr val="tx1"/>
                </a:solidFill>
              </a:rPr>
              <a:t>sustainability of the power and natural gas sectors. (</a:t>
            </a:r>
            <a:r>
              <a:rPr lang="en-US" sz="2200" dirty="0" smtClean="0">
                <a:solidFill>
                  <a:schemeClr val="tx1"/>
                </a:solidFill>
                <a:hlinkClick r:id="rId3"/>
              </a:rPr>
              <a:t>www.raponline.org</a:t>
            </a:r>
            <a:r>
              <a:rPr lang="en-US" sz="2200" dirty="0" smtClean="0">
                <a:solidFill>
                  <a:schemeClr val="tx1"/>
                </a:solidFill>
              </a:rPr>
              <a:t>)</a:t>
            </a:r>
          </a:p>
          <a:p>
            <a:pPr lvl="1">
              <a:lnSpc>
                <a:spcPct val="90000"/>
              </a:lnSpc>
              <a:spcBef>
                <a:spcPts val="600"/>
              </a:spcBef>
            </a:pPr>
            <a:r>
              <a:rPr lang="en-US" sz="2200" i="1" dirty="0" smtClean="0">
                <a:solidFill>
                  <a:schemeClr val="tx1"/>
                </a:solidFill>
              </a:rPr>
              <a:t>Non-advocacy; no interventions</a:t>
            </a:r>
          </a:p>
          <a:p>
            <a:pPr lvl="1">
              <a:lnSpc>
                <a:spcPct val="90000"/>
              </a:lnSpc>
              <a:spcBef>
                <a:spcPts val="600"/>
              </a:spcBef>
            </a:pPr>
            <a:endParaRPr lang="en-US" sz="2200" i="1" dirty="0" smtClean="0">
              <a:solidFill>
                <a:schemeClr val="tx1"/>
              </a:solidFill>
            </a:endParaRPr>
          </a:p>
          <a:p>
            <a:pPr>
              <a:lnSpc>
                <a:spcPct val="90000"/>
              </a:lnSpc>
              <a:spcBef>
                <a:spcPts val="2400"/>
              </a:spcBef>
            </a:pPr>
            <a:r>
              <a:rPr lang="en-US" sz="2200" dirty="0" smtClean="0">
                <a:solidFill>
                  <a:schemeClr val="tx1"/>
                </a:solidFill>
              </a:rPr>
              <a:t>Chris James is a Principal at RAP.  His experience as an </a:t>
            </a:r>
            <a:r>
              <a:rPr lang="en-US" sz="2200" dirty="0" smtClean="0"/>
              <a:t>air quality regulator came as  Director for the </a:t>
            </a:r>
            <a:r>
              <a:rPr lang="en-US" sz="2200" dirty="0"/>
              <a:t>S</a:t>
            </a:r>
            <a:r>
              <a:rPr lang="en-US" sz="2200" dirty="0" smtClean="0"/>
              <a:t>tate of Connecticut</a:t>
            </a:r>
            <a:r>
              <a:rPr lang="en-US" sz="2200" dirty="0" smtClean="0">
                <a:solidFill>
                  <a:schemeClr val="tx1"/>
                </a:solidFill>
              </a:rPr>
              <a:t> and at EPA Region 10 in Seattle</a:t>
            </a:r>
            <a:r>
              <a:rPr lang="en-US" sz="2200" dirty="0" smtClean="0"/>
              <a:t>.</a:t>
            </a:r>
            <a:r>
              <a:rPr lang="en-US" sz="2200" dirty="0" smtClean="0">
                <a:solidFill>
                  <a:schemeClr val="tx1"/>
                </a:solidFill>
              </a:rPr>
              <a:t> </a:t>
            </a:r>
          </a:p>
          <a:p>
            <a:pPr marL="0" indent="0">
              <a:lnSpc>
                <a:spcPct val="90000"/>
              </a:lnSpc>
              <a:spcBef>
                <a:spcPts val="1800"/>
              </a:spcBef>
              <a:buNone/>
            </a:pPr>
            <a:endParaRPr lang="en-US" sz="2200" dirty="0">
              <a:solidFill>
                <a:schemeClr val="tx1"/>
              </a:solidFill>
            </a:endParaRPr>
          </a:p>
        </p:txBody>
      </p:sp>
      <p:sp>
        <p:nvSpPr>
          <p:cNvPr id="2" name="Title 1"/>
          <p:cNvSpPr>
            <a:spLocks noGrp="1"/>
          </p:cNvSpPr>
          <p:nvPr>
            <p:ph type="title"/>
          </p:nvPr>
        </p:nvSpPr>
        <p:spPr/>
        <p:txBody>
          <a:bodyPr>
            <a:noAutofit/>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pPr>
              <a:defRPr/>
            </a:pPr>
            <a:fld id="{0ECC3BF3-DF7A-40CC-B057-D9D9A4777C16}" type="slidenum">
              <a:rPr lang="en-US" smtClean="0"/>
              <a:pPr>
                <a:defRPr/>
              </a:pPr>
              <a:t>2</a:t>
            </a:fld>
            <a:endParaRPr lang="en-US" dirty="0"/>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l="2387" t="10266" r="58053" b="12350"/>
          <a:stretch/>
        </p:blipFill>
        <p:spPr>
          <a:xfrm>
            <a:off x="761999" y="1862666"/>
            <a:ext cx="1641232" cy="811291"/>
          </a:xfrm>
          <a:prstGeom prst="rect">
            <a:avLst/>
          </a:prstGeom>
        </p:spPr>
      </p:pic>
      <p:pic>
        <p:nvPicPr>
          <p:cNvPr id="5" name="Picture 4" descr="1236542_10200381837288168_1106552692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99" y="4133526"/>
            <a:ext cx="1519263" cy="1519263"/>
          </a:xfrm>
          <a:prstGeom prst="rect">
            <a:avLst/>
          </a:prstGeom>
        </p:spPr>
      </p:pic>
    </p:spTree>
    <p:extLst>
      <p:ext uri="{BB962C8B-B14F-4D97-AF65-F5344CB8AC3E}">
        <p14:creationId xmlns:p14="http://schemas.microsoft.com/office/powerpoint/2010/main" val="224605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1.1 RAP/EFG Tool: Building an EE Power Plant</a:t>
            </a:r>
            <a:endParaRPr lang="en-US" dirty="0"/>
          </a:p>
        </p:txBody>
      </p:sp>
      <p:sp>
        <p:nvSpPr>
          <p:cNvPr id="4" name="Slide Number Placeholder 3"/>
          <p:cNvSpPr>
            <a:spLocks noGrp="1"/>
          </p:cNvSpPr>
          <p:nvPr>
            <p:ph type="sldNum" sz="quarter" idx="10"/>
          </p:nvPr>
        </p:nvSpPr>
        <p:spPr/>
        <p:txBody>
          <a:bodyPr/>
          <a:lstStyle/>
          <a:p>
            <a:pPr>
              <a:defRPr/>
            </a:pPr>
            <a:fld id="{F17FF07E-C75B-4A53-9075-26CE228E03C3}" type="slidenum">
              <a:rPr lang="en-US" smtClean="0"/>
              <a:pPr>
                <a:defRPr/>
              </a:pPr>
              <a:t>20</a:t>
            </a:fld>
            <a:endParaRPr lang="en-US" dirty="0"/>
          </a:p>
        </p:txBody>
      </p:sp>
      <p:pic>
        <p:nvPicPr>
          <p:cNvPr id="2" name="Picture 1"/>
          <p:cNvPicPr>
            <a:picLocks noChangeAspect="1"/>
          </p:cNvPicPr>
          <p:nvPr/>
        </p:nvPicPr>
        <p:blipFill>
          <a:blip r:embed="rId3"/>
          <a:stretch>
            <a:fillRect/>
          </a:stretch>
        </p:blipFill>
        <p:spPr>
          <a:xfrm>
            <a:off x="10477" y="1417637"/>
            <a:ext cx="9144581" cy="4278313"/>
          </a:xfrm>
          <a:prstGeom prst="rect">
            <a:avLst/>
          </a:prstGeom>
        </p:spPr>
      </p:pic>
    </p:spTree>
    <p:extLst>
      <p:ext uri="{BB962C8B-B14F-4D97-AF65-F5344CB8AC3E}">
        <p14:creationId xmlns:p14="http://schemas.microsoft.com/office/powerpoint/2010/main" val="40872183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3"/>
            <a:ext cx="8470510" cy="1307666"/>
          </a:xfrm>
        </p:spPr>
        <p:txBody>
          <a:bodyPr>
            <a:normAutofit fontScale="90000"/>
          </a:bodyPr>
          <a:lstStyle/>
          <a:p>
            <a:r>
              <a:rPr lang="en-US" dirty="0" smtClean="0"/>
              <a:t>1.2  RAP</a:t>
            </a:r>
            <a:r>
              <a:rPr lang="en-US" dirty="0"/>
              <a:t>/EFG “Build Your Own Power Plant</a:t>
            </a:r>
            <a:r>
              <a:rPr lang="en-US" dirty="0" smtClean="0"/>
              <a:t>”: Example EE Power Plant Output by Month</a:t>
            </a:r>
            <a:endParaRPr lang="en-US" dirty="0"/>
          </a:p>
        </p:txBody>
      </p:sp>
      <p:sp>
        <p:nvSpPr>
          <p:cNvPr id="4" name="Slide Number Placeholder 3"/>
          <p:cNvSpPr>
            <a:spLocks noGrp="1"/>
          </p:cNvSpPr>
          <p:nvPr>
            <p:ph type="sldNum" sz="quarter" idx="10"/>
          </p:nvPr>
        </p:nvSpPr>
        <p:spPr/>
        <p:txBody>
          <a:bodyPr/>
          <a:lstStyle/>
          <a:p>
            <a:pPr>
              <a:defRPr/>
            </a:pPr>
            <a:fld id="{C15A7A5D-A456-43C7-BE17-0E4D9054B8E3}" type="slidenum">
              <a:rPr lang="en-US" smtClean="0"/>
              <a:pPr>
                <a:defRPr/>
              </a:pPr>
              <a:t>21</a:t>
            </a:fld>
            <a:endParaRPr lang="en-US" dirty="0"/>
          </a:p>
        </p:txBody>
      </p:sp>
      <p:pic>
        <p:nvPicPr>
          <p:cNvPr id="5" name="Picture 4"/>
          <p:cNvPicPr>
            <a:picLocks noChangeAspect="1"/>
          </p:cNvPicPr>
          <p:nvPr/>
        </p:nvPicPr>
        <p:blipFill rotWithShape="1">
          <a:blip r:embed="rId3"/>
          <a:srcRect t="6497"/>
          <a:stretch/>
        </p:blipFill>
        <p:spPr>
          <a:xfrm>
            <a:off x="-479" y="1160463"/>
            <a:ext cx="9144479" cy="4571999"/>
          </a:xfrm>
          <a:prstGeom prst="rect">
            <a:avLst/>
          </a:prstGeom>
        </p:spPr>
      </p:pic>
    </p:spTree>
    <p:extLst>
      <p:ext uri="{BB962C8B-B14F-4D97-AF65-F5344CB8AC3E}">
        <p14:creationId xmlns:p14="http://schemas.microsoft.com/office/powerpoint/2010/main" val="4420212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1.3  RAP/EFG Tool Example: EE Power Plant for a July Day</a:t>
            </a:r>
            <a:endParaRPr lang="en-US" dirty="0"/>
          </a:p>
        </p:txBody>
      </p:sp>
      <p:sp>
        <p:nvSpPr>
          <p:cNvPr id="4" name="Slide Number Placeholder 3"/>
          <p:cNvSpPr>
            <a:spLocks noGrp="1"/>
          </p:cNvSpPr>
          <p:nvPr>
            <p:ph type="sldNum" sz="quarter" idx="10"/>
          </p:nvPr>
        </p:nvSpPr>
        <p:spPr/>
        <p:txBody>
          <a:bodyPr/>
          <a:lstStyle/>
          <a:p>
            <a:pPr>
              <a:defRPr/>
            </a:pPr>
            <a:fld id="{C15A7A5D-A456-43C7-BE17-0E4D9054B8E3}" type="slidenum">
              <a:rPr lang="en-US" smtClean="0"/>
              <a:pPr>
                <a:defRPr/>
              </a:pPr>
              <a:t>22</a:t>
            </a:fld>
            <a:endParaRPr lang="en-US" dirty="0"/>
          </a:p>
        </p:txBody>
      </p:sp>
      <p:pic>
        <p:nvPicPr>
          <p:cNvPr id="6" name="Picture 5"/>
          <p:cNvPicPr>
            <a:picLocks noChangeAspect="1"/>
          </p:cNvPicPr>
          <p:nvPr/>
        </p:nvPicPr>
        <p:blipFill rotWithShape="1">
          <a:blip r:embed="rId3"/>
          <a:srcRect t="4848"/>
          <a:stretch/>
        </p:blipFill>
        <p:spPr>
          <a:xfrm>
            <a:off x="858262" y="1143000"/>
            <a:ext cx="7763750" cy="4837997"/>
          </a:xfrm>
          <a:prstGeom prst="rect">
            <a:avLst/>
          </a:prstGeom>
        </p:spPr>
      </p:pic>
      <p:sp>
        <p:nvSpPr>
          <p:cNvPr id="3" name="TextBox 2"/>
          <p:cNvSpPr txBox="1"/>
          <p:nvPr/>
        </p:nvSpPr>
        <p:spPr>
          <a:xfrm rot="16200000">
            <a:off x="-110268" y="3168756"/>
            <a:ext cx="1018290" cy="246221"/>
          </a:xfrm>
          <a:prstGeom prst="rect">
            <a:avLst/>
          </a:prstGeom>
          <a:noFill/>
        </p:spPr>
        <p:txBody>
          <a:bodyPr wrap="none" rtlCol="0">
            <a:spAutoFit/>
          </a:bodyPr>
          <a:lstStyle/>
          <a:p>
            <a:pPr algn="ctr"/>
            <a:r>
              <a:rPr lang="en-US" sz="1000" b="1" dirty="0" err="1" smtClean="0">
                <a:solidFill>
                  <a:schemeClr val="bg1">
                    <a:lumMod val="65000"/>
                  </a:schemeClr>
                </a:solidFill>
              </a:rPr>
              <a:t>MWh</a:t>
            </a:r>
            <a:r>
              <a:rPr lang="en-US" sz="1000" b="1" dirty="0" smtClean="0">
                <a:solidFill>
                  <a:schemeClr val="bg1">
                    <a:lumMod val="65000"/>
                  </a:schemeClr>
                </a:solidFill>
              </a:rPr>
              <a:t> Savings</a:t>
            </a:r>
            <a:endParaRPr lang="en-US" sz="1000" b="1" dirty="0">
              <a:solidFill>
                <a:schemeClr val="bg1">
                  <a:lumMod val="65000"/>
                </a:schemeClr>
              </a:solidFill>
            </a:endParaRPr>
          </a:p>
        </p:txBody>
      </p:sp>
    </p:spTree>
    <p:extLst>
      <p:ext uri="{BB962C8B-B14F-4D97-AF65-F5344CB8AC3E}">
        <p14:creationId xmlns:p14="http://schemas.microsoft.com/office/powerpoint/2010/main" val="28036845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631"/>
          </a:xfrm>
        </p:spPr>
        <p:txBody>
          <a:bodyPr>
            <a:normAutofit fontScale="90000"/>
          </a:bodyPr>
          <a:lstStyle/>
          <a:p>
            <a:r>
              <a:rPr lang="en-US" dirty="0" smtClean="0"/>
              <a:t>2.1  EPA’s 111(d) Rate Goal Visualizer</a:t>
            </a:r>
            <a:endParaRPr lang="en-US" dirty="0"/>
          </a:p>
        </p:txBody>
      </p:sp>
      <p:sp>
        <p:nvSpPr>
          <p:cNvPr id="4" name="Slide Number Placeholder 3"/>
          <p:cNvSpPr>
            <a:spLocks noGrp="1"/>
          </p:cNvSpPr>
          <p:nvPr>
            <p:ph type="sldNum" sz="quarter" idx="4294967295"/>
          </p:nvPr>
        </p:nvSpPr>
        <p:spPr bwMode="auto">
          <a:xfrm>
            <a:off x="6553200" y="62928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0A7E154-6FAC-0749-B85D-AA6883A4573C}" type="slidenum">
              <a:rPr lang="en-US" sz="1200">
                <a:solidFill>
                  <a:schemeClr val="bg1"/>
                </a:solidFill>
                <a:latin typeface="Georgia" charset="0"/>
                <a:cs typeface="Arial" charset="0"/>
              </a:rPr>
              <a:pPr algn="r" eaLnBrk="1" hangingPunct="1"/>
              <a:t>23</a:t>
            </a:fld>
            <a:endParaRPr lang="en-US" sz="1200" dirty="0">
              <a:solidFill>
                <a:schemeClr val="bg1"/>
              </a:solidFill>
              <a:latin typeface="Georgia" charset="0"/>
              <a:cs typeface="Arial" charset="0"/>
            </a:endParaRPr>
          </a:p>
        </p:txBody>
      </p:sp>
      <p:sp>
        <p:nvSpPr>
          <p:cNvPr id="6" name="TextBox 5"/>
          <p:cNvSpPr txBox="1"/>
          <p:nvPr/>
        </p:nvSpPr>
        <p:spPr>
          <a:xfrm>
            <a:off x="841207" y="5851812"/>
            <a:ext cx="7276351" cy="276999"/>
          </a:xfrm>
          <a:prstGeom prst="rect">
            <a:avLst/>
          </a:prstGeom>
          <a:noFill/>
        </p:spPr>
        <p:txBody>
          <a:bodyPr wrap="none" rtlCol="0">
            <a:spAutoFit/>
          </a:bodyPr>
          <a:lstStyle/>
          <a:p>
            <a:r>
              <a:rPr lang="en-US" sz="1200" i="1" dirty="0" smtClean="0"/>
              <a:t>Source: http</a:t>
            </a:r>
            <a:r>
              <a:rPr lang="en-US" sz="1200" i="1" dirty="0"/>
              <a:t>://www2.epa.gov/carbon-pollution-standards/clean-power-plan-proposed-rule-technical-documents</a:t>
            </a:r>
          </a:p>
        </p:txBody>
      </p:sp>
      <p:pic>
        <p:nvPicPr>
          <p:cNvPr id="3" name="Picture 2"/>
          <p:cNvPicPr>
            <a:picLocks noChangeAspect="1"/>
          </p:cNvPicPr>
          <p:nvPr/>
        </p:nvPicPr>
        <p:blipFill>
          <a:blip r:embed="rId3"/>
          <a:stretch>
            <a:fillRect/>
          </a:stretch>
        </p:blipFill>
        <p:spPr>
          <a:xfrm>
            <a:off x="225415" y="1127485"/>
            <a:ext cx="8817429" cy="4724327"/>
          </a:xfrm>
          <a:prstGeom prst="rect">
            <a:avLst/>
          </a:prstGeom>
        </p:spPr>
      </p:pic>
    </p:spTree>
    <p:extLst>
      <p:ext uri="{BB962C8B-B14F-4D97-AF65-F5344CB8AC3E}">
        <p14:creationId xmlns:p14="http://schemas.microsoft.com/office/powerpoint/2010/main" val="16310274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47638"/>
            <a:ext cx="3751943" cy="2319791"/>
          </a:xfrm>
        </p:spPr>
        <p:txBody>
          <a:bodyPr>
            <a:normAutofit/>
          </a:bodyPr>
          <a:lstStyle/>
          <a:p>
            <a:r>
              <a:rPr lang="en-US" dirty="0" smtClean="0"/>
              <a:t>2.2 Relative Contributions of Building Blocks by State</a:t>
            </a:r>
            <a:endParaRPr lang="en-US" dirty="0"/>
          </a:p>
        </p:txBody>
      </p:sp>
      <p:sp>
        <p:nvSpPr>
          <p:cNvPr id="4" name="Slide Number Placeholder 3"/>
          <p:cNvSpPr>
            <a:spLocks noGrp="1"/>
          </p:cNvSpPr>
          <p:nvPr>
            <p:ph type="sldNum" sz="quarter" idx="12"/>
          </p:nvPr>
        </p:nvSpPr>
        <p:spPr/>
        <p:txBody>
          <a:bodyPr/>
          <a:lstStyle/>
          <a:p>
            <a:pPr>
              <a:defRPr/>
            </a:pPr>
            <a:fld id="{3028C975-0B46-644B-B3EC-54442D39350F}" type="slidenum">
              <a:rPr lang="en-US" smtClean="0"/>
              <a:pPr>
                <a:defRPr/>
              </a:pPr>
              <a:t>24</a:t>
            </a:fld>
            <a:endParaRPr lang="en-US"/>
          </a:p>
        </p:txBody>
      </p:sp>
      <p:pic>
        <p:nvPicPr>
          <p:cNvPr id="5" name="Picture 4"/>
          <p:cNvPicPr>
            <a:picLocks noChangeAspect="1"/>
          </p:cNvPicPr>
          <p:nvPr/>
        </p:nvPicPr>
        <p:blipFill>
          <a:blip r:embed="rId3"/>
          <a:stretch>
            <a:fillRect/>
          </a:stretch>
        </p:blipFill>
        <p:spPr>
          <a:xfrm>
            <a:off x="195944" y="147638"/>
            <a:ext cx="4876800" cy="5783498"/>
          </a:xfrm>
          <a:prstGeom prst="rect">
            <a:avLst/>
          </a:prstGeom>
        </p:spPr>
      </p:pic>
      <p:sp>
        <p:nvSpPr>
          <p:cNvPr id="6" name="TextBox 5"/>
          <p:cNvSpPr txBox="1"/>
          <p:nvPr/>
        </p:nvSpPr>
        <p:spPr>
          <a:xfrm>
            <a:off x="1723572" y="5777247"/>
            <a:ext cx="1240381" cy="276999"/>
          </a:xfrm>
          <a:prstGeom prst="rect">
            <a:avLst/>
          </a:prstGeom>
          <a:noFill/>
        </p:spPr>
        <p:txBody>
          <a:bodyPr wrap="none" rtlCol="0">
            <a:spAutoFit/>
          </a:bodyPr>
          <a:lstStyle/>
          <a:p>
            <a:r>
              <a:rPr lang="en-US" sz="1200" i="1" dirty="0" smtClean="0"/>
              <a:t>Source: NRDC</a:t>
            </a:r>
            <a:endParaRPr lang="en-US" sz="1200" i="1" dirty="0"/>
          </a:p>
        </p:txBody>
      </p:sp>
      <p:sp>
        <p:nvSpPr>
          <p:cNvPr id="7" name="Text Placeholder 2"/>
          <p:cNvSpPr>
            <a:spLocks noGrp="1"/>
          </p:cNvSpPr>
          <p:nvPr>
            <p:ph type="body" sz="quarter" idx="11"/>
          </p:nvPr>
        </p:nvSpPr>
        <p:spPr>
          <a:xfrm>
            <a:off x="5105400" y="2993570"/>
            <a:ext cx="3751944" cy="2783677"/>
          </a:xfrm>
        </p:spPr>
        <p:txBody>
          <a:bodyPr/>
          <a:lstStyle/>
          <a:p>
            <a:pPr marL="0" indent="0" algn="ctr">
              <a:buNone/>
            </a:pPr>
            <a:r>
              <a:rPr lang="en-US" sz="2400" i="1" dirty="0" smtClean="0"/>
              <a:t>Note that </a:t>
            </a:r>
          </a:p>
          <a:p>
            <a:r>
              <a:rPr lang="en-US" sz="2400" i="1" dirty="0" smtClean="0"/>
              <a:t>State requirements vary widely; and</a:t>
            </a:r>
          </a:p>
          <a:p>
            <a:r>
              <a:rPr lang="en-US" sz="2400" i="1" dirty="0"/>
              <a:t>N</a:t>
            </a:r>
            <a:r>
              <a:rPr lang="en-US" sz="2400" i="1" dirty="0" smtClean="0"/>
              <a:t>atural gas </a:t>
            </a:r>
            <a:r>
              <a:rPr lang="en-US" sz="2400" i="1" dirty="0" err="1" smtClean="0"/>
              <a:t>redispatch</a:t>
            </a:r>
            <a:r>
              <a:rPr lang="en-US" sz="2400" i="1" dirty="0" smtClean="0"/>
              <a:t> (orange) and RE (green) predominate</a:t>
            </a:r>
          </a:p>
        </p:txBody>
      </p:sp>
    </p:spTree>
    <p:extLst>
      <p:ext uri="{BB962C8B-B14F-4D97-AF65-F5344CB8AC3E}">
        <p14:creationId xmlns:p14="http://schemas.microsoft.com/office/powerpoint/2010/main" val="37524468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9462"/>
          </a:xfrm>
        </p:spPr>
        <p:txBody>
          <a:bodyPr/>
          <a:lstStyle/>
          <a:p>
            <a:r>
              <a:rPr lang="en-US" dirty="0" smtClean="0"/>
              <a:t>2.3 Reduction Requirements by State</a:t>
            </a:r>
            <a:endParaRPr lang="en-US" dirty="0"/>
          </a:p>
        </p:txBody>
      </p:sp>
      <p:sp>
        <p:nvSpPr>
          <p:cNvPr id="4" name="Slide Number Placeholder 3"/>
          <p:cNvSpPr>
            <a:spLocks noGrp="1"/>
          </p:cNvSpPr>
          <p:nvPr>
            <p:ph type="sldNum" sz="quarter" idx="12"/>
          </p:nvPr>
        </p:nvSpPr>
        <p:spPr/>
        <p:txBody>
          <a:bodyPr/>
          <a:lstStyle/>
          <a:p>
            <a:pPr>
              <a:defRPr/>
            </a:pPr>
            <a:fld id="{3028C975-0B46-644B-B3EC-54442D39350F}" type="slidenum">
              <a:rPr lang="en-US" smtClean="0"/>
              <a:pPr>
                <a:defRPr/>
              </a:pPr>
              <a:t>25</a:t>
            </a:fld>
            <a:endParaRPr lang="en-US"/>
          </a:p>
        </p:txBody>
      </p:sp>
      <p:pic>
        <p:nvPicPr>
          <p:cNvPr id="5" name="Picture 4"/>
          <p:cNvPicPr>
            <a:picLocks noChangeAspect="1"/>
          </p:cNvPicPr>
          <p:nvPr/>
        </p:nvPicPr>
        <p:blipFill>
          <a:blip r:embed="rId3"/>
          <a:stretch>
            <a:fillRect/>
          </a:stretch>
        </p:blipFill>
        <p:spPr>
          <a:xfrm>
            <a:off x="215900" y="1054100"/>
            <a:ext cx="8699500" cy="4749800"/>
          </a:xfrm>
          <a:prstGeom prst="rect">
            <a:avLst/>
          </a:prstGeom>
        </p:spPr>
      </p:pic>
      <p:pic>
        <p:nvPicPr>
          <p:cNvPr id="6" name="Picture 5"/>
          <p:cNvPicPr>
            <a:picLocks noChangeAspect="1"/>
          </p:cNvPicPr>
          <p:nvPr/>
        </p:nvPicPr>
        <p:blipFill>
          <a:blip r:embed="rId4"/>
          <a:stretch>
            <a:fillRect/>
          </a:stretch>
        </p:blipFill>
        <p:spPr>
          <a:xfrm>
            <a:off x="7547429" y="3868722"/>
            <a:ext cx="1367971" cy="1935178"/>
          </a:xfrm>
          <a:prstGeom prst="rect">
            <a:avLst/>
          </a:prstGeom>
          <a:ln>
            <a:solidFill>
              <a:srgbClr val="A9B5DA"/>
            </a:solidFill>
          </a:ln>
        </p:spPr>
      </p:pic>
      <p:sp>
        <p:nvSpPr>
          <p:cNvPr id="7" name="TextBox 6"/>
          <p:cNvSpPr txBox="1"/>
          <p:nvPr/>
        </p:nvSpPr>
        <p:spPr>
          <a:xfrm>
            <a:off x="215900" y="5500248"/>
            <a:ext cx="1197851" cy="276999"/>
          </a:xfrm>
          <a:prstGeom prst="rect">
            <a:avLst/>
          </a:prstGeom>
          <a:noFill/>
        </p:spPr>
        <p:txBody>
          <a:bodyPr wrap="none" rtlCol="0">
            <a:spAutoFit/>
          </a:bodyPr>
          <a:lstStyle/>
          <a:p>
            <a:r>
              <a:rPr lang="en-US" sz="1200" i="1" dirty="0" smtClean="0"/>
              <a:t>Source: C2ES</a:t>
            </a:r>
          </a:p>
        </p:txBody>
      </p:sp>
    </p:spTree>
    <p:extLst>
      <p:ext uri="{BB962C8B-B14F-4D97-AF65-F5344CB8AC3E}">
        <p14:creationId xmlns:p14="http://schemas.microsoft.com/office/powerpoint/2010/main" val="36500347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 Synapse 111(d) Tool</a:t>
            </a:r>
            <a:endParaRPr lang="en-US" dirty="0"/>
          </a:p>
        </p:txBody>
      </p:sp>
      <p:sp>
        <p:nvSpPr>
          <p:cNvPr id="3" name="Text Placeholder 2"/>
          <p:cNvSpPr>
            <a:spLocks noGrp="1"/>
          </p:cNvSpPr>
          <p:nvPr>
            <p:ph type="body" sz="quarter" idx="11"/>
          </p:nvPr>
        </p:nvSpPr>
        <p:spPr/>
        <p:txBody>
          <a:bodyPr/>
          <a:lstStyle/>
          <a:p>
            <a:r>
              <a:rPr lang="en-US" dirty="0" smtClean="0"/>
              <a:t>Permits state by state analysis of each of the four building blocks</a:t>
            </a:r>
          </a:p>
          <a:p>
            <a:r>
              <a:rPr lang="en-US" dirty="0" smtClean="0"/>
              <a:t>Allows user to enter data on cost of EE/RE programs</a:t>
            </a:r>
          </a:p>
          <a:p>
            <a:r>
              <a:rPr lang="en-US" dirty="0" smtClean="0"/>
              <a:t>Determines net costs and benefits</a:t>
            </a:r>
            <a:endParaRPr lang="en-US" dirty="0"/>
          </a:p>
        </p:txBody>
      </p:sp>
    </p:spTree>
    <p:extLst>
      <p:ext uri="{BB962C8B-B14F-4D97-AF65-F5344CB8AC3E}">
        <p14:creationId xmlns:p14="http://schemas.microsoft.com/office/powerpoint/2010/main" val="544963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3.2 Synapse 111(d) Cost Estimate Tool Example</a:t>
            </a:r>
            <a:endParaRPr lang="en-US" dirty="0"/>
          </a:p>
        </p:txBody>
      </p:sp>
      <p:sp>
        <p:nvSpPr>
          <p:cNvPr id="7" name="Content Placeholder 6"/>
          <p:cNvSpPr>
            <a:spLocks noGrp="1"/>
          </p:cNvSpPr>
          <p:nvPr>
            <p:ph idx="1"/>
          </p:nvPr>
        </p:nvSpPr>
        <p:spPr/>
        <p:txBody>
          <a:bodyPr>
            <a:normAutofit/>
          </a:bodyPr>
          <a:lstStyle/>
          <a:p>
            <a:r>
              <a:rPr lang="en-US" sz="800" dirty="0" smtClean="0"/>
              <a:t>.</a:t>
            </a:r>
            <a:endParaRPr lang="en-US" sz="800" dirty="0"/>
          </a:p>
        </p:txBody>
      </p:sp>
      <p:graphicFrame>
        <p:nvGraphicFramePr>
          <p:cNvPr id="9" name="Object 8"/>
          <p:cNvGraphicFramePr>
            <a:graphicFrameLocks noChangeAspect="1"/>
          </p:cNvGraphicFramePr>
          <p:nvPr>
            <p:extLst>
              <p:ext uri="{D42A27DB-BD31-4B8C-83A1-F6EECF244321}">
                <p14:modId xmlns:p14="http://schemas.microsoft.com/office/powerpoint/2010/main" val="3318002942"/>
              </p:ext>
            </p:extLst>
          </p:nvPr>
        </p:nvGraphicFramePr>
        <p:xfrm>
          <a:off x="1298812" y="1399567"/>
          <a:ext cx="7144063" cy="4566493"/>
        </p:xfrm>
        <a:graphic>
          <a:graphicData uri="http://schemas.openxmlformats.org/presentationml/2006/ole">
            <mc:AlternateContent xmlns:mc="http://schemas.openxmlformats.org/markup-compatibility/2006">
              <mc:Choice xmlns:v="urn:schemas-microsoft-com:vml" Requires="v">
                <p:oleObj spid="_x0000_s2071" name="Microsoft Excel Macro-Enabled Worksheet" r:id="rId5" imgW="10172700" imgH="6502400" progId="Excel.SheetMacroEnabled.12">
                  <p:embed/>
                </p:oleObj>
              </mc:Choice>
              <mc:Fallback>
                <p:oleObj name="Microsoft Excel Macro-Enabled Worksheet" r:id="rId5" imgW="10172700" imgH="6502400" progId="Excel.SheetMacroEnabled.12">
                  <p:embed/>
                  <p:pic>
                    <p:nvPicPr>
                      <p:cNvPr id="0" name=""/>
                      <p:cNvPicPr/>
                      <p:nvPr/>
                    </p:nvPicPr>
                    <p:blipFill>
                      <a:blip r:embed="rId6"/>
                      <a:stretch>
                        <a:fillRect/>
                      </a:stretch>
                    </p:blipFill>
                    <p:spPr>
                      <a:xfrm>
                        <a:off x="1298812" y="1399567"/>
                        <a:ext cx="7144063" cy="4566493"/>
                      </a:xfrm>
                      <a:prstGeom prst="rect">
                        <a:avLst/>
                      </a:prstGeom>
                    </p:spPr>
                  </p:pic>
                </p:oleObj>
              </mc:Fallback>
            </mc:AlternateContent>
          </a:graphicData>
        </a:graphic>
      </p:graphicFrame>
    </p:spTree>
    <p:extLst>
      <p:ext uri="{BB962C8B-B14F-4D97-AF65-F5344CB8AC3E}">
        <p14:creationId xmlns:p14="http://schemas.microsoft.com/office/powerpoint/2010/main" val="211605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1 MJ Bradley 111(d) Tool</a:t>
            </a:r>
            <a:endParaRPr lang="en-US" dirty="0"/>
          </a:p>
        </p:txBody>
      </p:sp>
      <p:sp>
        <p:nvSpPr>
          <p:cNvPr id="3" name="Content Placeholder 2"/>
          <p:cNvSpPr>
            <a:spLocks noGrp="1"/>
          </p:cNvSpPr>
          <p:nvPr>
            <p:ph idx="1"/>
          </p:nvPr>
        </p:nvSpPr>
        <p:spPr/>
        <p:txBody>
          <a:bodyPr>
            <a:normAutofit/>
          </a:bodyPr>
          <a:lstStyle/>
          <a:p>
            <a:r>
              <a:rPr lang="en-US" dirty="0" smtClean="0"/>
              <a:t>Also permits state specific evaluation. Compare up to three states simultaneously</a:t>
            </a:r>
          </a:p>
          <a:p>
            <a:r>
              <a:rPr lang="en-US" dirty="0" smtClean="0"/>
              <a:t>Functionality: change assumptions about each of the four building blocks</a:t>
            </a:r>
          </a:p>
          <a:p>
            <a:r>
              <a:rPr lang="en-US" dirty="0" smtClean="0"/>
              <a:t>Translate rate-based to mass-based CO2 emissions</a:t>
            </a:r>
          </a:p>
          <a:p>
            <a:r>
              <a:rPr lang="en-US" dirty="0" smtClean="0"/>
              <a:t>Can add new NGCC builds, but is not a dispatch model</a:t>
            </a:r>
            <a:endParaRPr lang="en-US" dirty="0"/>
          </a:p>
        </p:txBody>
      </p:sp>
    </p:spTree>
    <p:extLst>
      <p:ext uri="{BB962C8B-B14F-4D97-AF65-F5344CB8AC3E}">
        <p14:creationId xmlns:p14="http://schemas.microsoft.com/office/powerpoint/2010/main" val="295976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MJ Bradley 111(d) Tool Example Output</a:t>
            </a:r>
            <a:endParaRPr lang="en-US" dirty="0"/>
          </a:p>
        </p:txBody>
      </p:sp>
      <p:sp>
        <p:nvSpPr>
          <p:cNvPr id="3" name="Content Placeholder 2"/>
          <p:cNvSpPr>
            <a:spLocks noGrp="1"/>
          </p:cNvSpPr>
          <p:nvPr>
            <p:ph idx="1"/>
          </p:nvPr>
        </p:nvSpPr>
        <p:spPr/>
        <p:txBody>
          <a:bodyPr>
            <a:normAutofit/>
          </a:bodyPr>
          <a:lstStyle/>
          <a:p>
            <a:r>
              <a:rPr lang="en-US" sz="800" dirty="0" smtClean="0"/>
              <a:t>.</a:t>
            </a:r>
            <a:endParaRPr lang="en-US" sz="800" dirty="0"/>
          </a:p>
        </p:txBody>
      </p:sp>
      <p:pic>
        <p:nvPicPr>
          <p:cNvPr id="4" name="Picture 3"/>
          <p:cNvPicPr>
            <a:picLocks noChangeAspect="1"/>
          </p:cNvPicPr>
          <p:nvPr/>
        </p:nvPicPr>
        <p:blipFill>
          <a:blip r:embed="rId3"/>
          <a:stretch>
            <a:fillRect/>
          </a:stretch>
        </p:blipFill>
        <p:spPr>
          <a:xfrm>
            <a:off x="693887" y="1308099"/>
            <a:ext cx="8123605" cy="4608451"/>
          </a:xfrm>
          <a:prstGeom prst="rect">
            <a:avLst/>
          </a:prstGeom>
        </p:spPr>
      </p:pic>
    </p:spTree>
    <p:extLst>
      <p:ext uri="{BB962C8B-B14F-4D97-AF65-F5344CB8AC3E}">
        <p14:creationId xmlns:p14="http://schemas.microsoft.com/office/powerpoint/2010/main" val="164485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title"/>
          </p:nvPr>
        </p:nvSpPr>
        <p:spPr/>
        <p:txBody>
          <a:bodyPr/>
          <a:lstStyle/>
          <a:p>
            <a:r>
              <a:rPr lang="en-US" dirty="0" smtClean="0">
                <a:latin typeface="Georgia" pitchFamily="-112" charset="0"/>
                <a:cs typeface="Arial" charset="0"/>
              </a:rPr>
              <a:t>Conclusions</a:t>
            </a:r>
          </a:p>
        </p:txBody>
      </p:sp>
      <p:sp>
        <p:nvSpPr>
          <p:cNvPr id="10243" name="Text Placeholder 5"/>
          <p:cNvSpPr>
            <a:spLocks noGrp="1"/>
          </p:cNvSpPr>
          <p:nvPr>
            <p:ph type="body" sz="quarter" idx="11"/>
          </p:nvPr>
        </p:nvSpPr>
        <p:spPr>
          <a:xfrm>
            <a:off x="473075" y="1600200"/>
            <a:ext cx="8213725" cy="4078288"/>
          </a:xfrm>
        </p:spPr>
        <p:txBody>
          <a:bodyPr>
            <a:normAutofit fontScale="70000" lnSpcReduction="20000"/>
          </a:bodyPr>
          <a:lstStyle/>
          <a:p>
            <a:r>
              <a:rPr lang="en-US" dirty="0" smtClean="0">
                <a:latin typeface="Georgia" pitchFamily="-112" charset="0"/>
                <a:cs typeface="Arial" charset="0"/>
              </a:rPr>
              <a:t>Scores of EE and RE “power plants” need to be built to reduce GHG and criteria pollutants and impact to other media, and to replace output from retiring fossil-fueled plants</a:t>
            </a:r>
          </a:p>
          <a:p>
            <a:r>
              <a:rPr lang="en-US" dirty="0" smtClean="0">
                <a:latin typeface="Georgia" pitchFamily="-112" charset="0"/>
                <a:cs typeface="Arial" charset="0"/>
              </a:rPr>
              <a:t>EE and RE power plants reduce risk and volatility, are a least-cost option to maintain and improve reliability, and begin to provide benefits as soon as the first measures are installed</a:t>
            </a:r>
          </a:p>
          <a:p>
            <a:pPr lvl="1"/>
            <a:r>
              <a:rPr lang="en-US" dirty="0" smtClean="0">
                <a:latin typeface="Georgia" pitchFamily="-112" charset="0"/>
                <a:cs typeface="Arial" charset="0"/>
              </a:rPr>
              <a:t>Wind is competitive with gas and coal, solar costs rapidly declining and competing in some areas</a:t>
            </a:r>
          </a:p>
          <a:p>
            <a:r>
              <a:rPr lang="en-US" dirty="0" smtClean="0">
                <a:latin typeface="Georgia" pitchFamily="-112" charset="0"/>
                <a:cs typeface="Arial" charset="0"/>
              </a:rPr>
              <a:t>Air regulators are key actors to enable this outcome, but need help to see how EE and RE power plants would be built, operated and evaluated</a:t>
            </a:r>
          </a:p>
        </p:txBody>
      </p:sp>
      <p:sp>
        <p:nvSpPr>
          <p:cNvPr id="102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36667A1A-2981-476B-A5B3-9D755792524F}" type="slidenum">
              <a:rPr lang="en-US" smtClean="0">
                <a:solidFill>
                  <a:schemeClr val="bg1"/>
                </a:solidFill>
                <a:latin typeface="Georgia" pitchFamily="-112" charset="0"/>
              </a:rPr>
              <a:pPr eaLnBrk="1" hangingPunct="1"/>
              <a:t>3</a:t>
            </a:fld>
            <a:endParaRPr lang="en-US" smtClean="0">
              <a:solidFill>
                <a:schemeClr val="bg1"/>
              </a:solidFill>
              <a:latin typeface="Georgia" pitchFamily="-112" charset="0"/>
            </a:endParaRPr>
          </a:p>
        </p:txBody>
      </p:sp>
    </p:spTree>
    <p:extLst>
      <p:ext uri="{BB962C8B-B14F-4D97-AF65-F5344CB8AC3E}">
        <p14:creationId xmlns:p14="http://schemas.microsoft.com/office/powerpoint/2010/main" val="36863087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5.1 EPA </a:t>
            </a:r>
            <a:r>
              <a:rPr lang="en-US" dirty="0" err="1" smtClean="0"/>
              <a:t>AVoided</a:t>
            </a:r>
            <a:r>
              <a:rPr lang="en-US" dirty="0" smtClean="0"/>
              <a:t> Emissions and </a:t>
            </a:r>
            <a:r>
              <a:rPr lang="en-US" dirty="0" err="1" smtClean="0"/>
              <a:t>geneRaTion</a:t>
            </a:r>
            <a:r>
              <a:rPr lang="en-US" dirty="0" smtClean="0"/>
              <a:t> Tool (AVERT)</a:t>
            </a:r>
            <a:endParaRPr lang="en-US" dirty="0"/>
          </a:p>
        </p:txBody>
      </p:sp>
      <p:sp>
        <p:nvSpPr>
          <p:cNvPr id="3" name="Content Placeholder 2"/>
          <p:cNvSpPr>
            <a:spLocks noGrp="1"/>
          </p:cNvSpPr>
          <p:nvPr>
            <p:ph idx="1"/>
          </p:nvPr>
        </p:nvSpPr>
        <p:spPr/>
        <p:txBody>
          <a:bodyPr>
            <a:normAutofit/>
          </a:bodyPr>
          <a:lstStyle/>
          <a:p>
            <a:r>
              <a:rPr lang="en-US" dirty="0" smtClean="0"/>
              <a:t>Developed for EPA by Synapse Energy Economics</a:t>
            </a:r>
          </a:p>
          <a:p>
            <a:r>
              <a:rPr lang="en-US" dirty="0" smtClean="0"/>
              <a:t>Evaluate county, state and regional affects of EE/RE programs </a:t>
            </a:r>
          </a:p>
          <a:p>
            <a:r>
              <a:rPr lang="en-US" dirty="0" smtClean="0"/>
              <a:t>Permits </a:t>
            </a:r>
          </a:p>
          <a:p>
            <a:pPr lvl="1"/>
            <a:r>
              <a:rPr lang="en-US" dirty="0" smtClean="0">
                <a:solidFill>
                  <a:schemeClr val="tx1"/>
                </a:solidFill>
              </a:rPr>
              <a:t>-</a:t>
            </a:r>
            <a:r>
              <a:rPr lang="en-US" sz="2600" dirty="0" smtClean="0">
                <a:solidFill>
                  <a:schemeClr val="tx1"/>
                </a:solidFill>
              </a:rPr>
              <a:t>Comparison of wind vs. solar installations</a:t>
            </a:r>
          </a:p>
          <a:p>
            <a:pPr lvl="1"/>
            <a:r>
              <a:rPr lang="en-US" sz="2600" dirty="0" smtClean="0">
                <a:solidFill>
                  <a:schemeClr val="tx1"/>
                </a:solidFill>
              </a:rPr>
              <a:t>-Emission impacts on high electric demand days</a:t>
            </a:r>
          </a:p>
          <a:p>
            <a:pPr lvl="1"/>
            <a:r>
              <a:rPr lang="en-US" sz="2600" dirty="0" smtClean="0">
                <a:solidFill>
                  <a:schemeClr val="tx1"/>
                </a:solidFill>
              </a:rPr>
              <a:t>-Multi-state benefits</a:t>
            </a:r>
            <a:endParaRPr lang="en-US" sz="2600" dirty="0">
              <a:solidFill>
                <a:schemeClr val="tx1"/>
              </a:solidFill>
            </a:endParaRPr>
          </a:p>
        </p:txBody>
      </p:sp>
    </p:spTree>
    <p:extLst>
      <p:ext uri="{BB962C8B-B14F-4D97-AF65-F5344CB8AC3E}">
        <p14:creationId xmlns:p14="http://schemas.microsoft.com/office/powerpoint/2010/main" val="4113502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5.2 AVERT Output Example</a:t>
            </a:r>
            <a:endParaRPr lang="en-US" dirty="0"/>
          </a:p>
        </p:txBody>
      </p:sp>
      <p:pic>
        <p:nvPicPr>
          <p:cNvPr id="6" name="Content Placeholder 5"/>
          <p:cNvPicPr>
            <a:picLocks noGrp="1" noChangeAspect="1"/>
          </p:cNvPicPr>
          <p:nvPr>
            <p:ph idx="1"/>
          </p:nvPr>
        </p:nvPicPr>
        <p:blipFill>
          <a:blip r:embed="rId2"/>
          <a:srcRect l="-22019" r="-22019"/>
          <a:stretch>
            <a:fillRect/>
          </a:stretch>
        </p:blipFill>
        <p:spPr/>
      </p:pic>
    </p:spTree>
    <p:extLst>
      <p:ext uri="{BB962C8B-B14F-4D97-AF65-F5344CB8AC3E}">
        <p14:creationId xmlns:p14="http://schemas.microsoft.com/office/powerpoint/2010/main" val="666658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6.1 WECC Modeling</a:t>
            </a:r>
            <a:endParaRPr lang="en-US" dirty="0"/>
          </a:p>
        </p:txBody>
      </p:sp>
      <p:sp>
        <p:nvSpPr>
          <p:cNvPr id="3" name="Content Placeholder 2"/>
          <p:cNvSpPr>
            <a:spLocks noGrp="1"/>
          </p:cNvSpPr>
          <p:nvPr>
            <p:ph idx="1"/>
          </p:nvPr>
        </p:nvSpPr>
        <p:spPr/>
        <p:txBody>
          <a:bodyPr/>
          <a:lstStyle/>
          <a:p>
            <a:r>
              <a:rPr lang="en-US" dirty="0" smtClean="0"/>
              <a:t>September 19, 2014 report by WECC staff</a:t>
            </a:r>
          </a:p>
          <a:p>
            <a:pPr lvl="1"/>
            <a:r>
              <a:rPr lang="en-US" dirty="0" smtClean="0"/>
              <a:t>-</a:t>
            </a:r>
            <a:r>
              <a:rPr lang="en-US" dirty="0" smtClean="0">
                <a:solidFill>
                  <a:srgbClr val="000000"/>
                </a:solidFill>
              </a:rPr>
              <a:t>adequate planning reserve margins today, no resource adequacy issues expected</a:t>
            </a:r>
          </a:p>
          <a:p>
            <a:pPr lvl="1"/>
            <a:r>
              <a:rPr lang="en-US" dirty="0" smtClean="0">
                <a:solidFill>
                  <a:srgbClr val="000000"/>
                </a:solidFill>
              </a:rPr>
              <a:t>-BAU in many states will be significantly contribute to the GHG reductions needed under 111(d)</a:t>
            </a:r>
          </a:p>
          <a:p>
            <a:pPr lvl="1"/>
            <a:endParaRPr lang="en-US" dirty="0">
              <a:solidFill>
                <a:srgbClr val="000000"/>
              </a:solidFill>
            </a:endParaRPr>
          </a:p>
        </p:txBody>
      </p:sp>
    </p:spTree>
    <p:extLst>
      <p:ext uri="{BB962C8B-B14F-4D97-AF65-F5344CB8AC3E}">
        <p14:creationId xmlns:p14="http://schemas.microsoft.com/office/powerpoint/2010/main" val="294002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 Part 2</a:t>
            </a:r>
            <a:endParaRPr lang="en-US" dirty="0"/>
          </a:p>
        </p:txBody>
      </p:sp>
      <p:sp>
        <p:nvSpPr>
          <p:cNvPr id="3" name="Content Placeholder 2"/>
          <p:cNvSpPr>
            <a:spLocks noGrp="1"/>
          </p:cNvSpPr>
          <p:nvPr>
            <p:ph idx="1"/>
          </p:nvPr>
        </p:nvSpPr>
        <p:spPr/>
        <p:txBody>
          <a:bodyPr/>
          <a:lstStyle/>
          <a:p>
            <a:r>
              <a:rPr lang="en-US" dirty="0" smtClean="0"/>
              <a:t>EM&amp;V</a:t>
            </a:r>
          </a:p>
          <a:p>
            <a:r>
              <a:rPr lang="en-US" dirty="0" smtClean="0"/>
              <a:t>Co-Benefits to air, water, energy</a:t>
            </a:r>
            <a:endParaRPr lang="en-US" dirty="0"/>
          </a:p>
        </p:txBody>
      </p:sp>
    </p:spTree>
    <p:extLst>
      <p:ext uri="{BB962C8B-B14F-4D97-AF65-F5344CB8AC3E}">
        <p14:creationId xmlns:p14="http://schemas.microsoft.com/office/powerpoint/2010/main" val="1847942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EM&amp;V Hurdles Remain</a:t>
            </a:r>
            <a:endParaRPr lang="en-US" dirty="0"/>
          </a:p>
        </p:txBody>
      </p:sp>
      <p:sp>
        <p:nvSpPr>
          <p:cNvPr id="4" name="Slide Number Placeholder 3"/>
          <p:cNvSpPr>
            <a:spLocks noGrp="1"/>
          </p:cNvSpPr>
          <p:nvPr>
            <p:ph type="sldNum" sz="quarter" idx="12"/>
          </p:nvPr>
        </p:nvSpPr>
        <p:spPr/>
        <p:txBody>
          <a:bodyPr/>
          <a:lstStyle/>
          <a:p>
            <a:pPr>
              <a:defRPr/>
            </a:pPr>
            <a:fld id="{3028C975-0B46-644B-B3EC-54442D39350F}" type="slidenum">
              <a:rPr lang="en-US" smtClean="0"/>
              <a:pPr>
                <a:defRPr/>
              </a:pPr>
              <a:t>34</a:t>
            </a:fld>
            <a:endParaRPr lang="en-US"/>
          </a:p>
        </p:txBody>
      </p:sp>
      <p:pic>
        <p:nvPicPr>
          <p:cNvPr id="5" name="Picture 4" descr="RAP_Shenot_CalculatingAvoidedEmissionsEMVStudies_ACEEESummerStudy_2014_AUG_18 (Post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42" y="1508760"/>
            <a:ext cx="8686800" cy="4053840"/>
          </a:xfrm>
          <a:prstGeom prst="rect">
            <a:avLst/>
          </a:prstGeom>
          <a:ln w="3175" cmpd="sng">
            <a:solidFill>
              <a:schemeClr val="tx1"/>
            </a:solidFill>
          </a:ln>
        </p:spPr>
      </p:pic>
    </p:spTree>
    <p:extLst>
      <p:ext uri="{BB962C8B-B14F-4D97-AF65-F5344CB8AC3E}">
        <p14:creationId xmlns:p14="http://schemas.microsoft.com/office/powerpoint/2010/main" val="34850253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EE/RE Co-Benefits </a:t>
            </a:r>
            <a:endParaRPr lang="en-US" dirty="0"/>
          </a:p>
        </p:txBody>
      </p:sp>
      <p:sp>
        <p:nvSpPr>
          <p:cNvPr id="3" name="Content Placeholder 2"/>
          <p:cNvSpPr>
            <a:spLocks noGrp="1"/>
          </p:cNvSpPr>
          <p:nvPr>
            <p:ph idx="1"/>
          </p:nvPr>
        </p:nvSpPr>
        <p:spPr/>
        <p:txBody>
          <a:bodyPr/>
          <a:lstStyle/>
          <a:p>
            <a:r>
              <a:rPr lang="en-US" dirty="0" smtClean="0"/>
              <a:t>Reduced criteria pollutants (ozone, PM)</a:t>
            </a:r>
          </a:p>
          <a:p>
            <a:r>
              <a:rPr lang="en-US" dirty="0" smtClean="0"/>
              <a:t>Reduced toxics</a:t>
            </a:r>
          </a:p>
          <a:p>
            <a:r>
              <a:rPr lang="en-US" dirty="0" smtClean="0"/>
              <a:t>Avoided line losses</a:t>
            </a:r>
            <a:endParaRPr lang="en-US" dirty="0"/>
          </a:p>
        </p:txBody>
      </p:sp>
    </p:spTree>
    <p:extLst>
      <p:ext uri="{BB962C8B-B14F-4D97-AF65-F5344CB8AC3E}">
        <p14:creationId xmlns:p14="http://schemas.microsoft.com/office/powerpoint/2010/main" val="12854238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274638"/>
            <a:ext cx="8564880" cy="853122"/>
          </a:xfrm>
        </p:spPr>
        <p:txBody>
          <a:bodyPr>
            <a:normAutofit fontScale="90000"/>
          </a:bodyPr>
          <a:lstStyle/>
          <a:p>
            <a:r>
              <a:rPr lang="en-US" dirty="0" smtClean="0"/>
              <a:t>EPA is Currently Reviewing the Ozone NAAQS: What if It is Tightened?</a:t>
            </a:r>
            <a:endParaRPr lang="en-US" dirty="0"/>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3474"/>
          <a:stretch/>
        </p:blipFill>
        <p:spPr bwMode="auto">
          <a:xfrm>
            <a:off x="1143001" y="1127760"/>
            <a:ext cx="6888480" cy="494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10"/>
          </p:nvPr>
        </p:nvSpPr>
        <p:spPr>
          <a:xfrm>
            <a:off x="6553200" y="6292850"/>
            <a:ext cx="2133600" cy="365125"/>
          </a:xfrm>
        </p:spPr>
        <p:txBody>
          <a:bodyPr/>
          <a:lstStyle/>
          <a:p>
            <a:pPr>
              <a:defRPr/>
            </a:pPr>
            <a:fld id="{932BB9DD-D90B-47AF-A84B-896BB56E7081}" type="slidenum">
              <a:rPr lang="en-US" smtClean="0">
                <a:solidFill>
                  <a:prstClr val="white"/>
                </a:solidFill>
              </a:rPr>
              <a:pPr>
                <a:defRPr/>
              </a:pPr>
              <a:t>36</a:t>
            </a:fld>
            <a:endParaRPr lang="en-US" dirty="0">
              <a:solidFill>
                <a:prstClr val="white"/>
              </a:solidFill>
            </a:endParaRPr>
          </a:p>
        </p:txBody>
      </p:sp>
    </p:spTree>
    <p:extLst>
      <p:ext uri="{BB962C8B-B14F-4D97-AF65-F5344CB8AC3E}">
        <p14:creationId xmlns:p14="http://schemas.microsoft.com/office/powerpoint/2010/main" val="351360847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967413A3-A749-461D-8D50-8151023FCD0C}" type="slidenum">
              <a:rPr lang="en-US" smtClean="0">
                <a:solidFill>
                  <a:schemeClr val="bg1"/>
                </a:solidFill>
                <a:latin typeface="Georgia" pitchFamily="-112" charset="0"/>
              </a:rPr>
              <a:pPr eaLnBrk="1" hangingPunct="1"/>
              <a:t>37</a:t>
            </a:fld>
            <a:endParaRPr lang="en-US" dirty="0" smtClean="0">
              <a:solidFill>
                <a:schemeClr val="bg1"/>
              </a:solidFill>
              <a:latin typeface="Georgia" pitchFamily="-112" charset="0"/>
            </a:endParaRPr>
          </a:p>
        </p:txBody>
      </p:sp>
      <p:sp>
        <p:nvSpPr>
          <p:cNvPr id="7" name="TextBox 6"/>
          <p:cNvSpPr txBox="1"/>
          <p:nvPr/>
        </p:nvSpPr>
        <p:spPr>
          <a:xfrm>
            <a:off x="6156268" y="917340"/>
            <a:ext cx="2987732" cy="5037277"/>
          </a:xfrm>
          <a:prstGeom prst="rect">
            <a:avLst/>
          </a:prstGeom>
          <a:noFill/>
        </p:spPr>
        <p:txBody>
          <a:bodyPr wrap="square" rtlCol="0">
            <a:spAutoFit/>
          </a:bodyPr>
          <a:lstStyle/>
          <a:p>
            <a:pPr>
              <a:spcBef>
                <a:spcPts val="1200"/>
              </a:spcBef>
            </a:pPr>
            <a:r>
              <a:rPr lang="en-US" b="1" dirty="0" smtClean="0">
                <a:latin typeface="Arial"/>
                <a:cs typeface="Arial"/>
              </a:rPr>
              <a:t>Most analyses of EE are incomplete</a:t>
            </a:r>
            <a:r>
              <a:rPr lang="en-US" b="1" dirty="0">
                <a:latin typeface="Arial"/>
                <a:cs typeface="Arial"/>
              </a:rPr>
              <a:t>:</a:t>
            </a:r>
            <a:endParaRPr lang="en-US" b="1" dirty="0" smtClean="0">
              <a:latin typeface="Arial"/>
              <a:cs typeface="Arial"/>
            </a:endParaRPr>
          </a:p>
          <a:p>
            <a:pPr marL="285750" indent="-285750">
              <a:spcBef>
                <a:spcPts val="1000"/>
              </a:spcBef>
              <a:buSzPct val="150000"/>
              <a:buFont typeface="Arial"/>
              <a:buChar char="•"/>
            </a:pPr>
            <a:r>
              <a:rPr lang="en-US" b="1" dirty="0" smtClean="0">
                <a:latin typeface="Arial"/>
                <a:cs typeface="Arial"/>
              </a:rPr>
              <a:t>Some look only at avoided energy costs.</a:t>
            </a:r>
          </a:p>
          <a:p>
            <a:pPr marL="285750" indent="-285750">
              <a:spcBef>
                <a:spcPts val="1000"/>
              </a:spcBef>
              <a:buSzPct val="150000"/>
              <a:buFont typeface="Arial"/>
              <a:buChar char="•"/>
            </a:pPr>
            <a:r>
              <a:rPr lang="en-US" b="1" dirty="0" smtClean="0">
                <a:latin typeface="Arial"/>
                <a:cs typeface="Arial"/>
              </a:rPr>
              <a:t>Many include production capacity costs, but not transmission or distribution capacity or line losses.</a:t>
            </a:r>
          </a:p>
          <a:p>
            <a:pPr marL="285750" indent="-285750">
              <a:spcBef>
                <a:spcPts val="1000"/>
              </a:spcBef>
              <a:buSzPct val="150000"/>
              <a:buFont typeface="Arial"/>
              <a:buChar char="•"/>
            </a:pPr>
            <a:r>
              <a:rPr lang="en-US" b="1" dirty="0" smtClean="0">
                <a:latin typeface="Arial"/>
                <a:cs typeface="Arial"/>
              </a:rPr>
              <a:t>Few include other resource savings (water, gas, oil).</a:t>
            </a:r>
          </a:p>
          <a:p>
            <a:pPr marL="285750" indent="-285750">
              <a:spcBef>
                <a:spcPts val="1000"/>
              </a:spcBef>
              <a:buSzPct val="150000"/>
              <a:buFont typeface="Arial"/>
              <a:buChar char="•"/>
            </a:pPr>
            <a:r>
              <a:rPr lang="en-US" b="1" dirty="0" smtClean="0">
                <a:latin typeface="Arial"/>
                <a:cs typeface="Arial"/>
              </a:rPr>
              <a:t>Very few try to  quantity non-energy benefits.</a:t>
            </a:r>
            <a:endParaRPr lang="en-US" b="1" dirty="0">
              <a:latin typeface="Arial"/>
              <a:cs typeface="Arial"/>
            </a:endParaRPr>
          </a:p>
        </p:txBody>
      </p:sp>
      <p:sp>
        <p:nvSpPr>
          <p:cNvPr id="9" name="Title 4"/>
          <p:cNvSpPr>
            <a:spLocks noGrp="1"/>
          </p:cNvSpPr>
          <p:nvPr>
            <p:ph type="title"/>
          </p:nvPr>
        </p:nvSpPr>
        <p:spPr>
          <a:xfrm>
            <a:off x="457200" y="152400"/>
            <a:ext cx="8229600" cy="643829"/>
          </a:xfrm>
        </p:spPr>
        <p:txBody>
          <a:bodyPr/>
          <a:lstStyle/>
          <a:p>
            <a:r>
              <a:rPr lang="en-US" dirty="0" smtClean="0">
                <a:latin typeface="Georgia" pitchFamily="-112" charset="0"/>
                <a:cs typeface="Arial" charset="0"/>
              </a:rPr>
              <a:t>Multiple Benefits of EE</a:t>
            </a:r>
          </a:p>
        </p:txBody>
      </p:sp>
      <p:grpSp>
        <p:nvGrpSpPr>
          <p:cNvPr id="4" name="Group 3"/>
          <p:cNvGrpSpPr/>
          <p:nvPr/>
        </p:nvGrpSpPr>
        <p:grpSpPr>
          <a:xfrm>
            <a:off x="76200" y="533400"/>
            <a:ext cx="6049883" cy="5831676"/>
            <a:chOff x="76200" y="533400"/>
            <a:chExt cx="6049883" cy="5831676"/>
          </a:xfrm>
        </p:grpSpPr>
        <p:graphicFrame>
          <p:nvGraphicFramePr>
            <p:cNvPr id="8" name="Chart 7"/>
            <p:cNvGraphicFramePr>
              <a:graphicFrameLocks/>
            </p:cNvGraphicFramePr>
            <p:nvPr>
              <p:extLst>
                <p:ext uri="{D42A27DB-BD31-4B8C-83A1-F6EECF244321}">
                  <p14:modId xmlns:p14="http://schemas.microsoft.com/office/powerpoint/2010/main" val="1721168366"/>
                </p:ext>
              </p:extLst>
            </p:nvPr>
          </p:nvGraphicFramePr>
          <p:xfrm>
            <a:off x="76200" y="533400"/>
            <a:ext cx="6049883" cy="583167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6200" y="852105"/>
              <a:ext cx="5943600" cy="5178660"/>
            </a:xfrm>
            <a:prstGeom prst="rect">
              <a:avLst/>
            </a:prstGeom>
            <a:noFill/>
            <a:ln w="3175" cap="flat" cmpd="sng">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62305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028C975-0B46-644B-B3EC-54442D39350F}" type="slidenum">
              <a:rPr lang="en-US" smtClean="0"/>
              <a:pPr>
                <a:defRPr/>
              </a:pPr>
              <a:t>38</a:t>
            </a:fld>
            <a:endParaRPr lang="en-US"/>
          </a:p>
        </p:txBody>
      </p:sp>
      <p:sp>
        <p:nvSpPr>
          <p:cNvPr id="3" name="Title 2"/>
          <p:cNvSpPr>
            <a:spLocks noGrp="1"/>
          </p:cNvSpPr>
          <p:nvPr>
            <p:ph type="title"/>
          </p:nvPr>
        </p:nvSpPr>
        <p:spPr>
          <a:xfrm>
            <a:off x="501013" y="246976"/>
            <a:ext cx="8229600" cy="758570"/>
          </a:xfrm>
        </p:spPr>
        <p:txBody>
          <a:bodyPr vert="horz" lIns="91440" tIns="45720" rIns="91440" bIns="45720" rtlCol="0" anchor="ctr">
            <a:noAutofit/>
          </a:bodyPr>
          <a:lstStyle/>
          <a:p>
            <a:r>
              <a:rPr lang="en-US" sz="2800" dirty="0" smtClean="0">
                <a:latin typeface="Georgia" pitchFamily="18" charset="0"/>
                <a:cs typeface="+mj-cs"/>
              </a:rPr>
              <a:t>Water Constraints in West Offer Further Opportunities for EE/RE</a:t>
            </a:r>
            <a:endParaRPr lang="en-US" sz="2800" dirty="0">
              <a:latin typeface="Georgia" pitchFamily="18" charset="0"/>
              <a:cs typeface="+mj-cs"/>
            </a:endParaRPr>
          </a:p>
        </p:txBody>
      </p:sp>
      <p:sp>
        <p:nvSpPr>
          <p:cNvPr id="5" name="Slide Number Placeholder 1"/>
          <p:cNvSpPr txBox="1">
            <a:spLocks/>
          </p:cNvSpPr>
          <p:nvPr/>
        </p:nvSpPr>
        <p:spPr>
          <a:xfrm>
            <a:off x="457200" y="6356350"/>
            <a:ext cx="2133600" cy="365125"/>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l" defTabSz="457200" rtl="0" eaLnBrk="1" latinLnBrk="0" hangingPunct="1">
              <a:defRPr sz="2000" kern="1200">
                <a:solidFill>
                  <a:srgbClr val="525759"/>
                </a:solidFill>
                <a:latin typeface="Arial" charset="0"/>
                <a:ea typeface="ＭＳ Ｐゴシック" charset="0"/>
                <a:cs typeface="+mn-cs"/>
              </a:defRPr>
            </a:lvl1pPr>
            <a:lvl2pPr marL="457200" algn="l" defTabSz="457200" rtl="0" eaLnBrk="1" latinLnBrk="0" hangingPunct="1">
              <a:defRPr sz="1800" kern="1200">
                <a:solidFill>
                  <a:srgbClr val="525759"/>
                </a:solidFill>
                <a:latin typeface="Arial" charset="0"/>
                <a:ea typeface="ＭＳ Ｐゴシック" charset="0"/>
                <a:cs typeface="+mn-cs"/>
              </a:defRPr>
            </a:lvl2pPr>
            <a:lvl3pPr marL="914400" algn="l" defTabSz="457200" rtl="0" eaLnBrk="1" latinLnBrk="0" hangingPunct="1">
              <a:defRPr sz="1600" kern="1200">
                <a:solidFill>
                  <a:srgbClr val="525759"/>
                </a:solidFill>
                <a:latin typeface="Arial" charset="0"/>
                <a:ea typeface="ＭＳ Ｐゴシック" charset="0"/>
                <a:cs typeface="+mn-cs"/>
              </a:defRPr>
            </a:lvl3pPr>
            <a:lvl4pPr marL="1371600" algn="l" defTabSz="457200" rtl="0" eaLnBrk="1" latinLnBrk="0" hangingPunct="1">
              <a:defRPr sz="1400" kern="1200">
                <a:solidFill>
                  <a:srgbClr val="525759"/>
                </a:solidFill>
                <a:latin typeface="Arial" charset="0"/>
                <a:ea typeface="ＭＳ Ｐゴシック" charset="0"/>
                <a:cs typeface="+mn-cs"/>
              </a:defRPr>
            </a:lvl4pPr>
            <a:lvl5pPr marL="1828800" algn="l" defTabSz="457200" rtl="0" eaLnBrk="1" latinLnBrk="0" hangingPunct="1">
              <a:defRPr sz="1200" kern="1200">
                <a:solidFill>
                  <a:srgbClr val="525759"/>
                </a:solidFill>
                <a:latin typeface="Arial" charset="0"/>
                <a:ea typeface="ＭＳ Ｐゴシック" charset="0"/>
                <a:cs typeface="+mn-cs"/>
              </a:defRPr>
            </a:lvl5pPr>
            <a:lvl6pPr marL="2286000" algn="l" defTabSz="457200" rtl="0" eaLnBrk="0" latinLnBrk="0" hangingPunct="0">
              <a:defRPr sz="1200" kern="1200">
                <a:solidFill>
                  <a:srgbClr val="525759"/>
                </a:solidFill>
                <a:latin typeface="Arial" charset="0"/>
                <a:ea typeface="ＭＳ Ｐゴシック" charset="0"/>
                <a:cs typeface="+mn-cs"/>
              </a:defRPr>
            </a:lvl6pPr>
            <a:lvl7pPr marL="2743200" algn="l" defTabSz="457200" rtl="0" eaLnBrk="0" latinLnBrk="0" hangingPunct="0">
              <a:defRPr sz="1200" kern="1200">
                <a:solidFill>
                  <a:srgbClr val="525759"/>
                </a:solidFill>
                <a:latin typeface="Arial" charset="0"/>
                <a:ea typeface="ＭＳ Ｐゴシック" charset="0"/>
                <a:cs typeface="+mn-cs"/>
              </a:defRPr>
            </a:lvl7pPr>
            <a:lvl8pPr marL="3200400" algn="l" defTabSz="457200" rtl="0" eaLnBrk="0" latinLnBrk="0" hangingPunct="0">
              <a:defRPr sz="1200" kern="1200">
                <a:solidFill>
                  <a:srgbClr val="525759"/>
                </a:solidFill>
                <a:latin typeface="Arial" charset="0"/>
                <a:ea typeface="ＭＳ Ｐゴシック" charset="0"/>
                <a:cs typeface="+mn-cs"/>
              </a:defRPr>
            </a:lvl8pPr>
            <a:lvl9pPr marL="3657600" algn="l" defTabSz="457200" rtl="0" eaLnBrk="0" latinLnBrk="0" hangingPunct="0">
              <a:defRPr sz="1200" kern="1200">
                <a:solidFill>
                  <a:srgbClr val="525759"/>
                </a:solidFill>
                <a:latin typeface="Arial" charset="0"/>
                <a:ea typeface="ＭＳ Ｐゴシック" charset="0"/>
                <a:cs typeface="+mn-cs"/>
              </a:defRPr>
            </a:lvl9pPr>
          </a:lstStyle>
          <a:p>
            <a:fld id="{9F81397B-8CE9-2247-8A4E-33BC13D0A3AD}" type="slidenum">
              <a:rPr lang="en-US" sz="1400" smtClean="0">
                <a:cs typeface="Arial" charset="0"/>
              </a:rPr>
              <a:pPr/>
              <a:t>38</a:t>
            </a:fld>
            <a:endParaRPr lang="en-US" sz="1400">
              <a:cs typeface="Arial" charset="0"/>
            </a:endParaRPr>
          </a:p>
        </p:txBody>
      </p:sp>
      <p:grpSp>
        <p:nvGrpSpPr>
          <p:cNvPr id="2" name="Group 1"/>
          <p:cNvGrpSpPr/>
          <p:nvPr/>
        </p:nvGrpSpPr>
        <p:grpSpPr>
          <a:xfrm>
            <a:off x="1240803" y="1005546"/>
            <a:ext cx="6954858" cy="4963057"/>
            <a:chOff x="788988" y="803275"/>
            <a:chExt cx="7327900" cy="536575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b="5258"/>
            <a:stretch>
              <a:fillRect/>
            </a:stretch>
          </p:blipFill>
          <p:spPr bwMode="auto">
            <a:xfrm>
              <a:off x="788988" y="803275"/>
              <a:ext cx="73279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3992131" y="5604508"/>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525759"/>
                  </a:solidFill>
                  <a:latin typeface="Arial" charset="0"/>
                  <a:ea typeface="ＭＳ Ｐゴシック" charset="0"/>
                </a:defRPr>
              </a:lvl1pPr>
              <a:lvl2pPr>
                <a:defRPr>
                  <a:solidFill>
                    <a:srgbClr val="525759"/>
                  </a:solidFill>
                  <a:latin typeface="Arial" charset="0"/>
                  <a:ea typeface="ＭＳ Ｐゴシック" charset="0"/>
                </a:defRPr>
              </a:lvl2pPr>
              <a:lvl3pPr>
                <a:defRPr sz="1600">
                  <a:solidFill>
                    <a:srgbClr val="525759"/>
                  </a:solidFill>
                  <a:latin typeface="Arial" charset="0"/>
                  <a:ea typeface="ＭＳ Ｐゴシック" charset="0"/>
                </a:defRPr>
              </a:lvl3pPr>
              <a:lvl4pPr>
                <a:defRPr sz="1400">
                  <a:solidFill>
                    <a:srgbClr val="525759"/>
                  </a:solidFill>
                  <a:latin typeface="Arial" charset="0"/>
                  <a:ea typeface="ＭＳ Ｐゴシック" charset="0"/>
                </a:defRPr>
              </a:lvl4pPr>
              <a:lvl5pPr>
                <a:defRPr sz="1200">
                  <a:solidFill>
                    <a:srgbClr val="525759"/>
                  </a:solidFill>
                  <a:latin typeface="Arial" charset="0"/>
                  <a:ea typeface="ＭＳ Ｐゴシック" charset="0"/>
                </a:defRPr>
              </a:lvl5pPr>
              <a:lvl6pPr eaLnBrk="0" hangingPunct="0">
                <a:defRPr sz="1200">
                  <a:solidFill>
                    <a:srgbClr val="525759"/>
                  </a:solidFill>
                  <a:latin typeface="Arial" charset="0"/>
                  <a:ea typeface="ＭＳ Ｐゴシック" charset="0"/>
                </a:defRPr>
              </a:lvl6pPr>
              <a:lvl7pPr eaLnBrk="0" hangingPunct="0">
                <a:defRPr sz="1200">
                  <a:solidFill>
                    <a:srgbClr val="525759"/>
                  </a:solidFill>
                  <a:latin typeface="Arial" charset="0"/>
                  <a:ea typeface="ＭＳ Ｐゴシック" charset="0"/>
                </a:defRPr>
              </a:lvl7pPr>
              <a:lvl8pPr eaLnBrk="0" hangingPunct="0">
                <a:defRPr sz="1200">
                  <a:solidFill>
                    <a:srgbClr val="525759"/>
                  </a:solidFill>
                  <a:latin typeface="Arial" charset="0"/>
                  <a:ea typeface="ＭＳ Ｐゴシック" charset="0"/>
                </a:defRPr>
              </a:lvl8pPr>
              <a:lvl9pPr eaLnBrk="0" hangingPunct="0">
                <a:defRPr sz="1200">
                  <a:solidFill>
                    <a:srgbClr val="525759"/>
                  </a:solidFill>
                  <a:latin typeface="Arial" charset="0"/>
                  <a:ea typeface="ＭＳ Ｐゴシック" charset="0"/>
                </a:defRPr>
              </a:lvl9pPr>
            </a:lstStyle>
            <a:p>
              <a:pPr algn="ctr" eaLnBrk="1" hangingPunct="1"/>
              <a:r>
                <a:rPr lang="en-US" sz="1800" i="1" dirty="0" smtClean="0">
                  <a:solidFill>
                    <a:schemeClr val="tx1"/>
                  </a:solidFill>
                  <a:cs typeface="Arial" charset="0"/>
                </a:rPr>
                <a:t>Source: </a:t>
              </a:r>
              <a:r>
                <a:rPr lang="en-US" sz="1800" i="1" dirty="0">
                  <a:solidFill>
                    <a:schemeClr val="tx1"/>
                  </a:solidFill>
                  <a:cs typeface="Arial" charset="0"/>
                </a:rPr>
                <a:t>Roy, et al., 2010.</a:t>
              </a:r>
            </a:p>
          </p:txBody>
        </p:sp>
      </p:grpSp>
    </p:spTree>
    <p:extLst>
      <p:ext uri="{BB962C8B-B14F-4D97-AF65-F5344CB8AC3E}">
        <p14:creationId xmlns:p14="http://schemas.microsoft.com/office/powerpoint/2010/main" val="10612733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bwMode="auto">
          <a:xfrm>
            <a:off x="6553200" y="62928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0A7E154-6FAC-0749-B85D-AA6883A4573C}" type="slidenum">
              <a:rPr lang="en-US" sz="1200">
                <a:solidFill>
                  <a:schemeClr val="bg1"/>
                </a:solidFill>
                <a:latin typeface="Georgia" charset="0"/>
                <a:cs typeface="Arial" charset="0"/>
              </a:rPr>
              <a:pPr algn="r" eaLnBrk="1" hangingPunct="1"/>
              <a:t>39</a:t>
            </a:fld>
            <a:endParaRPr lang="en-US" sz="1200" dirty="0">
              <a:solidFill>
                <a:schemeClr val="bg1"/>
              </a:solidFill>
              <a:latin typeface="Georgia" charset="0"/>
              <a:cs typeface="Arial" charset="0"/>
            </a:endParaRPr>
          </a:p>
        </p:txBody>
      </p:sp>
      <p:grpSp>
        <p:nvGrpSpPr>
          <p:cNvPr id="8" name="Group 7"/>
          <p:cNvGrpSpPr/>
          <p:nvPr/>
        </p:nvGrpSpPr>
        <p:grpSpPr>
          <a:xfrm>
            <a:off x="2874881" y="0"/>
            <a:ext cx="5829558" cy="6033637"/>
            <a:chOff x="1798857" y="0"/>
            <a:chExt cx="5829558" cy="6033637"/>
          </a:xfrm>
        </p:grpSpPr>
        <p:pic>
          <p:nvPicPr>
            <p:cNvPr id="5" name="Picture 4"/>
            <p:cNvPicPr>
              <a:picLocks noChangeAspect="1"/>
            </p:cNvPicPr>
            <p:nvPr/>
          </p:nvPicPr>
          <p:blipFill>
            <a:blip r:embed="rId3"/>
            <a:stretch>
              <a:fillRect/>
            </a:stretch>
          </p:blipFill>
          <p:spPr>
            <a:xfrm>
              <a:off x="1798857" y="0"/>
              <a:ext cx="5829558" cy="6033637"/>
            </a:xfrm>
            <a:prstGeom prst="rect">
              <a:avLst/>
            </a:prstGeom>
          </p:spPr>
        </p:pic>
        <p:sp>
          <p:nvSpPr>
            <p:cNvPr id="6" name="Oval 5"/>
            <p:cNvSpPr/>
            <p:nvPr/>
          </p:nvSpPr>
          <p:spPr>
            <a:xfrm>
              <a:off x="1868714" y="925286"/>
              <a:ext cx="5715000" cy="48985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Oval 6"/>
          <p:cNvSpPr/>
          <p:nvPr/>
        </p:nvSpPr>
        <p:spPr>
          <a:xfrm>
            <a:off x="5346701" y="2495550"/>
            <a:ext cx="234949" cy="22225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20040" y="274638"/>
            <a:ext cx="2237722" cy="4506116"/>
          </a:xfrm>
        </p:spPr>
        <p:txBody>
          <a:bodyPr anchor="t" anchorCtr="0">
            <a:noAutofit/>
          </a:bodyPr>
          <a:lstStyle/>
          <a:p>
            <a:r>
              <a:rPr lang="en-US" dirty="0" smtClean="0"/>
              <a:t>Water and 111(d) Synergies</a:t>
            </a:r>
            <a:endParaRPr lang="en-US" dirty="0"/>
          </a:p>
        </p:txBody>
      </p:sp>
      <p:sp>
        <p:nvSpPr>
          <p:cNvPr id="11" name="Oval 10"/>
          <p:cNvSpPr/>
          <p:nvPr/>
        </p:nvSpPr>
        <p:spPr>
          <a:xfrm>
            <a:off x="5346701" y="3841750"/>
            <a:ext cx="234949" cy="22225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346701" y="3575050"/>
            <a:ext cx="234949" cy="22225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528916" y="2498355"/>
            <a:ext cx="234949" cy="22225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528916" y="3844555"/>
            <a:ext cx="234949" cy="22225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528916" y="3577855"/>
            <a:ext cx="234949" cy="22225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174067" y="1600200"/>
            <a:ext cx="1820333" cy="71966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1323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111(d)?</a:t>
            </a:r>
            <a:endParaRPr lang="en-US" dirty="0"/>
          </a:p>
        </p:txBody>
      </p:sp>
      <p:sp>
        <p:nvSpPr>
          <p:cNvPr id="3" name="Text Placeholder 2"/>
          <p:cNvSpPr>
            <a:spLocks noGrp="1"/>
          </p:cNvSpPr>
          <p:nvPr>
            <p:ph type="body" sz="quarter" idx="11"/>
          </p:nvPr>
        </p:nvSpPr>
        <p:spPr/>
        <p:txBody>
          <a:bodyPr>
            <a:normAutofit lnSpcReduction="10000"/>
          </a:bodyPr>
          <a:lstStyle/>
          <a:p>
            <a:r>
              <a:rPr lang="en-US" dirty="0" smtClean="0"/>
              <a:t>History: </a:t>
            </a:r>
          </a:p>
          <a:p>
            <a:pPr lvl="1"/>
            <a:r>
              <a:rPr lang="en-US" dirty="0" smtClean="0"/>
              <a:t>endangerment finding</a:t>
            </a:r>
          </a:p>
          <a:p>
            <a:pPr lvl="1"/>
            <a:r>
              <a:rPr lang="en-US" dirty="0" smtClean="0"/>
              <a:t>Waxman-Markey etc., not enacted</a:t>
            </a:r>
          </a:p>
          <a:p>
            <a:r>
              <a:rPr lang="en-US" dirty="0" smtClean="0"/>
              <a:t>EPA compelled to act under Clean Air Act</a:t>
            </a:r>
          </a:p>
          <a:p>
            <a:r>
              <a:rPr lang="en-US" dirty="0" smtClean="0"/>
              <a:t>CO</a:t>
            </a:r>
            <a:r>
              <a:rPr lang="en-US" baseline="-25000" dirty="0" smtClean="0"/>
              <a:t>2</a:t>
            </a:r>
            <a:r>
              <a:rPr lang="en-US" dirty="0" smtClean="0"/>
              <a:t> is not criteria pollutant (normal SIP procedure not available)</a:t>
            </a:r>
          </a:p>
          <a:p>
            <a:r>
              <a:rPr lang="en-US" dirty="0" smtClean="0"/>
              <a:t>Section 111 authorizes EPA to regulate non-criteria pollutants</a:t>
            </a:r>
            <a:endParaRPr lang="en-US" dirty="0"/>
          </a:p>
        </p:txBody>
      </p:sp>
    </p:spTree>
    <p:extLst>
      <p:ext uri="{BB962C8B-B14F-4D97-AF65-F5344CB8AC3E}">
        <p14:creationId xmlns:p14="http://schemas.microsoft.com/office/powerpoint/2010/main" val="3920882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Basis of 111(d)</a:t>
            </a:r>
            <a:endParaRPr lang="en-US" dirty="0"/>
          </a:p>
        </p:txBody>
      </p:sp>
      <p:sp>
        <p:nvSpPr>
          <p:cNvPr id="3" name="Text Placeholder 2"/>
          <p:cNvSpPr>
            <a:spLocks noGrp="1"/>
          </p:cNvSpPr>
          <p:nvPr>
            <p:ph type="body" sz="quarter" idx="11"/>
          </p:nvPr>
        </p:nvSpPr>
        <p:spPr/>
        <p:txBody>
          <a:bodyPr>
            <a:normAutofit fontScale="70000" lnSpcReduction="20000"/>
          </a:bodyPr>
          <a:lstStyle/>
          <a:p>
            <a:r>
              <a:rPr lang="en-US" dirty="0"/>
              <a:t>42 U.S. Code § 7411 (a) (1), “</a:t>
            </a:r>
            <a:r>
              <a:rPr lang="en-US" i="1" dirty="0"/>
              <a:t>The term ‘standard of performance’ means a standard for emissions of air pollutants which reflects the degree of emission limitation achievable through the application of the best system of emission reduction which (taking into account the cost of achieving such reduction and any </a:t>
            </a:r>
            <a:r>
              <a:rPr lang="en-US" i="1" dirty="0" smtClean="0"/>
              <a:t>non air quality </a:t>
            </a:r>
            <a:r>
              <a:rPr lang="en-US" i="1" dirty="0"/>
              <a:t>health and environmental impact and energy requirements) the Administrator determines has been adequately demonstrated</a:t>
            </a:r>
            <a:r>
              <a:rPr lang="en-US" dirty="0"/>
              <a:t>.</a:t>
            </a:r>
            <a:r>
              <a:rPr lang="en-US" dirty="0" smtClean="0"/>
              <a:t>”</a:t>
            </a:r>
          </a:p>
          <a:p>
            <a:r>
              <a:rPr lang="en-US" dirty="0" smtClean="0"/>
              <a:t>111(d) complements earlier action by EPA to establish performance standards for new power plants</a:t>
            </a:r>
          </a:p>
          <a:p>
            <a:r>
              <a:rPr lang="en-US" dirty="0" smtClean="0"/>
              <a:t>Limited experience: prior to 2014, 111(d) plans required for pulp and paper, municipal waste combustors, mercury emissions (overturned by Supreme Court-not due to 111(d))</a:t>
            </a:r>
          </a:p>
        </p:txBody>
      </p:sp>
    </p:spTree>
    <p:extLst>
      <p:ext uri="{BB962C8B-B14F-4D97-AF65-F5344CB8AC3E}">
        <p14:creationId xmlns:p14="http://schemas.microsoft.com/office/powerpoint/2010/main" val="1519896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111(d) vs. Criteria Pollutant Programs</a:t>
            </a:r>
            <a:endParaRPr lang="en-US" dirty="0"/>
          </a:p>
        </p:txBody>
      </p:sp>
      <p:sp>
        <p:nvSpPr>
          <p:cNvPr id="3" name="Text Placeholder 2"/>
          <p:cNvSpPr>
            <a:spLocks noGrp="1"/>
          </p:cNvSpPr>
          <p:nvPr>
            <p:ph type="body" sz="quarter" idx="11"/>
          </p:nvPr>
        </p:nvSpPr>
        <p:spPr/>
        <p:txBody>
          <a:bodyPr/>
          <a:lstStyle/>
          <a:p>
            <a:r>
              <a:rPr lang="en-US" dirty="0" smtClean="0"/>
              <a:t>Criteria pollutants (ozone, PM): standard setting </a:t>
            </a:r>
            <a:r>
              <a:rPr lang="en-US" i="1" dirty="0" smtClean="0"/>
              <a:t>cannot</a:t>
            </a:r>
            <a:r>
              <a:rPr lang="en-US" dirty="0" smtClean="0"/>
              <a:t> consider cost</a:t>
            </a:r>
          </a:p>
          <a:p>
            <a:r>
              <a:rPr lang="en-US" dirty="0" smtClean="0"/>
              <a:t>111(d) standard: EPA </a:t>
            </a:r>
            <a:r>
              <a:rPr lang="en-US" i="1" dirty="0" smtClean="0"/>
              <a:t>must </a:t>
            </a:r>
            <a:r>
              <a:rPr lang="en-US" dirty="0" smtClean="0"/>
              <a:t>consider cost, impact/benefits to environment (water quality, land, other air pollutants), energy impacts and benefits to public health</a:t>
            </a:r>
            <a:endParaRPr lang="en-US" dirty="0"/>
          </a:p>
        </p:txBody>
      </p:sp>
    </p:spTree>
    <p:extLst>
      <p:ext uri="{BB962C8B-B14F-4D97-AF65-F5344CB8AC3E}">
        <p14:creationId xmlns:p14="http://schemas.microsoft.com/office/powerpoint/2010/main" val="15988887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34166"/>
          </a:xfrm>
        </p:spPr>
        <p:txBody>
          <a:bodyPr/>
          <a:lstStyle/>
          <a:p>
            <a:r>
              <a:rPr lang="en-US" sz="3400" dirty="0" smtClean="0"/>
              <a:t>State 111(d) Compliance Plans:</a:t>
            </a:r>
            <a:br>
              <a:rPr lang="en-US" sz="3400" dirty="0" smtClean="0"/>
            </a:br>
            <a:r>
              <a:rPr lang="en-US" sz="3400" dirty="0" smtClean="0"/>
              <a:t>The Actual Opportunity</a:t>
            </a:r>
            <a:endParaRPr lang="en-US" sz="3400" dirty="0"/>
          </a:p>
        </p:txBody>
      </p:sp>
      <p:sp>
        <p:nvSpPr>
          <p:cNvPr id="4" name="Slide Number Placeholder 3"/>
          <p:cNvSpPr>
            <a:spLocks noGrp="1"/>
          </p:cNvSpPr>
          <p:nvPr>
            <p:ph type="sldNum" sz="quarter" idx="10"/>
          </p:nvPr>
        </p:nvSpPr>
        <p:spPr/>
        <p:txBody>
          <a:bodyPr/>
          <a:lstStyle/>
          <a:p>
            <a:pPr>
              <a:defRPr/>
            </a:pPr>
            <a:fld id="{FA0188E1-FB3D-B149-A90F-9B376E9E0DCA}" type="slidenum">
              <a:rPr lang="en-US" smtClean="0"/>
              <a:pPr>
                <a:defRPr/>
              </a:pPr>
              <a:t>7</a:t>
            </a:fld>
            <a:endParaRPr lang="en-US"/>
          </a:p>
        </p:txBody>
      </p:sp>
      <p:grpSp>
        <p:nvGrpSpPr>
          <p:cNvPr id="63" name="Group 62"/>
          <p:cNvGrpSpPr/>
          <p:nvPr/>
        </p:nvGrpSpPr>
        <p:grpSpPr>
          <a:xfrm>
            <a:off x="2224117" y="2594267"/>
            <a:ext cx="1209381" cy="1038617"/>
            <a:chOff x="1038025" y="2293376"/>
            <a:chExt cx="1828800" cy="1515762"/>
          </a:xfrm>
        </p:grpSpPr>
        <p:sp>
          <p:nvSpPr>
            <p:cNvPr id="64" name="Cube 63"/>
            <p:cNvSpPr/>
            <p:nvPr/>
          </p:nvSpPr>
          <p:spPr>
            <a:xfrm>
              <a:off x="1038025" y="2293376"/>
              <a:ext cx="1828800" cy="151576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100">
                  <a:effectLst/>
                  <a:ea typeface="Times New Roman"/>
                  <a:cs typeface="Times New Roman"/>
                </a:rPr>
                <a:t> </a:t>
              </a:r>
              <a:endParaRPr lang="en-US" sz="1100">
                <a:effectLst/>
                <a:ea typeface="Cambria"/>
                <a:cs typeface="Times New Roman"/>
              </a:endParaRPr>
            </a:p>
          </p:txBody>
        </p:sp>
        <p:sp>
          <p:nvSpPr>
            <p:cNvPr id="65" name="TextBox 5"/>
            <p:cNvSpPr txBox="1"/>
            <p:nvPr/>
          </p:nvSpPr>
          <p:spPr>
            <a:xfrm>
              <a:off x="1038025" y="2929973"/>
              <a:ext cx="1491048" cy="432757"/>
            </a:xfrm>
            <a:prstGeom prst="rect">
              <a:avLst/>
            </a:prstGeom>
            <a:noFill/>
          </p:spPr>
          <p:txBody>
            <a:bodyPr wrap="square" rtlCol="0">
              <a:spAutoFit/>
            </a:bodyPr>
            <a:lstStyle/>
            <a:p>
              <a:pPr marL="63500" marR="0" indent="-63500" algn="ctr">
                <a:spcBef>
                  <a:spcPts val="0"/>
                </a:spcBef>
                <a:spcAft>
                  <a:spcPts val="0"/>
                </a:spcAft>
              </a:pPr>
              <a:r>
                <a:rPr lang="en-US" sz="1800" b="1" kern="1200" dirty="0" smtClean="0">
                  <a:solidFill>
                    <a:srgbClr val="000000"/>
                  </a:solidFill>
                  <a:effectLst/>
                  <a:latin typeface="Calibri"/>
                  <a:ea typeface="MS Mincho"/>
                  <a:cs typeface="Times New Roman"/>
                </a:rPr>
                <a:t>1</a:t>
              </a:r>
              <a:endParaRPr lang="en-US" sz="1800" dirty="0">
                <a:effectLst/>
                <a:latin typeface="Times New Roman"/>
                <a:ea typeface="MS Mincho"/>
              </a:endParaRPr>
            </a:p>
          </p:txBody>
        </p:sp>
      </p:grpSp>
      <p:grpSp>
        <p:nvGrpSpPr>
          <p:cNvPr id="66" name="Group 65"/>
          <p:cNvGrpSpPr/>
          <p:nvPr/>
        </p:nvGrpSpPr>
        <p:grpSpPr>
          <a:xfrm>
            <a:off x="3581226" y="2594267"/>
            <a:ext cx="1209381" cy="1038617"/>
            <a:chOff x="2559975" y="2301768"/>
            <a:chExt cx="1828800" cy="1515762"/>
          </a:xfrm>
        </p:grpSpPr>
        <p:sp>
          <p:nvSpPr>
            <p:cNvPr id="67" name="Cube 66"/>
            <p:cNvSpPr/>
            <p:nvPr/>
          </p:nvSpPr>
          <p:spPr>
            <a:xfrm>
              <a:off x="2559975" y="2301768"/>
              <a:ext cx="1828800" cy="1515762"/>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100">
                  <a:effectLst/>
                  <a:ea typeface="Times New Roman"/>
                  <a:cs typeface="Times New Roman"/>
                </a:rPr>
                <a:t> </a:t>
              </a:r>
              <a:endParaRPr lang="en-US" sz="1100">
                <a:effectLst/>
                <a:ea typeface="Cambria"/>
                <a:cs typeface="Times New Roman"/>
              </a:endParaRPr>
            </a:p>
          </p:txBody>
        </p:sp>
        <p:sp>
          <p:nvSpPr>
            <p:cNvPr id="68" name="TextBox 8"/>
            <p:cNvSpPr txBox="1"/>
            <p:nvPr/>
          </p:nvSpPr>
          <p:spPr>
            <a:xfrm>
              <a:off x="2644010" y="2961087"/>
              <a:ext cx="1340541" cy="432757"/>
            </a:xfrm>
            <a:prstGeom prst="rect">
              <a:avLst/>
            </a:prstGeom>
            <a:noFill/>
          </p:spPr>
          <p:txBody>
            <a:bodyPr wrap="square" rtlCol="0">
              <a:spAutoFit/>
            </a:bodyPr>
            <a:lstStyle/>
            <a:p>
              <a:pPr marL="0" marR="0" algn="ctr">
                <a:spcBef>
                  <a:spcPts val="0"/>
                </a:spcBef>
                <a:spcAft>
                  <a:spcPts val="0"/>
                </a:spcAft>
              </a:pPr>
              <a:r>
                <a:rPr lang="en-US" sz="1800" b="1" kern="1200" dirty="0" smtClean="0">
                  <a:solidFill>
                    <a:srgbClr val="000000"/>
                  </a:solidFill>
                  <a:effectLst/>
                  <a:latin typeface="Calibri"/>
                  <a:ea typeface="MS Mincho"/>
                  <a:cs typeface="Times New Roman"/>
                </a:rPr>
                <a:t>2</a:t>
              </a:r>
              <a:endParaRPr lang="en-US" sz="1800" dirty="0">
                <a:effectLst/>
                <a:latin typeface="Times New Roman"/>
                <a:ea typeface="MS Mincho"/>
              </a:endParaRPr>
            </a:p>
          </p:txBody>
        </p:sp>
      </p:grpSp>
      <p:grpSp>
        <p:nvGrpSpPr>
          <p:cNvPr id="72" name="Group 71"/>
          <p:cNvGrpSpPr/>
          <p:nvPr/>
        </p:nvGrpSpPr>
        <p:grpSpPr>
          <a:xfrm>
            <a:off x="5010179" y="2594267"/>
            <a:ext cx="1272220" cy="1038617"/>
            <a:chOff x="1108920" y="1149517"/>
            <a:chExt cx="1447760" cy="1515762"/>
          </a:xfrm>
        </p:grpSpPr>
        <p:sp>
          <p:nvSpPr>
            <p:cNvPr id="73" name="Cube 72"/>
            <p:cNvSpPr/>
            <p:nvPr/>
          </p:nvSpPr>
          <p:spPr>
            <a:xfrm>
              <a:off x="1108920" y="1149517"/>
              <a:ext cx="1447760" cy="1515762"/>
            </a:xfrm>
            <a:prstGeom prst="cube">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100">
                  <a:effectLst/>
                  <a:ea typeface="Times New Roman"/>
                  <a:cs typeface="Times New Roman"/>
                </a:rPr>
                <a:t> </a:t>
              </a:r>
              <a:endParaRPr lang="en-US" sz="1100">
                <a:effectLst/>
                <a:ea typeface="Cambria"/>
                <a:cs typeface="Times New Roman"/>
              </a:endParaRPr>
            </a:p>
          </p:txBody>
        </p:sp>
        <p:sp>
          <p:nvSpPr>
            <p:cNvPr id="77" name="TextBox 7"/>
            <p:cNvSpPr txBox="1"/>
            <p:nvPr/>
          </p:nvSpPr>
          <p:spPr>
            <a:xfrm>
              <a:off x="1108920" y="1786114"/>
              <a:ext cx="1252006" cy="432757"/>
            </a:xfrm>
            <a:prstGeom prst="rect">
              <a:avLst/>
            </a:prstGeom>
            <a:noFill/>
          </p:spPr>
          <p:txBody>
            <a:bodyPr vert="horz" wrap="square" rtlCol="0">
              <a:spAutoFit/>
            </a:bodyPr>
            <a:lstStyle/>
            <a:p>
              <a:pPr marL="177800" marR="0" indent="-177800" algn="ctr">
                <a:spcBef>
                  <a:spcPts val="0"/>
                </a:spcBef>
                <a:spcAft>
                  <a:spcPts val="0"/>
                </a:spcAft>
              </a:pPr>
              <a:r>
                <a:rPr lang="en-US" sz="1800" b="1" kern="1200" dirty="0" smtClean="0">
                  <a:solidFill>
                    <a:srgbClr val="000000"/>
                  </a:solidFill>
                  <a:effectLst/>
                  <a:latin typeface="Calibri"/>
                  <a:ea typeface="MS Mincho"/>
                  <a:cs typeface="Times New Roman"/>
                </a:rPr>
                <a:t>3</a:t>
              </a:r>
              <a:endParaRPr lang="en-US" sz="1800" dirty="0">
                <a:effectLst/>
                <a:latin typeface="Times New Roman"/>
                <a:ea typeface="MS Mincho"/>
              </a:endParaRPr>
            </a:p>
          </p:txBody>
        </p:sp>
      </p:grpSp>
      <p:grpSp>
        <p:nvGrpSpPr>
          <p:cNvPr id="78" name="Group 77"/>
          <p:cNvGrpSpPr/>
          <p:nvPr/>
        </p:nvGrpSpPr>
        <p:grpSpPr>
          <a:xfrm>
            <a:off x="6469796" y="2594267"/>
            <a:ext cx="1209381" cy="1038617"/>
            <a:chOff x="949409" y="0"/>
            <a:chExt cx="1828800" cy="1515762"/>
          </a:xfrm>
        </p:grpSpPr>
        <p:sp>
          <p:nvSpPr>
            <p:cNvPr id="79" name="Cube 78"/>
            <p:cNvSpPr/>
            <p:nvPr/>
          </p:nvSpPr>
          <p:spPr>
            <a:xfrm>
              <a:off x="949409" y="0"/>
              <a:ext cx="1828800" cy="1515762"/>
            </a:xfrm>
            <a:prstGeom prst="cube">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100">
                  <a:effectLst/>
                  <a:ea typeface="Times New Roman"/>
                  <a:cs typeface="Times New Roman"/>
                </a:rPr>
                <a:t> </a:t>
              </a:r>
              <a:endParaRPr lang="en-US" sz="1100">
                <a:effectLst/>
                <a:ea typeface="Cambria"/>
                <a:cs typeface="Times New Roman"/>
              </a:endParaRPr>
            </a:p>
          </p:txBody>
        </p:sp>
        <p:sp>
          <p:nvSpPr>
            <p:cNvPr id="80" name="TextBox 6"/>
            <p:cNvSpPr txBox="1"/>
            <p:nvPr/>
          </p:nvSpPr>
          <p:spPr>
            <a:xfrm>
              <a:off x="1101108" y="607249"/>
              <a:ext cx="1252152" cy="432757"/>
            </a:xfrm>
            <a:prstGeom prst="rect">
              <a:avLst/>
            </a:prstGeom>
            <a:noFill/>
          </p:spPr>
          <p:txBody>
            <a:bodyPr wrap="square" rtlCol="0">
              <a:spAutoFit/>
            </a:bodyPr>
            <a:lstStyle/>
            <a:p>
              <a:pPr marL="228600" marR="0" indent="-228600" algn="ctr">
                <a:spcBef>
                  <a:spcPts val="0"/>
                </a:spcBef>
                <a:spcAft>
                  <a:spcPts val="0"/>
                </a:spcAft>
              </a:pPr>
              <a:r>
                <a:rPr lang="en-US" sz="1800" b="1" kern="1200" dirty="0" smtClean="0">
                  <a:solidFill>
                    <a:srgbClr val="000000"/>
                  </a:solidFill>
                  <a:effectLst/>
                  <a:latin typeface="Calibri"/>
                  <a:ea typeface="MS Mincho"/>
                  <a:cs typeface="Times New Roman"/>
                </a:rPr>
                <a:t>4</a:t>
              </a:r>
              <a:endParaRPr lang="en-US" sz="1800" dirty="0">
                <a:effectLst/>
                <a:latin typeface="Times New Roman"/>
                <a:ea typeface="MS Mincho"/>
              </a:endParaRPr>
            </a:p>
          </p:txBody>
        </p:sp>
      </p:grpSp>
      <p:sp>
        <p:nvSpPr>
          <p:cNvPr id="81" name="TextBox 5"/>
          <p:cNvSpPr txBox="1"/>
          <p:nvPr/>
        </p:nvSpPr>
        <p:spPr>
          <a:xfrm>
            <a:off x="3143785" y="2158971"/>
            <a:ext cx="986026" cy="769441"/>
          </a:xfrm>
          <a:prstGeom prst="rect">
            <a:avLst/>
          </a:prstGeom>
          <a:noFill/>
        </p:spPr>
        <p:txBody>
          <a:bodyPr wrap="square" rtlCol="0">
            <a:spAutoFit/>
          </a:bodyPr>
          <a:lstStyle/>
          <a:p>
            <a:pPr marL="63500" marR="0" indent="-63500" algn="ctr">
              <a:spcBef>
                <a:spcPts val="0"/>
              </a:spcBef>
              <a:spcAft>
                <a:spcPts val="0"/>
              </a:spcAft>
            </a:pPr>
            <a:r>
              <a:rPr lang="en-US" sz="4400" b="1" kern="1200" dirty="0" smtClean="0">
                <a:solidFill>
                  <a:srgbClr val="000000"/>
                </a:solidFill>
                <a:effectLst/>
                <a:latin typeface="Calibri"/>
                <a:ea typeface="MS Mincho"/>
                <a:cs typeface="Times New Roman"/>
              </a:rPr>
              <a:t>+</a:t>
            </a:r>
            <a:endParaRPr lang="en-US" sz="4400" dirty="0">
              <a:effectLst/>
              <a:latin typeface="Times New Roman"/>
              <a:ea typeface="MS Mincho"/>
            </a:endParaRPr>
          </a:p>
        </p:txBody>
      </p:sp>
      <p:sp>
        <p:nvSpPr>
          <p:cNvPr id="82" name="TextBox 5"/>
          <p:cNvSpPr txBox="1"/>
          <p:nvPr/>
        </p:nvSpPr>
        <p:spPr>
          <a:xfrm>
            <a:off x="4517166" y="2158971"/>
            <a:ext cx="986026" cy="769441"/>
          </a:xfrm>
          <a:prstGeom prst="rect">
            <a:avLst/>
          </a:prstGeom>
          <a:noFill/>
        </p:spPr>
        <p:txBody>
          <a:bodyPr wrap="square" rtlCol="0">
            <a:spAutoFit/>
          </a:bodyPr>
          <a:lstStyle/>
          <a:p>
            <a:pPr marL="63500" marR="0" indent="-63500" algn="ctr">
              <a:spcBef>
                <a:spcPts val="0"/>
              </a:spcBef>
              <a:spcAft>
                <a:spcPts val="0"/>
              </a:spcAft>
            </a:pPr>
            <a:r>
              <a:rPr lang="en-US" sz="4400" b="1" kern="1200" dirty="0" smtClean="0">
                <a:solidFill>
                  <a:srgbClr val="000000"/>
                </a:solidFill>
                <a:effectLst/>
                <a:latin typeface="Calibri"/>
                <a:ea typeface="MS Mincho"/>
                <a:cs typeface="Times New Roman"/>
              </a:rPr>
              <a:t>+</a:t>
            </a:r>
            <a:endParaRPr lang="en-US" sz="4400" dirty="0">
              <a:effectLst/>
              <a:latin typeface="Times New Roman"/>
              <a:ea typeface="MS Mincho"/>
            </a:endParaRPr>
          </a:p>
        </p:txBody>
      </p:sp>
      <p:sp>
        <p:nvSpPr>
          <p:cNvPr id="83" name="TextBox 5"/>
          <p:cNvSpPr txBox="1"/>
          <p:nvPr/>
        </p:nvSpPr>
        <p:spPr>
          <a:xfrm>
            <a:off x="5976783" y="2162450"/>
            <a:ext cx="986026" cy="769441"/>
          </a:xfrm>
          <a:prstGeom prst="rect">
            <a:avLst/>
          </a:prstGeom>
          <a:noFill/>
        </p:spPr>
        <p:txBody>
          <a:bodyPr wrap="square" rtlCol="0">
            <a:spAutoFit/>
          </a:bodyPr>
          <a:lstStyle/>
          <a:p>
            <a:pPr marL="63500" marR="0" indent="-63500" algn="ctr">
              <a:spcBef>
                <a:spcPts val="0"/>
              </a:spcBef>
              <a:spcAft>
                <a:spcPts val="0"/>
              </a:spcAft>
            </a:pPr>
            <a:r>
              <a:rPr lang="en-US" sz="4400" b="1" kern="1200" dirty="0" smtClean="0">
                <a:solidFill>
                  <a:srgbClr val="000000"/>
                </a:solidFill>
                <a:effectLst/>
                <a:latin typeface="Calibri"/>
                <a:ea typeface="MS Mincho"/>
                <a:cs typeface="Times New Roman"/>
              </a:rPr>
              <a:t>+</a:t>
            </a:r>
            <a:endParaRPr lang="en-US" sz="4400" dirty="0">
              <a:effectLst/>
              <a:latin typeface="Times New Roman"/>
              <a:ea typeface="MS Mincho"/>
            </a:endParaRPr>
          </a:p>
        </p:txBody>
      </p:sp>
      <p:sp>
        <p:nvSpPr>
          <p:cNvPr id="84" name="TextBox 5"/>
          <p:cNvSpPr txBox="1"/>
          <p:nvPr/>
        </p:nvSpPr>
        <p:spPr>
          <a:xfrm>
            <a:off x="1437566" y="2674146"/>
            <a:ext cx="986026" cy="769441"/>
          </a:xfrm>
          <a:prstGeom prst="rect">
            <a:avLst/>
          </a:prstGeom>
          <a:noFill/>
        </p:spPr>
        <p:txBody>
          <a:bodyPr wrap="square" rtlCol="0">
            <a:spAutoFit/>
          </a:bodyPr>
          <a:lstStyle/>
          <a:p>
            <a:pPr marL="63500" marR="0" indent="-63500" algn="ctr">
              <a:spcBef>
                <a:spcPts val="0"/>
              </a:spcBef>
              <a:spcAft>
                <a:spcPts val="0"/>
              </a:spcAft>
            </a:pPr>
            <a:r>
              <a:rPr lang="en-US" sz="4400" b="1" kern="1200" dirty="0" smtClean="0">
                <a:solidFill>
                  <a:srgbClr val="000000"/>
                </a:solidFill>
                <a:effectLst/>
                <a:latin typeface="Calibri"/>
                <a:ea typeface="MS Mincho"/>
                <a:cs typeface="Times New Roman"/>
              </a:rPr>
              <a:t>=</a:t>
            </a:r>
            <a:endParaRPr lang="en-US" sz="4400" dirty="0">
              <a:effectLst/>
              <a:latin typeface="Times New Roman"/>
              <a:ea typeface="MS Mincho"/>
            </a:endParaRPr>
          </a:p>
        </p:txBody>
      </p:sp>
      <p:sp>
        <p:nvSpPr>
          <p:cNvPr id="85" name="TextBox 5"/>
          <p:cNvSpPr txBox="1"/>
          <p:nvPr/>
        </p:nvSpPr>
        <p:spPr>
          <a:xfrm>
            <a:off x="50489" y="2687778"/>
            <a:ext cx="2173628" cy="954107"/>
          </a:xfrm>
          <a:prstGeom prst="rect">
            <a:avLst/>
          </a:prstGeom>
          <a:noFill/>
        </p:spPr>
        <p:txBody>
          <a:bodyPr wrap="square" rtlCol="0">
            <a:spAutoFit/>
          </a:bodyPr>
          <a:lstStyle/>
          <a:p>
            <a:pPr marL="63500" marR="0" indent="-63500" algn="ctr">
              <a:spcBef>
                <a:spcPts val="0"/>
              </a:spcBef>
              <a:spcAft>
                <a:spcPts val="0"/>
              </a:spcAft>
            </a:pPr>
            <a:r>
              <a:rPr lang="en-US" sz="2800" kern="1200" dirty="0" smtClean="0">
                <a:solidFill>
                  <a:srgbClr val="000000"/>
                </a:solidFill>
                <a:effectLst/>
                <a:latin typeface="Calibri"/>
                <a:ea typeface="MS Mincho"/>
                <a:cs typeface="Times New Roman"/>
              </a:rPr>
              <a:t>State Compliance</a:t>
            </a:r>
            <a:endParaRPr lang="en-US" sz="2800" dirty="0">
              <a:effectLst/>
              <a:latin typeface="Times New Roman"/>
              <a:ea typeface="MS Mincho"/>
            </a:endParaRPr>
          </a:p>
        </p:txBody>
      </p:sp>
      <p:sp>
        <p:nvSpPr>
          <p:cNvPr id="86" name="TextBox 5"/>
          <p:cNvSpPr txBox="1"/>
          <p:nvPr/>
        </p:nvSpPr>
        <p:spPr>
          <a:xfrm>
            <a:off x="50488" y="1727676"/>
            <a:ext cx="4466677" cy="523220"/>
          </a:xfrm>
          <a:prstGeom prst="rect">
            <a:avLst/>
          </a:prstGeom>
          <a:noFill/>
        </p:spPr>
        <p:txBody>
          <a:bodyPr wrap="square" rtlCol="0">
            <a:spAutoFit/>
          </a:bodyPr>
          <a:lstStyle/>
          <a:p>
            <a:pPr marL="63500" marR="0" indent="-63500">
              <a:spcBef>
                <a:spcPts val="0"/>
              </a:spcBef>
              <a:spcAft>
                <a:spcPts val="0"/>
              </a:spcAft>
            </a:pPr>
            <a:r>
              <a:rPr lang="en-US" sz="2800" b="1" dirty="0" smtClean="0">
                <a:solidFill>
                  <a:srgbClr val="FF0000"/>
                </a:solidFill>
                <a:latin typeface="+mn-lt"/>
                <a:ea typeface="ＭＳ Ｐゴシック"/>
              </a:rPr>
              <a:t>Conventional Wisdom: </a:t>
            </a:r>
            <a:endParaRPr lang="en-US" sz="2800" b="1" dirty="0">
              <a:solidFill>
                <a:srgbClr val="FF0000"/>
              </a:solidFill>
              <a:effectLst/>
              <a:latin typeface="+mn-lt"/>
              <a:ea typeface="MS Mincho"/>
            </a:endParaRPr>
          </a:p>
        </p:txBody>
      </p:sp>
      <p:grpSp>
        <p:nvGrpSpPr>
          <p:cNvPr id="87" name="Group 86"/>
          <p:cNvGrpSpPr/>
          <p:nvPr/>
        </p:nvGrpSpPr>
        <p:grpSpPr>
          <a:xfrm>
            <a:off x="7837393" y="2564982"/>
            <a:ext cx="1209381" cy="1038617"/>
            <a:chOff x="949409" y="0"/>
            <a:chExt cx="1828800" cy="1515762"/>
          </a:xfrm>
          <a:solidFill>
            <a:srgbClr val="FFFF00"/>
          </a:solidFill>
        </p:grpSpPr>
        <p:sp>
          <p:nvSpPr>
            <p:cNvPr id="88" name="Cube 87"/>
            <p:cNvSpPr/>
            <p:nvPr/>
          </p:nvSpPr>
          <p:spPr>
            <a:xfrm>
              <a:off x="949409" y="0"/>
              <a:ext cx="1828800" cy="1515762"/>
            </a:xfrm>
            <a:prstGeom prst="cube">
              <a:avLst/>
            </a:prstGeom>
            <a:solidFill>
              <a:schemeClr val="accent5">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100">
                  <a:effectLst/>
                  <a:ea typeface="Times New Roman"/>
                  <a:cs typeface="Times New Roman"/>
                </a:rPr>
                <a:t> </a:t>
              </a:r>
              <a:endParaRPr lang="en-US" sz="1100">
                <a:effectLst/>
                <a:ea typeface="Cambria"/>
                <a:cs typeface="Times New Roman"/>
              </a:endParaRPr>
            </a:p>
          </p:txBody>
        </p:sp>
        <p:sp>
          <p:nvSpPr>
            <p:cNvPr id="89" name="TextBox 6"/>
            <p:cNvSpPr txBox="1"/>
            <p:nvPr/>
          </p:nvSpPr>
          <p:spPr>
            <a:xfrm>
              <a:off x="993533" y="607249"/>
              <a:ext cx="1345701" cy="516546"/>
            </a:xfrm>
            <a:prstGeom prst="rect">
              <a:avLst/>
            </a:prstGeom>
            <a:solidFill>
              <a:schemeClr val="accent5">
                <a:lumMod val="60000"/>
                <a:lumOff val="40000"/>
              </a:schemeClr>
            </a:solidFill>
          </p:spPr>
          <p:txBody>
            <a:bodyPr wrap="square" rtlCol="0">
              <a:spAutoFit/>
            </a:bodyPr>
            <a:lstStyle/>
            <a:p>
              <a:pPr marR="0" algn="ctr">
                <a:spcBef>
                  <a:spcPts val="0"/>
                </a:spcBef>
                <a:spcAft>
                  <a:spcPts val="0"/>
                </a:spcAft>
              </a:pPr>
              <a:r>
                <a:rPr lang="en-US" sz="1700" b="1" kern="1200" dirty="0" smtClean="0">
                  <a:solidFill>
                    <a:srgbClr val="000000"/>
                  </a:solidFill>
                  <a:effectLst/>
                  <a:latin typeface="Calibri"/>
                  <a:ea typeface="MS Mincho"/>
                  <a:cs typeface="Times New Roman"/>
                </a:rPr>
                <a:t>Beyond</a:t>
              </a:r>
              <a:endParaRPr lang="en-US" sz="1700" dirty="0">
                <a:effectLst/>
                <a:latin typeface="Times New Roman"/>
                <a:ea typeface="MS Mincho"/>
              </a:endParaRPr>
            </a:p>
          </p:txBody>
        </p:sp>
      </p:grpSp>
      <p:sp>
        <p:nvSpPr>
          <p:cNvPr id="90" name="TextBox 5"/>
          <p:cNvSpPr txBox="1"/>
          <p:nvPr/>
        </p:nvSpPr>
        <p:spPr>
          <a:xfrm>
            <a:off x="7344380" y="2133165"/>
            <a:ext cx="986026" cy="769441"/>
          </a:xfrm>
          <a:prstGeom prst="rect">
            <a:avLst/>
          </a:prstGeom>
          <a:noFill/>
        </p:spPr>
        <p:txBody>
          <a:bodyPr wrap="square" rtlCol="0">
            <a:spAutoFit/>
          </a:bodyPr>
          <a:lstStyle/>
          <a:p>
            <a:pPr marL="63500" marR="0" indent="-63500" algn="ctr">
              <a:spcBef>
                <a:spcPts val="0"/>
              </a:spcBef>
              <a:spcAft>
                <a:spcPts val="0"/>
              </a:spcAft>
            </a:pPr>
            <a:r>
              <a:rPr lang="en-US" sz="4400" b="1" kern="1200" dirty="0" smtClean="0">
                <a:solidFill>
                  <a:srgbClr val="000000"/>
                </a:solidFill>
                <a:effectLst/>
                <a:latin typeface="Calibri"/>
                <a:ea typeface="MS Mincho"/>
                <a:cs typeface="Times New Roman"/>
              </a:rPr>
              <a:t>+</a:t>
            </a:r>
            <a:endParaRPr lang="en-US" sz="4400" dirty="0">
              <a:effectLst/>
              <a:latin typeface="Times New Roman"/>
              <a:ea typeface="MS Mincho"/>
            </a:endParaRPr>
          </a:p>
        </p:txBody>
      </p:sp>
      <p:sp>
        <p:nvSpPr>
          <p:cNvPr id="95" name="TextBox 5"/>
          <p:cNvSpPr txBox="1"/>
          <p:nvPr/>
        </p:nvSpPr>
        <p:spPr>
          <a:xfrm>
            <a:off x="3636798" y="1742445"/>
            <a:ext cx="4466677" cy="523220"/>
          </a:xfrm>
          <a:prstGeom prst="rect">
            <a:avLst/>
          </a:prstGeom>
          <a:noFill/>
        </p:spPr>
        <p:txBody>
          <a:bodyPr wrap="square" rtlCol="0">
            <a:spAutoFit/>
          </a:bodyPr>
          <a:lstStyle/>
          <a:p>
            <a:pPr marL="63500" marR="0" indent="-63500">
              <a:spcBef>
                <a:spcPts val="0"/>
              </a:spcBef>
              <a:spcAft>
                <a:spcPts val="0"/>
              </a:spcAft>
            </a:pPr>
            <a:r>
              <a:rPr lang="en-US" sz="2800" b="1" dirty="0" smtClean="0">
                <a:solidFill>
                  <a:srgbClr val="008000"/>
                </a:solidFill>
                <a:latin typeface="+mn-lt"/>
                <a:ea typeface="ＭＳ Ｐゴシック"/>
              </a:rPr>
              <a:t>Actual Opportunity:</a:t>
            </a:r>
            <a:endParaRPr lang="en-US" sz="2800" b="1" dirty="0">
              <a:solidFill>
                <a:srgbClr val="008000"/>
              </a:solidFill>
              <a:effectLst/>
              <a:latin typeface="+mn-lt"/>
              <a:ea typeface="MS Mincho"/>
            </a:endParaRPr>
          </a:p>
        </p:txBody>
      </p:sp>
      <p:grpSp>
        <p:nvGrpSpPr>
          <p:cNvPr id="21" name="Group 20"/>
          <p:cNvGrpSpPr/>
          <p:nvPr/>
        </p:nvGrpSpPr>
        <p:grpSpPr>
          <a:xfrm>
            <a:off x="284929" y="1834888"/>
            <a:ext cx="3054716" cy="481271"/>
            <a:chOff x="342248" y="3646756"/>
            <a:chExt cx="3054716" cy="481271"/>
          </a:xfrm>
        </p:grpSpPr>
        <p:cxnSp>
          <p:nvCxnSpPr>
            <p:cNvPr id="97" name="Straight Arrow Connector 96"/>
            <p:cNvCxnSpPr/>
            <p:nvPr/>
          </p:nvCxnSpPr>
          <p:spPr>
            <a:xfrm flipH="1">
              <a:off x="363059" y="3659167"/>
              <a:ext cx="3033905" cy="468860"/>
            </a:xfrm>
            <a:prstGeom prst="straightConnector1">
              <a:avLst/>
            </a:prstGeom>
            <a:ln w="7620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342248" y="3646756"/>
              <a:ext cx="3033905" cy="468860"/>
            </a:xfrm>
            <a:prstGeom prst="straightConnector1">
              <a:avLst/>
            </a:prstGeom>
            <a:ln w="7620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99" name="Group 98"/>
          <p:cNvGrpSpPr/>
          <p:nvPr/>
        </p:nvGrpSpPr>
        <p:grpSpPr>
          <a:xfrm>
            <a:off x="2154246" y="3776336"/>
            <a:ext cx="3054716" cy="481271"/>
            <a:chOff x="342248" y="3646756"/>
            <a:chExt cx="3054716" cy="481271"/>
          </a:xfrm>
        </p:grpSpPr>
        <p:cxnSp>
          <p:nvCxnSpPr>
            <p:cNvPr id="100" name="Straight Arrow Connector 99"/>
            <p:cNvCxnSpPr/>
            <p:nvPr/>
          </p:nvCxnSpPr>
          <p:spPr>
            <a:xfrm flipH="1">
              <a:off x="363059" y="3659167"/>
              <a:ext cx="3033905" cy="468860"/>
            </a:xfrm>
            <a:prstGeom prst="straightConnector1">
              <a:avLst/>
            </a:prstGeom>
            <a:ln w="7620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342248" y="3646756"/>
              <a:ext cx="3033905" cy="468860"/>
            </a:xfrm>
            <a:prstGeom prst="straightConnector1">
              <a:avLst/>
            </a:prstGeom>
            <a:ln w="7620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8" name="TextBox 5"/>
          <p:cNvSpPr txBox="1"/>
          <p:nvPr/>
        </p:nvSpPr>
        <p:spPr>
          <a:xfrm>
            <a:off x="2289956" y="3721976"/>
            <a:ext cx="4466677" cy="523220"/>
          </a:xfrm>
          <a:prstGeom prst="rect">
            <a:avLst/>
          </a:prstGeom>
          <a:noFill/>
        </p:spPr>
        <p:txBody>
          <a:bodyPr wrap="square" rtlCol="0">
            <a:spAutoFit/>
          </a:bodyPr>
          <a:lstStyle/>
          <a:p>
            <a:pPr marL="63500" marR="0" indent="-63500">
              <a:spcBef>
                <a:spcPts val="0"/>
              </a:spcBef>
              <a:spcAft>
                <a:spcPts val="0"/>
              </a:spcAft>
            </a:pPr>
            <a:r>
              <a:rPr lang="en-US" sz="2800" b="1" dirty="0" smtClean="0">
                <a:solidFill>
                  <a:srgbClr val="FF0000"/>
                </a:solidFill>
                <a:latin typeface="+mn-lt"/>
                <a:ea typeface="ＭＳ Ｐゴシック"/>
              </a:rPr>
              <a:t>Each BB likely &gt; 0</a:t>
            </a:r>
            <a:endParaRPr lang="en-US" sz="2800" b="1" dirty="0">
              <a:solidFill>
                <a:srgbClr val="FF0000"/>
              </a:solidFill>
              <a:effectLst/>
              <a:latin typeface="+mn-lt"/>
              <a:ea typeface="MS Mincho"/>
            </a:endParaRPr>
          </a:p>
        </p:txBody>
      </p:sp>
      <p:sp>
        <p:nvSpPr>
          <p:cNvPr id="109" name="TextBox 5"/>
          <p:cNvSpPr txBox="1"/>
          <p:nvPr/>
        </p:nvSpPr>
        <p:spPr>
          <a:xfrm>
            <a:off x="5484466" y="3734387"/>
            <a:ext cx="3534430" cy="523220"/>
          </a:xfrm>
          <a:prstGeom prst="rect">
            <a:avLst/>
          </a:prstGeom>
          <a:noFill/>
        </p:spPr>
        <p:txBody>
          <a:bodyPr wrap="square" rtlCol="0">
            <a:spAutoFit/>
          </a:bodyPr>
          <a:lstStyle/>
          <a:p>
            <a:pPr marL="63500" marR="0" indent="-63500">
              <a:spcBef>
                <a:spcPts val="0"/>
              </a:spcBef>
              <a:spcAft>
                <a:spcPts val="0"/>
              </a:spcAft>
            </a:pPr>
            <a:r>
              <a:rPr lang="en-US" sz="2800" b="1" dirty="0" smtClean="0">
                <a:solidFill>
                  <a:srgbClr val="008000"/>
                </a:solidFill>
                <a:latin typeface="+mn-lt"/>
                <a:ea typeface="ＭＳ Ｐゴシック"/>
              </a:rPr>
              <a:t>Some BBs </a:t>
            </a:r>
            <a:r>
              <a:rPr lang="en-US" sz="2800" b="1" i="1" dirty="0" smtClean="0">
                <a:solidFill>
                  <a:srgbClr val="008000"/>
                </a:solidFill>
                <a:latin typeface="+mn-lt"/>
                <a:ea typeface="ＭＳ Ｐゴシック"/>
              </a:rPr>
              <a:t>may</a:t>
            </a:r>
            <a:r>
              <a:rPr lang="en-US" sz="2800" b="1" dirty="0" smtClean="0">
                <a:solidFill>
                  <a:srgbClr val="008000"/>
                </a:solidFill>
                <a:latin typeface="+mn-lt"/>
                <a:ea typeface="ＭＳ Ｐゴシック"/>
              </a:rPr>
              <a:t> be 0…</a:t>
            </a:r>
            <a:endParaRPr lang="en-US" sz="2800" b="1" dirty="0">
              <a:solidFill>
                <a:srgbClr val="008000"/>
              </a:solidFill>
              <a:effectLst/>
              <a:latin typeface="+mn-lt"/>
              <a:ea typeface="MS Mincho"/>
            </a:endParaRPr>
          </a:p>
        </p:txBody>
      </p:sp>
      <p:sp>
        <p:nvSpPr>
          <p:cNvPr id="110" name="TextBox 5"/>
          <p:cNvSpPr txBox="1"/>
          <p:nvPr/>
        </p:nvSpPr>
        <p:spPr>
          <a:xfrm>
            <a:off x="1177339" y="4482056"/>
            <a:ext cx="7210446" cy="1569660"/>
          </a:xfrm>
          <a:prstGeom prst="rect">
            <a:avLst/>
          </a:prstGeom>
          <a:noFill/>
        </p:spPr>
        <p:txBody>
          <a:bodyPr wrap="square" rtlCol="0">
            <a:spAutoFit/>
          </a:bodyPr>
          <a:lstStyle/>
          <a:p>
            <a:pPr marL="63500" marR="0" indent="-63500">
              <a:spcBef>
                <a:spcPts val="0"/>
              </a:spcBef>
              <a:spcAft>
                <a:spcPts val="0"/>
              </a:spcAft>
            </a:pPr>
            <a:r>
              <a:rPr lang="en-US" dirty="0" smtClean="0">
                <a:latin typeface="Georgia"/>
                <a:ea typeface="ＭＳ Ｐゴシック"/>
              </a:rPr>
              <a:t>Keys:</a:t>
            </a:r>
          </a:p>
          <a:p>
            <a:pPr marL="338138" marR="0" indent="-338138">
              <a:spcBef>
                <a:spcPts val="0"/>
              </a:spcBef>
              <a:spcAft>
                <a:spcPts val="0"/>
              </a:spcAft>
              <a:buFont typeface="Arial"/>
              <a:buChar char="•"/>
            </a:pPr>
            <a:r>
              <a:rPr lang="en-US" dirty="0" smtClean="0">
                <a:latin typeface="Georgia"/>
                <a:ea typeface="ＭＳ Ｐゴシック"/>
              </a:rPr>
              <a:t>“Better to seek ‘approval’ than to ask permission”</a:t>
            </a:r>
          </a:p>
          <a:p>
            <a:pPr marL="338138" marR="0" indent="-338138">
              <a:spcBef>
                <a:spcPts val="0"/>
              </a:spcBef>
              <a:spcAft>
                <a:spcPts val="0"/>
              </a:spcAft>
              <a:buFont typeface="Arial"/>
              <a:buChar char="•"/>
            </a:pPr>
            <a:r>
              <a:rPr lang="en-US" dirty="0" smtClean="0">
                <a:effectLst/>
                <a:latin typeface="Georgia"/>
                <a:ea typeface="ＭＳ Ｐゴシック"/>
              </a:rPr>
              <a:t>EPA can’t promote “Beyond BB” options…</a:t>
            </a:r>
          </a:p>
          <a:p>
            <a:pPr marL="338138" marR="0" indent="-338138">
              <a:spcBef>
                <a:spcPts val="0"/>
              </a:spcBef>
              <a:spcAft>
                <a:spcPts val="0"/>
              </a:spcAft>
              <a:buFont typeface="Arial"/>
              <a:buChar char="•"/>
            </a:pPr>
            <a:r>
              <a:rPr lang="en-US" dirty="0" smtClean="0">
                <a:latin typeface="Georgia"/>
                <a:ea typeface="ＭＳ Ｐゴシック"/>
              </a:rPr>
              <a:t>If you don’t focus on least-cost, who will?</a:t>
            </a:r>
            <a:endParaRPr lang="en-US" dirty="0">
              <a:effectLst/>
              <a:latin typeface="Georgia"/>
              <a:ea typeface="MS Mincho"/>
            </a:endParaRPr>
          </a:p>
        </p:txBody>
      </p:sp>
    </p:spTree>
    <p:extLst>
      <p:ext uri="{BB962C8B-B14F-4D97-AF65-F5344CB8AC3E}">
        <p14:creationId xmlns:p14="http://schemas.microsoft.com/office/powerpoint/2010/main" val="3795593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wipe(left)">
                                      <p:cBhvr>
                                        <p:cTn id="11" dur="500"/>
                                        <p:tgtEl>
                                          <p:spTgt spid="9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wipe(left)">
                                      <p:cBhvr>
                                        <p:cTn id="15" dur="500"/>
                                        <p:tgtEl>
                                          <p:spTgt spid="9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wipe(left)">
                                      <p:cBhvr>
                                        <p:cTn id="19" dur="500"/>
                                        <p:tgtEl>
                                          <p:spTgt spid="9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left)">
                                      <p:cBhvr>
                                        <p:cTn id="23" dur="500"/>
                                        <p:tgtEl>
                                          <p:spTgt spid="8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09">
                                            <p:txEl>
                                              <p:pRg st="0" end="0"/>
                                            </p:txEl>
                                          </p:spTgt>
                                        </p:tgtEl>
                                        <p:attrNameLst>
                                          <p:attrName>style.visibility</p:attrName>
                                        </p:attrNameLst>
                                      </p:cBhvr>
                                      <p:to>
                                        <p:strVal val="visible"/>
                                      </p:to>
                                    </p:set>
                                    <p:animEffect transition="in" filter="wipe(up)">
                                      <p:cBhvr>
                                        <p:cTn id="27" dur="500"/>
                                        <p:tgtEl>
                                          <p:spTgt spid="10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wipe(left)">
                                      <p:cBhvr>
                                        <p:cTn id="3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5" grpId="0"/>
      <p:bldP spid="1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Speak Like an Air Regulator</a:t>
            </a:r>
            <a:br>
              <a:rPr lang="en-US" dirty="0" smtClean="0"/>
            </a:br>
            <a:r>
              <a:rPr lang="en-US" dirty="0" smtClean="0"/>
              <a:t> to Add Value to EE and RE programs</a:t>
            </a:r>
            <a:endParaRPr lang="en-US" dirty="0"/>
          </a:p>
        </p:txBody>
      </p:sp>
      <p:sp>
        <p:nvSpPr>
          <p:cNvPr id="8" name="Text Placeholder 7"/>
          <p:cNvSpPr>
            <a:spLocks noGrp="1"/>
          </p:cNvSpPr>
          <p:nvPr>
            <p:ph type="body" sz="quarter" idx="11"/>
          </p:nvPr>
        </p:nvSpPr>
        <p:spPr/>
        <p:txBody>
          <a:bodyPr>
            <a:normAutofit fontScale="85000" lnSpcReduction="20000"/>
          </a:bodyPr>
          <a:lstStyle/>
          <a:p>
            <a:r>
              <a:rPr lang="en-US" dirty="0" smtClean="0"/>
              <a:t>EE measures, projects, programs and portfolios can be evaluated, measured and verified with sufficient precision*</a:t>
            </a:r>
          </a:p>
          <a:p>
            <a:r>
              <a:rPr lang="en-US" dirty="0" smtClean="0"/>
              <a:t>Savings can persist for entire measure life</a:t>
            </a:r>
          </a:p>
          <a:p>
            <a:r>
              <a:rPr lang="en-US" dirty="0" smtClean="0"/>
              <a:t>EE projects and behind the meter RE can be targeted to coincide geographically and  temporally with locations and times of poorest air quality (if desired)</a:t>
            </a:r>
          </a:p>
          <a:p>
            <a:r>
              <a:rPr lang="en-US" dirty="0" smtClean="0"/>
              <a:t>Learn to speak in tons (</a:t>
            </a:r>
            <a:r>
              <a:rPr lang="en-US" i="1" dirty="0" smtClean="0"/>
              <a:t>of pollutants removed or avoided)</a:t>
            </a:r>
          </a:p>
          <a:p>
            <a:r>
              <a:rPr lang="en-US" dirty="0" smtClean="0"/>
              <a:t>Why should clean energy advocates care?</a:t>
            </a:r>
            <a:endParaRPr lang="en-US" dirty="0"/>
          </a:p>
        </p:txBody>
      </p:sp>
      <p:sp>
        <p:nvSpPr>
          <p:cNvPr id="4" name="Slide Number Placeholder 3"/>
          <p:cNvSpPr>
            <a:spLocks noGrp="1"/>
          </p:cNvSpPr>
          <p:nvPr>
            <p:ph type="sldNum" sz="quarter" idx="12"/>
          </p:nvPr>
        </p:nvSpPr>
        <p:spPr/>
        <p:txBody>
          <a:bodyPr/>
          <a:lstStyle/>
          <a:p>
            <a:pPr>
              <a:defRPr/>
            </a:pPr>
            <a:fld id="{F17FF07E-C75B-4A53-9075-26CE228E03C3}" type="slidenum">
              <a:rPr lang="en-US" smtClean="0"/>
              <a:pPr>
                <a:defRPr/>
              </a:pPr>
              <a:t>8</a:t>
            </a:fld>
            <a:endParaRPr lang="en-US" dirty="0"/>
          </a:p>
        </p:txBody>
      </p:sp>
    </p:spTree>
    <p:extLst>
      <p:ext uri="{BB962C8B-B14F-4D97-AF65-F5344CB8AC3E}">
        <p14:creationId xmlns:p14="http://schemas.microsoft.com/office/powerpoint/2010/main" val="739699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p:txBody>
          <a:bodyPr>
            <a:normAutofit fontScale="90000"/>
          </a:bodyPr>
          <a:lstStyle/>
          <a:p>
            <a:r>
              <a:rPr lang="en-US" dirty="0" smtClean="0">
                <a:latin typeface="Georgia" pitchFamily="-112" charset="0"/>
                <a:cs typeface="Arial" charset="0"/>
              </a:rPr>
              <a:t>You’re Telling Me An EE Power Plant </a:t>
            </a:r>
            <a:br>
              <a:rPr lang="en-US" dirty="0" smtClean="0">
                <a:latin typeface="Georgia" pitchFamily="-112" charset="0"/>
                <a:cs typeface="Arial" charset="0"/>
              </a:rPr>
            </a:br>
            <a:r>
              <a:rPr lang="en-US" dirty="0" smtClean="0">
                <a:latin typeface="Georgia" pitchFamily="-112" charset="0"/>
                <a:cs typeface="Arial" charset="0"/>
              </a:rPr>
              <a:t>Is Just Like A Fossil Power Plant?</a:t>
            </a:r>
          </a:p>
        </p:txBody>
      </p:sp>
      <p:sp>
        <p:nvSpPr>
          <p:cNvPr id="12291" name="Text Placeholder 5"/>
          <p:cNvSpPr>
            <a:spLocks noGrp="1"/>
          </p:cNvSpPr>
          <p:nvPr>
            <p:ph type="body" sz="quarter" idx="11"/>
          </p:nvPr>
        </p:nvSpPr>
        <p:spPr>
          <a:xfrm>
            <a:off x="473075" y="1600200"/>
            <a:ext cx="3956050" cy="4078288"/>
          </a:xfrm>
        </p:spPr>
        <p:txBody>
          <a:bodyPr/>
          <a:lstStyle/>
          <a:p>
            <a:pPr marL="0" indent="0">
              <a:buNone/>
            </a:pPr>
            <a:r>
              <a:rPr lang="en-US" sz="800" dirty="0" smtClean="0">
                <a:latin typeface="Georgia" pitchFamily="-112" charset="0"/>
                <a:cs typeface="Arial" charset="0"/>
              </a:rPr>
              <a:t>.</a:t>
            </a:r>
          </a:p>
        </p:txBody>
      </p:sp>
      <p:sp>
        <p:nvSpPr>
          <p:cNvPr id="12292"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DC34B4FD-6618-4FBA-80F6-6B23F2BB792A}" type="slidenum">
              <a:rPr lang="en-US" smtClean="0">
                <a:solidFill>
                  <a:schemeClr val="bg1"/>
                </a:solidFill>
                <a:latin typeface="Georgia" pitchFamily="-112" charset="0"/>
              </a:rPr>
              <a:pPr eaLnBrk="1" hangingPunct="1"/>
              <a:t>9</a:t>
            </a:fld>
            <a:endParaRPr lang="en-US" smtClean="0">
              <a:solidFill>
                <a:schemeClr val="bg1"/>
              </a:solidFill>
              <a:latin typeface="Georgia" pitchFamily="-112" charset="0"/>
            </a:endParaRPr>
          </a:p>
        </p:txBody>
      </p:sp>
      <p:sp>
        <p:nvSpPr>
          <p:cNvPr id="12293" name="Text Placeholder 6"/>
          <p:cNvSpPr>
            <a:spLocks noGrp="1"/>
          </p:cNvSpPr>
          <p:nvPr>
            <p:ph type="body" sz="quarter" idx="13"/>
          </p:nvPr>
        </p:nvSpPr>
        <p:spPr>
          <a:xfrm>
            <a:off x="3994730" y="1600200"/>
            <a:ext cx="4122737" cy="4323922"/>
          </a:xfrm>
        </p:spPr>
        <p:txBody>
          <a:bodyPr>
            <a:normAutofit fontScale="70000" lnSpcReduction="20000"/>
          </a:bodyPr>
          <a:lstStyle/>
          <a:p>
            <a:pPr>
              <a:lnSpc>
                <a:spcPct val="110000"/>
              </a:lnSpc>
              <a:spcBef>
                <a:spcPts val="1200"/>
              </a:spcBef>
            </a:pPr>
            <a:r>
              <a:rPr lang="en-US" dirty="0" smtClean="0">
                <a:latin typeface="Georgia" pitchFamily="-112" charset="0"/>
                <a:cs typeface="Arial" charset="0"/>
              </a:rPr>
              <a:t>Yes, and it’s less expensive, removes more pollutants, and saves water</a:t>
            </a:r>
          </a:p>
          <a:p>
            <a:pPr>
              <a:lnSpc>
                <a:spcPct val="110000"/>
              </a:lnSpc>
              <a:spcBef>
                <a:spcPts val="1200"/>
              </a:spcBef>
            </a:pPr>
            <a:r>
              <a:rPr lang="en-US" dirty="0" smtClean="0">
                <a:latin typeface="Georgia" pitchFamily="-112" charset="0"/>
                <a:cs typeface="Arial" charset="0"/>
              </a:rPr>
              <a:t>Answer these questions to build an EE power plant:</a:t>
            </a:r>
          </a:p>
          <a:p>
            <a:pPr lvl="1">
              <a:lnSpc>
                <a:spcPct val="110000"/>
              </a:lnSpc>
              <a:spcBef>
                <a:spcPts val="1200"/>
              </a:spcBef>
            </a:pPr>
            <a:r>
              <a:rPr lang="en-US" dirty="0" smtClean="0">
                <a:latin typeface="Georgia" pitchFamily="-112" charset="0"/>
                <a:cs typeface="Arial" charset="0"/>
              </a:rPr>
              <a:t>How many MW and </a:t>
            </a:r>
            <a:r>
              <a:rPr lang="en-US" dirty="0" err="1" smtClean="0">
                <a:latin typeface="Georgia" pitchFamily="-112" charset="0"/>
                <a:cs typeface="Arial" charset="0"/>
              </a:rPr>
              <a:t>MWh</a:t>
            </a:r>
            <a:r>
              <a:rPr lang="en-US" dirty="0" smtClean="0">
                <a:latin typeface="Georgia" pitchFamily="-112" charset="0"/>
                <a:cs typeface="Arial" charset="0"/>
              </a:rPr>
              <a:t>?</a:t>
            </a:r>
          </a:p>
          <a:p>
            <a:pPr lvl="1">
              <a:lnSpc>
                <a:spcPct val="110000"/>
              </a:lnSpc>
              <a:spcBef>
                <a:spcPts val="1200"/>
              </a:spcBef>
            </a:pPr>
            <a:r>
              <a:rPr lang="en-US" dirty="0" smtClean="0">
                <a:latin typeface="Georgia" pitchFamily="-112" charset="0"/>
                <a:cs typeface="Arial" charset="0"/>
              </a:rPr>
              <a:t>When and where?</a:t>
            </a:r>
          </a:p>
          <a:p>
            <a:pPr lvl="1">
              <a:lnSpc>
                <a:spcPct val="110000"/>
              </a:lnSpc>
              <a:spcBef>
                <a:spcPts val="1200"/>
              </a:spcBef>
            </a:pPr>
            <a:r>
              <a:rPr lang="en-US" dirty="0" smtClean="0">
                <a:latin typeface="Georgia" pitchFamily="-112" charset="0"/>
                <a:cs typeface="Arial" charset="0"/>
              </a:rPr>
              <a:t>Quantity of tons needed to be removed?</a:t>
            </a:r>
          </a:p>
        </p:txBody>
      </p:sp>
      <p:pic>
        <p:nvPicPr>
          <p:cNvPr id="2" name="Picture 1"/>
          <p:cNvPicPr>
            <a:picLocks noChangeAspect="1"/>
          </p:cNvPicPr>
          <p:nvPr/>
        </p:nvPicPr>
        <p:blipFill rotWithShape="1">
          <a:blip r:embed="rId3"/>
          <a:srcRect r="37009"/>
          <a:stretch/>
        </p:blipFill>
        <p:spPr>
          <a:xfrm>
            <a:off x="1752524" y="1417638"/>
            <a:ext cx="1780261" cy="4260850"/>
          </a:xfrm>
          <a:prstGeom prst="rect">
            <a:avLst/>
          </a:prstGeom>
        </p:spPr>
      </p:pic>
    </p:spTree>
    <p:extLst>
      <p:ext uri="{BB962C8B-B14F-4D97-AF65-F5344CB8AC3E}">
        <p14:creationId xmlns:p14="http://schemas.microsoft.com/office/powerpoint/2010/main" val="31651766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1930</TotalTime>
  <Words>3782</Words>
  <Application>Microsoft Macintosh PowerPoint</Application>
  <PresentationFormat>On-screen Show (4:3)</PresentationFormat>
  <Paragraphs>342</Paragraphs>
  <Slides>39</Slides>
  <Notes>29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2" baseType="lpstr">
      <vt:lpstr>Office Theme</vt:lpstr>
      <vt:lpstr>Document</vt:lpstr>
      <vt:lpstr>Microsoft Excel Macro-Enabled Worksheet</vt:lpstr>
      <vt:lpstr>Influencing Air And Energy Regulators: How EE/RE Keep the Beer Cold, the Shower Hot, and Improve Air, Land and Water Quality</vt:lpstr>
      <vt:lpstr>Introduction</vt:lpstr>
      <vt:lpstr>Conclusions</vt:lpstr>
      <vt:lpstr>What Is 111(d)?</vt:lpstr>
      <vt:lpstr>Basis of 111(d)</vt:lpstr>
      <vt:lpstr>111(d) vs. Criteria Pollutant Programs</vt:lpstr>
      <vt:lpstr>State 111(d) Compliance Plans: The Actual Opportunity</vt:lpstr>
      <vt:lpstr>Speak Like an Air Regulator  to Add Value to EE and RE programs</vt:lpstr>
      <vt:lpstr>You’re Telling Me An EE Power Plant  Is Just Like A Fossil Power Plant?</vt:lpstr>
      <vt:lpstr>Measuring EE Emissions Reductions:  RAP’s “Mobile Source Analogy”</vt:lpstr>
      <vt:lpstr>Tools Available to Assess Policy Options, Criteria Pollutant and GHG Emissions</vt:lpstr>
      <vt:lpstr>Improved Air Quality  Is Just Part of EE/RE</vt:lpstr>
      <vt:lpstr>“Scale-It-Up” – Libraries of EE/AQ Data</vt:lpstr>
      <vt:lpstr>EE/RE Compete with Fossil Plants Today (unsubsidized data shown below)</vt:lpstr>
      <vt:lpstr>Push for Least-Cost Options</vt:lpstr>
      <vt:lpstr>…And Try to Capture Co-Benefits</vt:lpstr>
      <vt:lpstr>These Actions Are Essential</vt:lpstr>
      <vt:lpstr>PowerPoint Presentation</vt:lpstr>
      <vt:lpstr>Additional Slides- Part 1: Tools to Assess EE/RE</vt:lpstr>
      <vt:lpstr>1.1 RAP/EFG Tool: Building an EE Power Plant</vt:lpstr>
      <vt:lpstr>1.2  RAP/EFG “Build Your Own Power Plant”: Example EE Power Plant Output by Month</vt:lpstr>
      <vt:lpstr>1.3  RAP/EFG Tool Example: EE Power Plant for a July Day</vt:lpstr>
      <vt:lpstr>2.1  EPA’s 111(d) Rate Goal Visualizer</vt:lpstr>
      <vt:lpstr>2.2 Relative Contributions of Building Blocks by State</vt:lpstr>
      <vt:lpstr>2.3 Reduction Requirements by State</vt:lpstr>
      <vt:lpstr>3.1 Synapse 111(d) Tool</vt:lpstr>
      <vt:lpstr>3.2 Synapse 111(d) Cost Estimate Tool Example</vt:lpstr>
      <vt:lpstr>4. 1 MJ Bradley 111(d) Tool</vt:lpstr>
      <vt:lpstr>4.2 MJ Bradley 111(d) Tool Example Output</vt:lpstr>
      <vt:lpstr>5.1 EPA AVoided Emissions and geneRaTion Tool (AVERT)</vt:lpstr>
      <vt:lpstr>5.2 AVERT Output Example</vt:lpstr>
      <vt:lpstr>6.1 WECC Modeling</vt:lpstr>
      <vt:lpstr>Additional Slides Part 2</vt:lpstr>
      <vt:lpstr>EM&amp;V Hurdles Remain</vt:lpstr>
      <vt:lpstr>EE/RE Co-Benefits </vt:lpstr>
      <vt:lpstr>EPA is Currently Reviewing the Ozone NAAQS: What if It is Tightened?</vt:lpstr>
      <vt:lpstr>Multiple Benefits of EE</vt:lpstr>
      <vt:lpstr>Water Constraints in West Offer Further Opportunities for EE/RE</vt:lpstr>
      <vt:lpstr>Water and 111(d) Synergies</vt:lpstr>
    </vt:vector>
  </TitlesOfParts>
  <Company>Regulatory Assistance Project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Energy Efficiency Power Plants: Cutting Through the Fog or Why EE Advocates Should Engage Air Regulators </dc:title>
  <dc:creator>Chris James</dc:creator>
  <cp:lastModifiedBy>Alicia Healey </cp:lastModifiedBy>
  <cp:revision>34</cp:revision>
  <dcterms:created xsi:type="dcterms:W3CDTF">2015-01-06T15:54:39Z</dcterms:created>
  <dcterms:modified xsi:type="dcterms:W3CDTF">2015-01-08T16:30:42Z</dcterms:modified>
</cp:coreProperties>
</file>