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33F3-A95A-415C-8E80-1B831DF614CE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3348-3C05-4903-84EF-F50B49CB4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33F3-A95A-415C-8E80-1B831DF614CE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3348-3C05-4903-84EF-F50B49CB4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33F3-A95A-415C-8E80-1B831DF614CE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3348-3C05-4903-84EF-F50B49CB4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33F3-A95A-415C-8E80-1B831DF614CE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3348-3C05-4903-84EF-F50B49CB4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33F3-A95A-415C-8E80-1B831DF614CE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3348-3C05-4903-84EF-F50B49CB4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33F3-A95A-415C-8E80-1B831DF614CE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3348-3C05-4903-84EF-F50B49CB4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33F3-A95A-415C-8E80-1B831DF614CE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3348-3C05-4903-84EF-F50B49CB4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33F3-A95A-415C-8E80-1B831DF614CE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3348-3C05-4903-84EF-F50B49CB4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33F3-A95A-415C-8E80-1B831DF614CE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3348-3C05-4903-84EF-F50B49CB4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33F3-A95A-415C-8E80-1B831DF614CE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3348-3C05-4903-84EF-F50B49CB4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33F3-A95A-415C-8E80-1B831DF614CE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3348-3C05-4903-84EF-F50B49CB4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D33F3-A95A-415C-8E80-1B831DF614CE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33348-3C05-4903-84EF-F50B49CB44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609599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PSCO, PRPA, BHCE Joint Dispatch Agreement</a:t>
            </a: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762000"/>
            <a:ext cx="7772400" cy="5486400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October 30, 2014 FERC OATT filing:  Joint Open </a:t>
            </a:r>
            <a:r>
              <a:rPr lang="en-US" sz="2000" b="1" dirty="0" err="1" smtClean="0">
                <a:solidFill>
                  <a:schemeClr val="tx1"/>
                </a:solidFill>
              </a:rPr>
              <a:t>Acess</a:t>
            </a:r>
            <a:r>
              <a:rPr lang="en-US" sz="2000" b="1" dirty="0" smtClean="0">
                <a:solidFill>
                  <a:schemeClr val="tx1"/>
                </a:solidFill>
              </a:rPr>
              <a:t> Transmission Tariff Filing *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 centralized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smtClean="0">
                <a:solidFill>
                  <a:schemeClr val="tx1"/>
                </a:solidFill>
              </a:rPr>
              <a:t>coordinated</a:t>
            </a:r>
            <a:r>
              <a:rPr lang="en-US" sz="2000" b="1" dirty="0">
                <a:solidFill>
                  <a:schemeClr val="tx1"/>
                </a:solidFill>
              </a:rPr>
              <a:t>, intra-hour </a:t>
            </a:r>
            <a:r>
              <a:rPr lang="en-US" sz="2000" b="1" dirty="0" smtClean="0">
                <a:solidFill>
                  <a:schemeClr val="tx1"/>
                </a:solidFill>
              </a:rPr>
              <a:t>dispatch </a:t>
            </a:r>
            <a:r>
              <a:rPr lang="en-US" sz="2000" b="1" dirty="0">
                <a:solidFill>
                  <a:schemeClr val="tx1"/>
                </a:solidFill>
              </a:rPr>
              <a:t>system </a:t>
            </a:r>
            <a:r>
              <a:rPr lang="en-US" sz="2000" b="1" dirty="0" smtClean="0">
                <a:solidFill>
                  <a:schemeClr val="tx1"/>
                </a:solidFill>
              </a:rPr>
              <a:t>for </a:t>
            </a:r>
            <a:r>
              <a:rPr lang="en-US" sz="2000" b="1" dirty="0">
                <a:solidFill>
                  <a:schemeClr val="tx1"/>
                </a:solidFill>
              </a:rPr>
              <a:t>generation 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  </a:t>
            </a:r>
            <a:r>
              <a:rPr lang="en-US" sz="2000" b="1" dirty="0" smtClean="0">
                <a:solidFill>
                  <a:schemeClr val="tx1"/>
                </a:solidFill>
              </a:rPr>
              <a:t>overall goal: </a:t>
            </a:r>
            <a:r>
              <a:rPr lang="en-US" sz="2000" b="1" dirty="0">
                <a:solidFill>
                  <a:schemeClr val="tx1"/>
                </a:solidFill>
              </a:rPr>
              <a:t>efficient and lower cost </a:t>
            </a:r>
            <a:r>
              <a:rPr lang="en-US" sz="2000" b="1" dirty="0" smtClean="0">
                <a:solidFill>
                  <a:schemeClr val="tx1"/>
                </a:solidFill>
              </a:rPr>
              <a:t>generation, </a:t>
            </a:r>
            <a:r>
              <a:rPr lang="en-US" sz="2000" b="1" dirty="0">
                <a:solidFill>
                  <a:schemeClr val="tx1"/>
                </a:solidFill>
              </a:rPr>
              <a:t>serve </a:t>
            </a:r>
            <a:r>
              <a:rPr lang="en-US" sz="2000" b="1" dirty="0" smtClean="0">
                <a:solidFill>
                  <a:schemeClr val="tx1"/>
                </a:solidFill>
              </a:rPr>
              <a:t>native loads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  cost savings centralized energy </a:t>
            </a:r>
            <a:r>
              <a:rPr lang="en-US" sz="2000" b="1" dirty="0">
                <a:solidFill>
                  <a:schemeClr val="tx1"/>
                </a:solidFill>
              </a:rPr>
              <a:t>dispatch </a:t>
            </a:r>
            <a:r>
              <a:rPr lang="en-US" sz="2000" b="1" dirty="0" smtClean="0">
                <a:solidFill>
                  <a:schemeClr val="tx1"/>
                </a:solidFill>
              </a:rPr>
              <a:t>within </a:t>
            </a:r>
            <a:r>
              <a:rPr lang="en-US" sz="2000" b="1" dirty="0">
                <a:solidFill>
                  <a:schemeClr val="tx1"/>
                </a:solidFill>
              </a:rPr>
              <a:t>the </a:t>
            </a:r>
            <a:r>
              <a:rPr lang="en-US" sz="2000" b="1" dirty="0" err="1">
                <a:solidFill>
                  <a:schemeClr val="tx1"/>
                </a:solidFill>
              </a:rPr>
              <a:t>PSCo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BAA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  filing tariffs to provide non-firm </a:t>
            </a:r>
            <a:r>
              <a:rPr lang="en-US" sz="2000" b="1" dirty="0">
                <a:solidFill>
                  <a:schemeClr val="tx1"/>
                </a:solidFill>
              </a:rPr>
              <a:t>transmission service 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  uses non-firm ATC (available transmission capacity) within operating </a:t>
            </a:r>
            <a:r>
              <a:rPr lang="en-US" sz="2000" b="1" dirty="0">
                <a:solidFill>
                  <a:schemeClr val="tx1"/>
                </a:solidFill>
              </a:rPr>
              <a:t>hour </a:t>
            </a:r>
            <a:r>
              <a:rPr lang="en-US" sz="2000" b="1" dirty="0" smtClean="0">
                <a:solidFill>
                  <a:schemeClr val="tx1"/>
                </a:solidFill>
              </a:rPr>
              <a:t>otherwise unused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  “analogous to </a:t>
            </a:r>
            <a:r>
              <a:rPr lang="en-US" sz="2000" b="1" dirty="0">
                <a:solidFill>
                  <a:schemeClr val="tx1"/>
                </a:solidFill>
              </a:rPr>
              <a:t>an energy imbalance market or other </a:t>
            </a:r>
            <a:r>
              <a:rPr lang="en-US" sz="2000" b="1" dirty="0" smtClean="0">
                <a:solidFill>
                  <a:schemeClr val="tx1"/>
                </a:solidFill>
              </a:rPr>
              <a:t>energy </a:t>
            </a:r>
            <a:r>
              <a:rPr lang="en-US" sz="2000" b="1" dirty="0">
                <a:solidFill>
                  <a:schemeClr val="tx1"/>
                </a:solidFill>
              </a:rPr>
              <a:t>market, albeit on a small </a:t>
            </a:r>
            <a:r>
              <a:rPr lang="en-US" sz="2000" b="1" dirty="0" smtClean="0">
                <a:solidFill>
                  <a:schemeClr val="tx1"/>
                </a:solidFill>
              </a:rPr>
              <a:t>scale”</a:t>
            </a:r>
            <a:endParaRPr lang="en-US" sz="2000" b="1" dirty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endParaRPr lang="en-US" sz="2000" b="1" dirty="0">
              <a:solidFill>
                <a:schemeClr val="tx1"/>
              </a:solidFill>
            </a:endParaRPr>
          </a:p>
          <a:p>
            <a:pPr algn="l"/>
            <a:r>
              <a:rPr lang="en-US" sz="2000" b="1" smtClean="0">
                <a:solidFill>
                  <a:schemeClr val="tx1"/>
                </a:solidFill>
              </a:rPr>
              <a:t>*</a:t>
            </a:r>
            <a:r>
              <a:rPr lang="en-US" sz="2000" b="1" dirty="0" smtClean="0">
                <a:solidFill>
                  <a:schemeClr val="tx1"/>
                </a:solidFill>
              </a:rPr>
              <a:t>http://www.xcelenergy.com/staticfiles/xe/Corporate/Corporate%20PDFs/2014-10-30_Joint_Dispatch_Filing.pdf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101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PSCO, PRPA, BHCE Joint Dispatch Agreement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PSCO, PRPA, BHCE Joint Dispatch Agreement</dc:title>
  <dc:creator>Ron Lehr</dc:creator>
  <cp:lastModifiedBy>Ron Lehr</cp:lastModifiedBy>
  <cp:revision>5</cp:revision>
  <dcterms:created xsi:type="dcterms:W3CDTF">2015-01-07T17:18:20Z</dcterms:created>
  <dcterms:modified xsi:type="dcterms:W3CDTF">2015-01-07T18:08:07Z</dcterms:modified>
</cp:coreProperties>
</file>