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6" r:id="rId1"/>
  </p:sldMasterIdLst>
  <p:sldIdLst>
    <p:sldId id="256" r:id="rId2"/>
    <p:sldId id="257" r:id="rId3"/>
    <p:sldId id="265" r:id="rId4"/>
    <p:sldId id="258" r:id="rId5"/>
    <p:sldId id="259" r:id="rId6"/>
    <p:sldId id="260" r:id="rId7"/>
    <p:sldId id="261" r:id="rId8"/>
    <p:sldId id="263" r:id="rId9"/>
    <p:sldId id="262"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0" autoAdjust="0"/>
    <p:restoredTop sz="94660"/>
  </p:normalViewPr>
  <p:slideViewPr>
    <p:cSldViewPr snapToGrid="0">
      <p:cViewPr varScale="1">
        <p:scale>
          <a:sx n="96" d="100"/>
          <a:sy n="96" d="100"/>
        </p:scale>
        <p:origin x="-480"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1/8/15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584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264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1/8/15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8551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849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1/8/15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369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455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773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3816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274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1/8/15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998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93792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1/8/15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50283470"/>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EIM Disallowance Case: Progress in the Southwest</a:t>
            </a:r>
            <a:br>
              <a:rPr lang="en-US" dirty="0" smtClean="0"/>
            </a:br>
            <a:endParaRPr lang="en-US" dirty="0"/>
          </a:p>
        </p:txBody>
      </p:sp>
      <p:sp>
        <p:nvSpPr>
          <p:cNvPr id="3" name="Subtitle 2"/>
          <p:cNvSpPr>
            <a:spLocks noGrp="1"/>
          </p:cNvSpPr>
          <p:nvPr>
            <p:ph type="subTitle" idx="1"/>
          </p:nvPr>
        </p:nvSpPr>
        <p:spPr>
          <a:xfrm>
            <a:off x="581194" y="2349917"/>
            <a:ext cx="10993546" cy="590321"/>
          </a:xfrm>
        </p:spPr>
        <p:txBody>
          <a:bodyPr>
            <a:normAutofit/>
          </a:bodyPr>
          <a:lstStyle/>
          <a:p>
            <a:r>
              <a:rPr lang="en-US" sz="3200" cap="none" dirty="0" smtClean="0"/>
              <a:t>Aka: </a:t>
            </a:r>
            <a:r>
              <a:rPr lang="en-US" sz="3200" cap="none" dirty="0" smtClean="0"/>
              <a:t>Continued Assault </a:t>
            </a:r>
            <a:endParaRPr lang="en-US" sz="3200" dirty="0"/>
          </a:p>
        </p:txBody>
      </p:sp>
    </p:spTree>
    <p:extLst>
      <p:ext uri="{BB962C8B-B14F-4D97-AF65-F5344CB8AC3E}">
        <p14:creationId xmlns:p14="http://schemas.microsoft.com/office/powerpoint/2010/main" val="11896178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up</a:t>
            </a:r>
            <a:endParaRPr lang="en-US" dirty="0"/>
          </a:p>
        </p:txBody>
      </p:sp>
      <p:sp>
        <p:nvSpPr>
          <p:cNvPr id="3" name="Content Placeholder 2"/>
          <p:cNvSpPr>
            <a:spLocks noGrp="1"/>
          </p:cNvSpPr>
          <p:nvPr>
            <p:ph idx="1"/>
          </p:nvPr>
        </p:nvSpPr>
        <p:spPr/>
        <p:txBody>
          <a:bodyPr>
            <a:normAutofit/>
          </a:bodyPr>
          <a:lstStyle/>
          <a:p>
            <a:r>
              <a:rPr lang="en-US" sz="4800" dirty="0" smtClean="0"/>
              <a:t>IRP hearing in February</a:t>
            </a:r>
          </a:p>
          <a:p>
            <a:r>
              <a:rPr lang="en-US" sz="4800" dirty="0" smtClean="0"/>
              <a:t>Choose an additional utility to pursue?</a:t>
            </a:r>
          </a:p>
          <a:p>
            <a:r>
              <a:rPr lang="en-US" sz="4800" dirty="0" smtClean="0"/>
              <a:t>Synapse to develop a Part II </a:t>
            </a:r>
            <a:endParaRPr lang="en-US" sz="4800" dirty="0"/>
          </a:p>
        </p:txBody>
      </p:sp>
    </p:spTree>
    <p:extLst>
      <p:ext uri="{BB962C8B-B14F-4D97-AF65-F5344CB8AC3E}">
        <p14:creationId xmlns:p14="http://schemas.microsoft.com/office/powerpoint/2010/main" val="40430014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800" dirty="0" smtClean="0"/>
              <a:t>Meetings with AZ Commissioners in 2012</a:t>
            </a:r>
          </a:p>
          <a:p>
            <a:r>
              <a:rPr lang="en-US" sz="4800" dirty="0" smtClean="0"/>
              <a:t>Utility Roundtable on EIM in 2013</a:t>
            </a:r>
          </a:p>
          <a:p>
            <a:r>
              <a:rPr lang="en-US" sz="4800" dirty="0" smtClean="0"/>
              <a:t>June 2014 meetings with Commissioners </a:t>
            </a:r>
            <a:endParaRPr lang="en-US" sz="4800" dirty="0"/>
          </a:p>
        </p:txBody>
      </p:sp>
      <p:sp>
        <p:nvSpPr>
          <p:cNvPr id="4" name="Title 3"/>
          <p:cNvSpPr>
            <a:spLocks noGrp="1"/>
          </p:cNvSpPr>
          <p:nvPr>
            <p:ph type="title"/>
          </p:nvPr>
        </p:nvSpPr>
        <p:spPr/>
        <p:txBody>
          <a:bodyPr>
            <a:normAutofit/>
          </a:bodyPr>
          <a:lstStyle/>
          <a:p>
            <a:r>
              <a:rPr lang="en-US" sz="3600" dirty="0" smtClean="0"/>
              <a:t>EIM as an Idea</a:t>
            </a:r>
            <a:endParaRPr lang="en-US" sz="3600" dirty="0"/>
          </a:p>
        </p:txBody>
      </p:sp>
    </p:spTree>
    <p:extLst>
      <p:ext uri="{BB962C8B-B14F-4D97-AF65-F5344CB8AC3E}">
        <p14:creationId xmlns:p14="http://schemas.microsoft.com/office/powerpoint/2010/main" val="38924445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Disallowance Case</a:t>
            </a:r>
            <a:endParaRPr lang="en-US" dirty="0"/>
          </a:p>
        </p:txBody>
      </p:sp>
      <p:sp>
        <p:nvSpPr>
          <p:cNvPr id="3" name="Content Placeholder 2"/>
          <p:cNvSpPr>
            <a:spLocks noGrp="1"/>
          </p:cNvSpPr>
          <p:nvPr>
            <p:ph idx="1"/>
          </p:nvPr>
        </p:nvSpPr>
        <p:spPr>
          <a:xfrm>
            <a:off x="581192" y="2180496"/>
            <a:ext cx="11029615" cy="4209500"/>
          </a:xfrm>
        </p:spPr>
        <p:txBody>
          <a:bodyPr>
            <a:noAutofit/>
          </a:bodyPr>
          <a:lstStyle/>
          <a:p>
            <a:pPr marL="0" indent="0">
              <a:buNone/>
            </a:pPr>
            <a:r>
              <a:rPr lang="en-US" sz="3200" dirty="0" smtClean="0"/>
              <a:t>Premise: Not joining an EIM as soon as practicable is imprudent – a commission should disallow utility costs.</a:t>
            </a:r>
          </a:p>
          <a:p>
            <a:r>
              <a:rPr lang="en-US" sz="3200" dirty="0" smtClean="0"/>
              <a:t>Formed </a:t>
            </a:r>
            <a:r>
              <a:rPr lang="en-US" sz="3200" dirty="0" smtClean="0"/>
              <a:t>advocate group to identify venue and target for disallowance case</a:t>
            </a:r>
          </a:p>
          <a:p>
            <a:r>
              <a:rPr lang="en-US" sz="3200" dirty="0" smtClean="0"/>
              <a:t>Focused on the Southwest – especially APS</a:t>
            </a:r>
          </a:p>
          <a:p>
            <a:pPr lvl="2"/>
            <a:r>
              <a:rPr lang="en-US" sz="2800" dirty="0" smtClean="0"/>
              <a:t>Geography, projected savings, enabling of others</a:t>
            </a:r>
          </a:p>
          <a:p>
            <a:r>
              <a:rPr lang="en-US" sz="3200" dirty="0" smtClean="0"/>
              <a:t>Retained Synapse to write a report focused on Southwest</a:t>
            </a:r>
          </a:p>
        </p:txBody>
      </p:sp>
    </p:spTree>
    <p:extLst>
      <p:ext uri="{BB962C8B-B14F-4D97-AF65-F5344CB8AC3E}">
        <p14:creationId xmlns:p14="http://schemas.microsoft.com/office/powerpoint/2010/main" val="1386041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EIM in the Emerging Technologies docket</a:t>
            </a:r>
            <a:endParaRPr lang="en-US" dirty="0"/>
          </a:p>
        </p:txBody>
      </p:sp>
      <p:sp>
        <p:nvSpPr>
          <p:cNvPr id="3" name="Content Placeholder 2"/>
          <p:cNvSpPr>
            <a:spLocks noGrp="1"/>
          </p:cNvSpPr>
          <p:nvPr>
            <p:ph idx="1"/>
          </p:nvPr>
        </p:nvSpPr>
        <p:spPr>
          <a:xfrm>
            <a:off x="581192" y="1918323"/>
            <a:ext cx="11029615" cy="4789188"/>
          </a:xfrm>
        </p:spPr>
        <p:txBody>
          <a:bodyPr>
            <a:normAutofit lnSpcReduction="10000"/>
          </a:bodyPr>
          <a:lstStyle/>
          <a:p>
            <a:pPr>
              <a:buFont typeface="Wingdings" panose="05000000000000000000" pitchFamily="2" charset="2"/>
              <a:buChar char="Ø"/>
            </a:pPr>
            <a:r>
              <a:rPr lang="en-US" sz="2200" dirty="0" smtClean="0"/>
              <a:t>July 2014 APS state that EIM is expected to save 1-1.5% on system production costs of $1 billion.</a:t>
            </a:r>
          </a:p>
          <a:p>
            <a:pPr>
              <a:buFont typeface="Wingdings" panose="05000000000000000000" pitchFamily="2" charset="2"/>
              <a:buChar char="Ø"/>
            </a:pPr>
            <a:r>
              <a:rPr lang="en-US" sz="2200" dirty="0" smtClean="0"/>
              <a:t>WGG Key </a:t>
            </a:r>
            <a:r>
              <a:rPr lang="en-US" sz="2200" dirty="0"/>
              <a:t>Questions </a:t>
            </a:r>
            <a:r>
              <a:rPr lang="en-US" sz="2200" dirty="0" smtClean="0"/>
              <a:t>Presented – August 2014 ET workshop</a:t>
            </a:r>
          </a:p>
          <a:p>
            <a:pPr lvl="1"/>
            <a:r>
              <a:rPr lang="en-US" sz="1900" dirty="0" smtClean="0"/>
              <a:t>Is APS doing a decision-quality study which will provide the necessary information for APS to determine when/if it will join the EIM?</a:t>
            </a:r>
          </a:p>
          <a:p>
            <a:pPr lvl="1"/>
            <a:r>
              <a:rPr lang="en-US" sz="1900" dirty="0" smtClean="0"/>
              <a:t>For purposes of transparency, will APS have a technical review committee as part of their study process? </a:t>
            </a:r>
          </a:p>
          <a:p>
            <a:pPr lvl="1"/>
            <a:r>
              <a:rPr lang="en-US" sz="1900" dirty="0" smtClean="0"/>
              <a:t>On what date can the Commission expect a decision from APS on EIM?</a:t>
            </a:r>
          </a:p>
          <a:p>
            <a:pPr lvl="1"/>
            <a:r>
              <a:rPr lang="en-US" sz="1900" dirty="0" smtClean="0"/>
              <a:t>If APS chooses not to join the EIM at the earliest possible date (commitment by 4Q, 2014) will APS offer other cost savings for customers to compensate them for foregone savings from EIM?</a:t>
            </a:r>
          </a:p>
          <a:p>
            <a:pPr lvl="1"/>
            <a:r>
              <a:rPr lang="en-US" sz="1900" dirty="0" smtClean="0"/>
              <a:t>As revenues generated from off-system sales from the EIM only accrue to customers and not shareholders, does this create a disincentive for APS to join the EIM as soon as practicable?</a:t>
            </a:r>
          </a:p>
          <a:p>
            <a:pPr lvl="1"/>
            <a:r>
              <a:rPr lang="en-US" sz="1900" dirty="0" smtClean="0"/>
              <a:t>Should the Commission consider cost sharing to earning (between customers and shareholders) to ensure that APS is providing with incentives to maximize revenues?</a:t>
            </a:r>
          </a:p>
          <a:p>
            <a:pPr lvl="1"/>
            <a:endParaRPr lang="en-US" dirty="0"/>
          </a:p>
        </p:txBody>
      </p:sp>
    </p:spTree>
    <p:extLst>
      <p:ext uri="{BB962C8B-B14F-4D97-AF65-F5344CB8AC3E}">
        <p14:creationId xmlns:p14="http://schemas.microsoft.com/office/powerpoint/2010/main" val="7993037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EIM in the Emerging Technologies docket</a:t>
            </a:r>
          </a:p>
        </p:txBody>
      </p:sp>
      <p:sp>
        <p:nvSpPr>
          <p:cNvPr id="3" name="Content Placeholder 2"/>
          <p:cNvSpPr>
            <a:spLocks noGrp="1"/>
          </p:cNvSpPr>
          <p:nvPr>
            <p:ph idx="1"/>
          </p:nvPr>
        </p:nvSpPr>
        <p:spPr>
          <a:xfrm>
            <a:off x="581192" y="2180496"/>
            <a:ext cx="11029615" cy="4050742"/>
          </a:xfrm>
        </p:spPr>
        <p:txBody>
          <a:bodyPr>
            <a:normAutofit/>
          </a:bodyPr>
          <a:lstStyle/>
          <a:p>
            <a:pPr marL="0" indent="0">
              <a:buNone/>
            </a:pPr>
            <a:r>
              <a:rPr lang="en-US" sz="2800" dirty="0" smtClean="0"/>
              <a:t>Commissioner Susan Bitter Smith Letter to Regulated Utilities</a:t>
            </a:r>
          </a:p>
          <a:p>
            <a:r>
              <a:rPr lang="en-US" sz="2800" dirty="0" smtClean="0"/>
              <a:t>August 2014 Siting WGG and CAISO presentations </a:t>
            </a:r>
          </a:p>
          <a:p>
            <a:r>
              <a:rPr lang="en-US" sz="2800" dirty="0" smtClean="0"/>
              <a:t>Request “APS provide……description of the anticipated evaluation process of EIM….a timeline regarding the state of this process.”</a:t>
            </a:r>
          </a:p>
          <a:p>
            <a:r>
              <a:rPr lang="en-US" sz="2800" dirty="0" smtClean="0"/>
              <a:t>Also require Tucson Electric Power to report.</a:t>
            </a:r>
          </a:p>
          <a:p>
            <a:r>
              <a:rPr lang="en-US" sz="2800" dirty="0" smtClean="0"/>
              <a:t>Response required by September 2014.</a:t>
            </a:r>
            <a:endParaRPr lang="en-US" sz="2800" dirty="0"/>
          </a:p>
        </p:txBody>
      </p:sp>
    </p:spTree>
    <p:extLst>
      <p:ext uri="{BB962C8B-B14F-4D97-AF65-F5344CB8AC3E}">
        <p14:creationId xmlns:p14="http://schemas.microsoft.com/office/powerpoint/2010/main" val="420546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EIM in the Emerging Technologies docket</a:t>
            </a:r>
          </a:p>
        </p:txBody>
      </p:sp>
      <p:sp>
        <p:nvSpPr>
          <p:cNvPr id="3" name="Content Placeholder 2"/>
          <p:cNvSpPr>
            <a:spLocks noGrp="1"/>
          </p:cNvSpPr>
          <p:nvPr>
            <p:ph idx="1"/>
          </p:nvPr>
        </p:nvSpPr>
        <p:spPr/>
        <p:txBody>
          <a:bodyPr>
            <a:noAutofit/>
          </a:bodyPr>
          <a:lstStyle/>
          <a:p>
            <a:r>
              <a:rPr lang="en-US" sz="2400" dirty="0" smtClean="0"/>
              <a:t>APS Response</a:t>
            </a:r>
          </a:p>
          <a:p>
            <a:pPr lvl="1"/>
            <a:r>
              <a:rPr lang="en-US" sz="2000" dirty="0" smtClean="0"/>
              <a:t>“EIMs are not new and are demonstrating some value in other markets”</a:t>
            </a:r>
          </a:p>
          <a:p>
            <a:pPr lvl="1"/>
            <a:r>
              <a:rPr lang="en-US" sz="2000" dirty="0" smtClean="0"/>
              <a:t>“APS is evaluating.....how the market will work, the costs involved and how CAISO start-up....will proceed.”</a:t>
            </a:r>
          </a:p>
          <a:p>
            <a:pPr lvl="1"/>
            <a:r>
              <a:rPr lang="en-US" sz="2000" b="1" dirty="0" smtClean="0"/>
              <a:t>Market Economic </a:t>
            </a:r>
            <a:r>
              <a:rPr lang="en-US" sz="2000" dirty="0" smtClean="0"/>
              <a:t>– “reviewing production cost modeling studies and comparing operating costs within EIM against business as usual. “</a:t>
            </a:r>
          </a:p>
          <a:p>
            <a:pPr lvl="1"/>
            <a:r>
              <a:rPr lang="en-US" sz="2000" b="1" dirty="0" smtClean="0"/>
              <a:t>Internal Costs </a:t>
            </a:r>
            <a:r>
              <a:rPr lang="en-US" sz="2000" dirty="0" smtClean="0"/>
              <a:t>– Start up and on-going costs , (IT costs are significant in other markets), internal and external transitional costs and data security.</a:t>
            </a:r>
          </a:p>
          <a:p>
            <a:pPr lvl="1"/>
            <a:r>
              <a:rPr lang="en-US" sz="2000" b="1" dirty="0" smtClean="0"/>
              <a:t>Market Rules and Operation </a:t>
            </a:r>
            <a:r>
              <a:rPr lang="en-US" sz="2000" dirty="0" smtClean="0"/>
              <a:t>– “Seeking to understand….market rules, charges, workflows, timelines and effects on traders, transmission operators and scheduling coordinators.”</a:t>
            </a:r>
          </a:p>
          <a:p>
            <a:pPr lvl="1"/>
            <a:r>
              <a:rPr lang="en-US" sz="2400" dirty="0" smtClean="0"/>
              <a:t>Will complete detailed analysis by spring 2015.</a:t>
            </a:r>
            <a:endParaRPr lang="en-US" sz="2400" dirty="0"/>
          </a:p>
        </p:txBody>
      </p:sp>
    </p:spTree>
    <p:extLst>
      <p:ext uri="{BB962C8B-B14F-4D97-AF65-F5344CB8AC3E}">
        <p14:creationId xmlns:p14="http://schemas.microsoft.com/office/powerpoint/2010/main" val="21002828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EIM in Biennial Transmission assessment</a:t>
            </a:r>
            <a:endParaRPr lang="en-US" dirty="0"/>
          </a:p>
        </p:txBody>
      </p:sp>
      <p:sp>
        <p:nvSpPr>
          <p:cNvPr id="3" name="Content Placeholder 2"/>
          <p:cNvSpPr>
            <a:spLocks noGrp="1"/>
          </p:cNvSpPr>
          <p:nvPr>
            <p:ph idx="1"/>
          </p:nvPr>
        </p:nvSpPr>
        <p:spPr>
          <a:xfrm>
            <a:off x="566058" y="2180496"/>
            <a:ext cx="11044750" cy="4487326"/>
          </a:xfrm>
        </p:spPr>
        <p:txBody>
          <a:bodyPr>
            <a:normAutofit/>
          </a:bodyPr>
          <a:lstStyle/>
          <a:p>
            <a:pPr marL="0" indent="0">
              <a:buNone/>
            </a:pPr>
            <a:r>
              <a:rPr lang="en-US" sz="2800" dirty="0" smtClean="0"/>
              <a:t>BTA - Transmission adequacy for Arizona </a:t>
            </a:r>
          </a:p>
          <a:p>
            <a:pPr marL="0" indent="0">
              <a:buNone/>
            </a:pPr>
            <a:r>
              <a:rPr lang="en-US" sz="2800" dirty="0" smtClean="0"/>
              <a:t>-Filing of all </a:t>
            </a:r>
            <a:r>
              <a:rPr lang="en-US" sz="2800" dirty="0" smtClean="0"/>
              <a:t>10-year </a:t>
            </a:r>
            <a:r>
              <a:rPr lang="en-US" sz="2800" dirty="0" smtClean="0"/>
              <a:t>transmission plans</a:t>
            </a:r>
          </a:p>
          <a:p>
            <a:pPr marL="0" indent="0">
              <a:buNone/>
            </a:pPr>
            <a:r>
              <a:rPr lang="en-US" sz="2800" dirty="0" smtClean="0"/>
              <a:t>-RMR, stability and other studies</a:t>
            </a:r>
          </a:p>
          <a:p>
            <a:r>
              <a:rPr lang="en-US" sz="2800" dirty="0" smtClean="0"/>
              <a:t>WGG argued in workshops (Nov 2014) that EIM increases system reliability and should be evaluated and assessed as part of each utility’s filing in 2016</a:t>
            </a:r>
          </a:p>
          <a:p>
            <a:r>
              <a:rPr lang="en-US" sz="2800" dirty="0" smtClean="0"/>
              <a:t>Staff declined </a:t>
            </a:r>
            <a:r>
              <a:rPr lang="en-US" sz="2600" dirty="0" smtClean="0"/>
              <a:t>to recommend EIM evaluation in BTA and deferred to other dockets (Emerging Technologies)</a:t>
            </a:r>
            <a:endParaRPr lang="en-US" sz="2600" dirty="0"/>
          </a:p>
        </p:txBody>
      </p:sp>
    </p:spTree>
    <p:extLst>
      <p:ext uri="{BB962C8B-B14F-4D97-AF65-F5344CB8AC3E}">
        <p14:creationId xmlns:p14="http://schemas.microsoft.com/office/powerpoint/2010/main" val="5823443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Synapse </a:t>
            </a:r>
            <a:endParaRPr lang="en-US" dirty="0"/>
          </a:p>
        </p:txBody>
      </p:sp>
      <p:sp>
        <p:nvSpPr>
          <p:cNvPr id="3" name="Content Placeholder 2"/>
          <p:cNvSpPr>
            <a:spLocks noGrp="1"/>
          </p:cNvSpPr>
          <p:nvPr>
            <p:ph idx="1"/>
          </p:nvPr>
        </p:nvSpPr>
        <p:spPr>
          <a:xfrm>
            <a:off x="581192" y="2180496"/>
            <a:ext cx="11029615" cy="4487326"/>
          </a:xfrm>
        </p:spPr>
        <p:txBody>
          <a:bodyPr>
            <a:normAutofit fontScale="92500"/>
          </a:bodyPr>
          <a:lstStyle/>
          <a:p>
            <a:pPr marL="0" indent="0">
              <a:buNone/>
            </a:pPr>
            <a:r>
              <a:rPr lang="en-US" sz="2400" dirty="0" smtClean="0"/>
              <a:t>Balancing Market Opportunities in the West Report produced by Synapse for WGG – Oct 2014</a:t>
            </a:r>
          </a:p>
          <a:p>
            <a:r>
              <a:rPr lang="en-US" sz="2400" dirty="0" smtClean="0"/>
              <a:t>Report reviewed CAISO EIM,  reported on economic studies and recapped reliability benefits</a:t>
            </a:r>
          </a:p>
          <a:p>
            <a:r>
              <a:rPr lang="en-US" sz="2400" dirty="0" smtClean="0"/>
              <a:t>Calculated Value of Lost Load from Sept 2011 APS San Diego outage</a:t>
            </a:r>
          </a:p>
          <a:p>
            <a:r>
              <a:rPr lang="en-US" sz="2400" dirty="0" smtClean="0"/>
              <a:t>Provided considerations for southwest regulators</a:t>
            </a:r>
          </a:p>
          <a:p>
            <a:pPr lvl="1"/>
            <a:r>
              <a:rPr lang="en-US" sz="2000" dirty="0" smtClean="0"/>
              <a:t>Introduced concept of imprudence for not joining an EIM</a:t>
            </a:r>
          </a:p>
          <a:p>
            <a:pPr lvl="1"/>
            <a:r>
              <a:rPr lang="en-US" sz="2000" dirty="0" smtClean="0"/>
              <a:t>Suggested directing utility to conduct cost/benefit study</a:t>
            </a:r>
          </a:p>
          <a:p>
            <a:pPr lvl="1"/>
            <a:r>
              <a:rPr lang="en-US" sz="2000" dirty="0" smtClean="0"/>
              <a:t>Recommended that commissioners consider EIM in context of operating environmental as part of IRPs</a:t>
            </a:r>
          </a:p>
          <a:p>
            <a:pPr lvl="1"/>
            <a:r>
              <a:rPr lang="en-US" sz="2000" dirty="0" smtClean="0"/>
              <a:t>Suggested that muni and co-op leadership evaluate EIM</a:t>
            </a:r>
          </a:p>
          <a:p>
            <a:pPr lvl="1"/>
            <a:r>
              <a:rPr lang="en-US" sz="2000" dirty="0" smtClean="0"/>
              <a:t>Postulated questions  for policymakers</a:t>
            </a:r>
          </a:p>
          <a:p>
            <a:endParaRPr lang="en-US" dirty="0"/>
          </a:p>
        </p:txBody>
      </p:sp>
    </p:spTree>
    <p:extLst>
      <p:ext uri="{BB962C8B-B14F-4D97-AF65-F5344CB8AC3E}">
        <p14:creationId xmlns:p14="http://schemas.microsoft.com/office/powerpoint/2010/main" val="3761457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EIM in Integrated Resource planning process</a:t>
            </a:r>
            <a:endParaRPr lang="en-US" dirty="0"/>
          </a:p>
        </p:txBody>
      </p:sp>
      <p:sp>
        <p:nvSpPr>
          <p:cNvPr id="3" name="Content Placeholder 2"/>
          <p:cNvSpPr>
            <a:spLocks noGrp="1"/>
          </p:cNvSpPr>
          <p:nvPr>
            <p:ph idx="1"/>
          </p:nvPr>
        </p:nvSpPr>
        <p:spPr>
          <a:xfrm>
            <a:off x="581192" y="2180496"/>
            <a:ext cx="11029615" cy="4421177"/>
          </a:xfrm>
        </p:spPr>
        <p:txBody>
          <a:bodyPr>
            <a:normAutofit fontScale="77500" lnSpcReduction="20000"/>
          </a:bodyPr>
          <a:lstStyle/>
          <a:p>
            <a:pPr marL="0" indent="0">
              <a:buNone/>
            </a:pPr>
            <a:r>
              <a:rPr lang="en-US" sz="2600" dirty="0" smtClean="0"/>
              <a:t>WGG Comments submitted in IRP process (Dec 2014)</a:t>
            </a:r>
          </a:p>
          <a:p>
            <a:pPr lvl="1"/>
            <a:r>
              <a:rPr lang="en-US" sz="2600" dirty="0" smtClean="0"/>
              <a:t>APS has to carry unnecessary additional reserves</a:t>
            </a:r>
          </a:p>
          <a:p>
            <a:pPr lvl="1"/>
            <a:r>
              <a:rPr lang="en-US" sz="2600" dirty="0" smtClean="0"/>
              <a:t>APS should focus the $300 million in planned smart grid technology through 2025 on upgrades that provide consumer savings  </a:t>
            </a:r>
          </a:p>
          <a:p>
            <a:pPr lvl="1"/>
            <a:r>
              <a:rPr lang="en-US" sz="2600" dirty="0" smtClean="0"/>
              <a:t>Numerous reports document potential savings – APS has shown no evidence to the contrary</a:t>
            </a:r>
          </a:p>
          <a:p>
            <a:pPr lvl="1"/>
            <a:r>
              <a:rPr lang="en-US" sz="2600" dirty="0" smtClean="0"/>
              <a:t>APS will finish studying issue in “spring 2015”</a:t>
            </a:r>
          </a:p>
          <a:p>
            <a:pPr lvl="1"/>
            <a:endParaRPr lang="en-US" sz="2600" dirty="0"/>
          </a:p>
          <a:p>
            <a:pPr lvl="1"/>
            <a:r>
              <a:rPr lang="en-US" sz="2600" dirty="0" smtClean="0"/>
              <a:t>Requested Commission “add a provision to 2014 IRP Order requiring APS to execute an agreement to join a market for trading of imbalance energy by July 1, 2015 or…..file a report…..explaining reasons for delay or decision not to join an imbalance market.</a:t>
            </a:r>
            <a:r>
              <a:rPr lang="en-US" sz="2600" dirty="0" smtClean="0"/>
              <a:t>”</a:t>
            </a:r>
            <a:endParaRPr lang="en-US" dirty="0"/>
          </a:p>
          <a:p>
            <a:pPr lvl="1"/>
            <a:endParaRPr lang="en-US" dirty="0" smtClean="0"/>
          </a:p>
          <a:p>
            <a:pPr marL="324000" lvl="1" indent="0">
              <a:buNone/>
            </a:pPr>
            <a:r>
              <a:rPr lang="en-US" sz="3100" dirty="0" smtClean="0"/>
              <a:t>STAY TUNED!</a:t>
            </a:r>
            <a:endParaRPr lang="en-US" sz="3100" dirty="0"/>
          </a:p>
        </p:txBody>
      </p:sp>
    </p:spTree>
    <p:extLst>
      <p:ext uri="{BB962C8B-B14F-4D97-AF65-F5344CB8AC3E}">
        <p14:creationId xmlns:p14="http://schemas.microsoft.com/office/powerpoint/2010/main" val="32981986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142</TotalTime>
  <Words>797</Words>
  <Application>Microsoft Macintosh PowerPoint</Application>
  <PresentationFormat>Custom</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Dividend</vt:lpstr>
      <vt:lpstr>EIM Disallowance Case: Progress in the Southwest </vt:lpstr>
      <vt:lpstr>EIM as an Idea</vt:lpstr>
      <vt:lpstr>Disallowance Case</vt:lpstr>
      <vt:lpstr>EIM in the Emerging Technologies docket</vt:lpstr>
      <vt:lpstr>EIM in the Emerging Technologies docket</vt:lpstr>
      <vt:lpstr>EIM in the Emerging Technologies docket</vt:lpstr>
      <vt:lpstr>EIM in Biennial Transmission assessment</vt:lpstr>
      <vt:lpstr>Synapse </vt:lpstr>
      <vt:lpstr>EIM in Integrated Resource planning process</vt:lpstr>
      <vt:lpstr>Next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EIM Disallowance Case AKA Continued Assault</dc:title>
  <dc:creator>Amanda</dc:creator>
  <cp:lastModifiedBy>Alicia Healey </cp:lastModifiedBy>
  <cp:revision>14</cp:revision>
  <dcterms:created xsi:type="dcterms:W3CDTF">2015-01-08T04:40:24Z</dcterms:created>
  <dcterms:modified xsi:type="dcterms:W3CDTF">2015-01-08T16:12:09Z</dcterms:modified>
</cp:coreProperties>
</file>