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0" r:id="rId3"/>
    <p:sldId id="261"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2" d="100"/>
          <a:sy n="102" d="100"/>
        </p:scale>
        <p:origin x="138"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06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03B87-9B8E-4CBB-9514-3926B4A3A600}" type="datetimeFigureOut">
              <a:rPr lang="en-US" smtClean="0"/>
              <a:t>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385A2-B092-4B2F-B715-03A1116FCECB}" type="slidenum">
              <a:rPr lang="en-US" smtClean="0"/>
              <a:t>‹#›</a:t>
            </a:fld>
            <a:endParaRPr lang="en-US"/>
          </a:p>
        </p:txBody>
      </p:sp>
    </p:spTree>
    <p:extLst>
      <p:ext uri="{BB962C8B-B14F-4D97-AF65-F5344CB8AC3E}">
        <p14:creationId xmlns:p14="http://schemas.microsoft.com/office/powerpoint/2010/main" val="409131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mtClean="0"/>
              <a:t>Several utilities and regions have also broken wind penetration records in the past year.  This chart shows installed wind capacity for major regional transmission organizations and independent system operators through 2012, and wind power’s share of total electricity demand achieved on particular days in some of these regions.  For example, wind power provided:</a:t>
            </a:r>
          </a:p>
          <a:p>
            <a:endParaRPr lang="en-US" smtClean="0"/>
          </a:p>
          <a:p>
            <a:r>
              <a:rPr lang="en-US" smtClean="0"/>
              <a:t>--13% of California’s electricity in April 2013</a:t>
            </a:r>
          </a:p>
          <a:p>
            <a:r>
              <a:rPr lang="en-US" smtClean="0"/>
              <a:t>--25% of the Midwest’s electricity in Nov. 2012</a:t>
            </a:r>
          </a:p>
          <a:p>
            <a:r>
              <a:rPr lang="en-US" smtClean="0"/>
              <a:t>--30% of the Southwest Power Pool’s electricity in Dec. 2012</a:t>
            </a:r>
          </a:p>
          <a:p>
            <a:r>
              <a:rPr lang="en-US" smtClean="0"/>
              <a:t>--35% of the total supply in Electricity Reliability Council of Texas (which leads the nation in installed wind capacity)</a:t>
            </a:r>
          </a:p>
          <a:p>
            <a:endParaRPr lang="en-US" smtClean="0"/>
          </a:p>
          <a:p>
            <a:r>
              <a:rPr lang="en-US" smtClean="0"/>
              <a:t>--Wind power also exceeded hydro generation in the pacific northwest for the first time in Nov. 2012</a:t>
            </a:r>
          </a:p>
          <a:p>
            <a:r>
              <a:rPr lang="en-US" smtClean="0"/>
              <a:t>--And Xcel Energy, the nation’s leading utility provider of wind power, hit 57% in Colorado in April 2012 and 33% in the upper Midwest in Feb. 2013.</a:t>
            </a:r>
          </a:p>
        </p:txBody>
      </p:sp>
      <p:sp>
        <p:nvSpPr>
          <p:cNvPr id="3584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A3D65BB-7BAE-4D36-8448-C595F7DC1D3C}" type="slidenum">
              <a:rPr lang="en-US" sz="1200"/>
              <a:pPr eaLnBrk="1" hangingPunct="1"/>
              <a:t>2</a:t>
            </a:fld>
            <a:endParaRPr lang="en-US" sz="1200"/>
          </a:p>
        </p:txBody>
      </p:sp>
    </p:spTree>
    <p:extLst>
      <p:ext uri="{BB962C8B-B14F-4D97-AF65-F5344CB8AC3E}">
        <p14:creationId xmlns:p14="http://schemas.microsoft.com/office/powerpoint/2010/main" val="94440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basic utility operations: balancing, unit commitment and dispatch, reserves, and forecasting</a:t>
            </a:r>
          </a:p>
          <a:p>
            <a:endParaRPr lang="en-US" dirty="0"/>
          </a:p>
          <a:p>
            <a:r>
              <a:rPr lang="en-US" dirty="0" smtClean="0"/>
              <a:t>#2 Duck curve, flexibility, markets</a:t>
            </a:r>
          </a:p>
          <a:p>
            <a:endParaRPr lang="en-US" dirty="0"/>
          </a:p>
          <a:p>
            <a:r>
              <a:rPr lang="en-US" dirty="0" smtClean="0"/>
              <a:t>#3 interconnect wide disturbance response: inertia, governor response, under frequency load shedding, advanced RE inverter control</a:t>
            </a:r>
          </a:p>
          <a:p>
            <a:endParaRPr lang="en-US" dirty="0"/>
          </a:p>
          <a:p>
            <a:r>
              <a:rPr lang="en-US" dirty="0" smtClean="0"/>
              <a:t>#4 rotor angle and power swing stability, reactive power, synchronous condensers and other mitigation</a:t>
            </a:r>
          </a:p>
          <a:p>
            <a:endParaRPr lang="en-US" dirty="0"/>
          </a:p>
          <a:p>
            <a:r>
              <a:rPr lang="en-US" dirty="0" smtClean="0"/>
              <a:t>#5 PV concerns, Germany, IEEE 1547, CA Smart Inverter Working Group</a:t>
            </a:r>
            <a:endParaRPr lang="en-US" dirty="0"/>
          </a:p>
        </p:txBody>
      </p:sp>
      <p:sp>
        <p:nvSpPr>
          <p:cNvPr id="4" name="Slide Number Placeholder 3"/>
          <p:cNvSpPr>
            <a:spLocks noGrp="1"/>
          </p:cNvSpPr>
          <p:nvPr>
            <p:ph type="sldNum" sz="quarter" idx="10"/>
          </p:nvPr>
        </p:nvSpPr>
        <p:spPr/>
        <p:txBody>
          <a:bodyPr/>
          <a:lstStyle/>
          <a:p>
            <a:fld id="{A4F385A2-B092-4B2F-B715-03A1116FCECB}" type="slidenum">
              <a:rPr lang="en-US" smtClean="0"/>
              <a:t>6</a:t>
            </a:fld>
            <a:endParaRPr lang="en-US"/>
          </a:p>
        </p:txBody>
      </p:sp>
    </p:spTree>
    <p:extLst>
      <p:ext uri="{BB962C8B-B14F-4D97-AF65-F5344CB8AC3E}">
        <p14:creationId xmlns:p14="http://schemas.microsoft.com/office/powerpoint/2010/main" val="367570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1/6/2015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1/6/2015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erc.com/comm/Other/essntlrlbltysrvcstskfrcDL/Forms/AllItems.aspx" TargetMode="External"/><Relationship Id="rId2" Type="http://schemas.openxmlformats.org/officeDocument/2006/relationships/hyperlink" Target="http://www.nrel.gov/docs/fy15osti/6290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8338" y="1308706"/>
            <a:ext cx="8530768" cy="2387600"/>
          </a:xfrm>
        </p:spPr>
        <p:txBody>
          <a:bodyPr>
            <a:normAutofit fontScale="90000"/>
          </a:bodyPr>
          <a:lstStyle/>
          <a:p>
            <a:pPr algn="ctr"/>
            <a:r>
              <a:rPr lang="en-US" dirty="0" smtClean="0"/>
              <a:t>Recent Western Interstate Energy Board work on renewable Integration</a:t>
            </a:r>
            <a:br>
              <a:rPr lang="en-US" dirty="0" smtClean="0"/>
            </a:br>
            <a:endParaRPr lang="en-US" i="1" dirty="0"/>
          </a:p>
        </p:txBody>
      </p:sp>
      <p:sp>
        <p:nvSpPr>
          <p:cNvPr id="3" name="Subtitle 2"/>
          <p:cNvSpPr>
            <a:spLocks noGrp="1"/>
          </p:cNvSpPr>
          <p:nvPr>
            <p:ph type="subTitle" idx="1"/>
          </p:nvPr>
        </p:nvSpPr>
        <p:spPr>
          <a:xfrm>
            <a:off x="1876424" y="4365967"/>
            <a:ext cx="8791575" cy="1655762"/>
          </a:xfrm>
        </p:spPr>
        <p:txBody>
          <a:bodyPr>
            <a:normAutofit/>
          </a:bodyPr>
          <a:lstStyle/>
          <a:p>
            <a:pPr algn="ctr"/>
            <a:r>
              <a:rPr lang="en-US" dirty="0" smtClean="0"/>
              <a:t>Western Clean Energy Advocates</a:t>
            </a:r>
          </a:p>
          <a:p>
            <a:pPr algn="ctr"/>
            <a:r>
              <a:rPr lang="en-US" dirty="0" smtClean="0"/>
              <a:t>January 8, 2015</a:t>
            </a:r>
          </a:p>
          <a:p>
            <a:pPr algn="ctr"/>
            <a:r>
              <a:rPr lang="en-US" dirty="0" smtClean="0"/>
              <a:t>Brian Parsons, Western Grid Group</a:t>
            </a:r>
          </a:p>
        </p:txBody>
      </p:sp>
    </p:spTree>
    <p:extLst>
      <p:ext uri="{BB962C8B-B14F-4D97-AF65-F5344CB8AC3E}">
        <p14:creationId xmlns:p14="http://schemas.microsoft.com/office/powerpoint/2010/main" val="2056859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1144702" y="603513"/>
            <a:ext cx="9753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US" sz="3600" dirty="0" smtClean="0"/>
              <a:t>Taking Advantage of Debbie Lew’s 2 months consulting to WIEB</a:t>
            </a:r>
            <a:endParaRPr lang="en-US" sz="3600" dirty="0"/>
          </a:p>
        </p:txBody>
      </p:sp>
      <p:sp>
        <p:nvSpPr>
          <p:cNvPr id="2" name="TextBox 1"/>
          <p:cNvSpPr txBox="1"/>
          <p:nvPr/>
        </p:nvSpPr>
        <p:spPr>
          <a:xfrm>
            <a:off x="852471" y="1593130"/>
            <a:ext cx="10817912"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Aimed at regulatory/energy office technical education</a:t>
            </a:r>
          </a:p>
          <a:p>
            <a:pPr marL="285750" indent="-285750">
              <a:buFont typeface="Arial" panose="020B0604020202020204" pitchFamily="34" charset="0"/>
              <a:buChar char="•"/>
            </a:pPr>
            <a:r>
              <a:rPr lang="en-US" sz="3200" dirty="0" smtClean="0"/>
              <a:t>2 main products:</a:t>
            </a:r>
          </a:p>
          <a:p>
            <a:pPr marL="1028700" lvl="1" indent="-571500">
              <a:buFont typeface="Wingdings" panose="05000000000000000000" pitchFamily="2" charset="2"/>
              <a:buChar char="ü"/>
            </a:pPr>
            <a:r>
              <a:rPr lang="en-US" sz="3200" dirty="0" smtClean="0"/>
              <a:t>Variable Energy Resources checklist – taxonomy of questions to raise in response to </a:t>
            </a:r>
            <a:r>
              <a:rPr lang="en-US" sz="3200" dirty="0"/>
              <a:t>common issues </a:t>
            </a:r>
            <a:r>
              <a:rPr lang="en-US" sz="3200" i="1" dirty="0">
                <a:solidFill>
                  <a:schemeClr val="tx2">
                    <a:lumMod val="75000"/>
                  </a:schemeClr>
                </a:solidFill>
              </a:rPr>
              <a:t>http://westernenergyboard.org/ver-checklist/</a:t>
            </a:r>
            <a:endParaRPr lang="en-US" sz="3200" i="1" dirty="0" smtClean="0">
              <a:solidFill>
                <a:schemeClr val="tx2">
                  <a:lumMod val="75000"/>
                </a:schemeClr>
              </a:solidFill>
            </a:endParaRPr>
          </a:p>
          <a:p>
            <a:pPr marL="1028700" lvl="1" indent="-571500">
              <a:buFont typeface="Wingdings" panose="05000000000000000000" pitchFamily="2" charset="2"/>
              <a:buChar char="ü"/>
            </a:pPr>
            <a:r>
              <a:rPr lang="en-US" sz="3200" dirty="0"/>
              <a:t>Western Interconnection Regional Advisory </a:t>
            </a:r>
            <a:r>
              <a:rPr lang="en-US" sz="3200" dirty="0" smtClean="0"/>
              <a:t>Body (WIRAB)  5 webinars on VER </a:t>
            </a:r>
            <a:r>
              <a:rPr lang="en-US" sz="3200" dirty="0"/>
              <a:t>Integration topics </a:t>
            </a:r>
            <a:r>
              <a:rPr lang="en-US" sz="3200" i="1" dirty="0">
                <a:solidFill>
                  <a:schemeClr val="tx2">
                    <a:lumMod val="75000"/>
                  </a:schemeClr>
                </a:solidFill>
              </a:rPr>
              <a:t>http://westernenergyboard.org/wirab/webinars/</a:t>
            </a:r>
            <a:endParaRPr lang="en-US" sz="3200" i="1" dirty="0" smtClean="0">
              <a:solidFill>
                <a:schemeClr val="tx2">
                  <a:lumMod val="75000"/>
                </a:schemeClr>
              </a:solidFill>
            </a:endParaRPr>
          </a:p>
          <a:p>
            <a:pPr marL="571500" indent="-571500">
              <a:buFont typeface="Arial" panose="020B0604020202020204" pitchFamily="34" charset="0"/>
              <a:buChar char="•"/>
            </a:pPr>
            <a:r>
              <a:rPr lang="en-US" sz="3200" dirty="0" smtClean="0"/>
              <a:t>Debbie is now GE Energy staff and project-constrained</a:t>
            </a:r>
            <a:endParaRPr lang="en-US" sz="3200" dirty="0"/>
          </a:p>
        </p:txBody>
      </p:sp>
    </p:spTree>
    <p:extLst>
      <p:ext uri="{BB962C8B-B14F-4D97-AF65-F5344CB8AC3E}">
        <p14:creationId xmlns:p14="http://schemas.microsoft.com/office/powerpoint/2010/main" val="32359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7181" t="11653" r="17191" b="18737"/>
          <a:stretch/>
        </p:blipFill>
        <p:spPr>
          <a:xfrm>
            <a:off x="0" y="8171"/>
            <a:ext cx="12191999" cy="6849829"/>
          </a:xfrm>
          <a:prstGeom prst="rect">
            <a:avLst/>
          </a:prstGeom>
        </p:spPr>
      </p:pic>
      <p:sp>
        <p:nvSpPr>
          <p:cNvPr id="5" name="TextBox 4"/>
          <p:cNvSpPr txBox="1"/>
          <p:nvPr/>
        </p:nvSpPr>
        <p:spPr>
          <a:xfrm>
            <a:off x="5509549" y="128679"/>
            <a:ext cx="5868364" cy="369332"/>
          </a:xfrm>
          <a:prstGeom prst="rect">
            <a:avLst/>
          </a:prstGeom>
          <a:noFill/>
        </p:spPr>
        <p:txBody>
          <a:bodyPr wrap="square" rtlCol="0">
            <a:spAutoFit/>
          </a:bodyPr>
          <a:lstStyle/>
          <a:p>
            <a:r>
              <a:rPr lang="en-US" dirty="0">
                <a:solidFill>
                  <a:schemeClr val="bg1"/>
                </a:solidFill>
              </a:rPr>
              <a:t>http://westernenergyboard.org/ver-checklist/</a:t>
            </a:r>
          </a:p>
        </p:txBody>
      </p:sp>
      <p:sp>
        <p:nvSpPr>
          <p:cNvPr id="6" name="TextBox 5"/>
          <p:cNvSpPr txBox="1"/>
          <p:nvPr/>
        </p:nvSpPr>
        <p:spPr>
          <a:xfrm>
            <a:off x="6863787" y="2097088"/>
            <a:ext cx="4953965" cy="923330"/>
          </a:xfrm>
          <a:prstGeom prst="rect">
            <a:avLst/>
          </a:prstGeom>
          <a:noFill/>
        </p:spPr>
        <p:txBody>
          <a:bodyPr wrap="square" rtlCol="0">
            <a:spAutoFit/>
          </a:bodyPr>
          <a:lstStyle/>
          <a:p>
            <a:r>
              <a:rPr lang="en-US" dirty="0" smtClean="0">
                <a:solidFill>
                  <a:schemeClr val="bg1"/>
                </a:solidFill>
              </a:rPr>
              <a:t>A final Version will be posted in Early January, </a:t>
            </a:r>
          </a:p>
          <a:p>
            <a:r>
              <a:rPr lang="en-US" dirty="0" smtClean="0">
                <a:solidFill>
                  <a:schemeClr val="bg1"/>
                </a:solidFill>
              </a:rPr>
              <a:t>A short intro on how to use the checklist is in the works </a:t>
            </a:r>
            <a:r>
              <a:rPr lang="en-US" smtClean="0">
                <a:solidFill>
                  <a:schemeClr val="bg1"/>
                </a:solidFill>
              </a:rPr>
              <a:t>as well </a:t>
            </a:r>
            <a:endParaRPr lang="en-US" dirty="0">
              <a:solidFill>
                <a:schemeClr val="bg1"/>
              </a:solidFill>
            </a:endParaRPr>
          </a:p>
        </p:txBody>
      </p:sp>
    </p:spTree>
    <p:extLst>
      <p:ext uri="{BB962C8B-B14F-4D97-AF65-F5344CB8AC3E}">
        <p14:creationId xmlns:p14="http://schemas.microsoft.com/office/powerpoint/2010/main" val="386616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7268" t="31773" r="17651" b="6477"/>
          <a:stretch/>
        </p:blipFill>
        <p:spPr>
          <a:xfrm>
            <a:off x="-1" y="0"/>
            <a:ext cx="12201659" cy="6858000"/>
          </a:xfrm>
          <a:prstGeom prst="rect">
            <a:avLst/>
          </a:prstGeom>
        </p:spPr>
      </p:pic>
    </p:spTree>
    <p:extLst>
      <p:ext uri="{BB962C8B-B14F-4D97-AF65-F5344CB8AC3E}">
        <p14:creationId xmlns:p14="http://schemas.microsoft.com/office/powerpoint/2010/main" val="133834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538" t="10746" r="16987" b="4613"/>
          <a:stretch/>
        </p:blipFill>
        <p:spPr>
          <a:xfrm>
            <a:off x="0" y="-1"/>
            <a:ext cx="12192000" cy="6879911"/>
          </a:xfrm>
          <a:prstGeom prst="rect">
            <a:avLst/>
          </a:prstGeom>
        </p:spPr>
      </p:pic>
    </p:spTree>
    <p:extLst>
      <p:ext uri="{BB962C8B-B14F-4D97-AF65-F5344CB8AC3E}">
        <p14:creationId xmlns:p14="http://schemas.microsoft.com/office/powerpoint/2010/main" val="32954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99" y="0"/>
            <a:ext cx="9905998" cy="1478570"/>
          </a:xfrm>
        </p:spPr>
        <p:txBody>
          <a:bodyPr/>
          <a:lstStyle/>
          <a:p>
            <a:pPr algn="ctr"/>
            <a:r>
              <a:rPr lang="en-US" dirty="0"/>
              <a:t>WIRAB Webinar Series</a:t>
            </a:r>
          </a:p>
        </p:txBody>
      </p:sp>
      <p:sp>
        <p:nvSpPr>
          <p:cNvPr id="3" name="Content Placeholder 2"/>
          <p:cNvSpPr>
            <a:spLocks noGrp="1"/>
          </p:cNvSpPr>
          <p:nvPr>
            <p:ph idx="1"/>
          </p:nvPr>
        </p:nvSpPr>
        <p:spPr>
          <a:xfrm>
            <a:off x="1065999" y="1182688"/>
            <a:ext cx="10378142" cy="5406648"/>
          </a:xfrm>
        </p:spPr>
        <p:txBody>
          <a:bodyPr>
            <a:normAutofit fontScale="47500" lnSpcReduction="20000"/>
          </a:bodyPr>
          <a:lstStyle/>
          <a:p>
            <a:pPr marL="0" indent="0">
              <a:buNone/>
            </a:pPr>
            <a:r>
              <a:rPr lang="en-US" sz="5900" dirty="0"/>
              <a:t>#1 Utility Operations - VER Reliability and </a:t>
            </a:r>
            <a:r>
              <a:rPr lang="en-US" sz="5900" dirty="0" smtClean="0"/>
              <a:t>Integration</a:t>
            </a:r>
          </a:p>
          <a:p>
            <a:pPr marL="457200" lvl="1" indent="0">
              <a:buNone/>
            </a:pPr>
            <a:r>
              <a:rPr lang="en-US" sz="4200" dirty="0" smtClean="0"/>
              <a:t>Basic </a:t>
            </a:r>
            <a:r>
              <a:rPr lang="en-US" sz="4200" dirty="0"/>
              <a:t>utility operations: balancing, unit commitment and dispatch, reserves, and forecasting</a:t>
            </a:r>
          </a:p>
          <a:p>
            <a:pPr marL="0" indent="0">
              <a:buNone/>
            </a:pPr>
            <a:r>
              <a:rPr lang="en-US" sz="5900" dirty="0" smtClean="0"/>
              <a:t>#</a:t>
            </a:r>
            <a:r>
              <a:rPr lang="en-US" sz="5900" dirty="0"/>
              <a:t>2 Ramping Issues and </a:t>
            </a:r>
            <a:r>
              <a:rPr lang="en-US" sz="5900" dirty="0" smtClean="0"/>
              <a:t>Solutions</a:t>
            </a:r>
          </a:p>
          <a:p>
            <a:pPr marL="457200" lvl="1" indent="0">
              <a:buNone/>
            </a:pPr>
            <a:r>
              <a:rPr lang="en-US" sz="4200" dirty="0"/>
              <a:t>Duck curve, flexibility, markets</a:t>
            </a:r>
          </a:p>
          <a:p>
            <a:pPr marL="0" indent="0">
              <a:buNone/>
            </a:pPr>
            <a:r>
              <a:rPr lang="en-US" sz="5900" dirty="0" smtClean="0"/>
              <a:t>#</a:t>
            </a:r>
            <a:r>
              <a:rPr lang="en-US" sz="5900" dirty="0"/>
              <a:t>3 Frequency </a:t>
            </a:r>
            <a:r>
              <a:rPr lang="en-US" sz="5900" dirty="0" smtClean="0"/>
              <a:t>Response</a:t>
            </a:r>
          </a:p>
          <a:p>
            <a:pPr marL="457200" lvl="1" indent="0">
              <a:buNone/>
            </a:pPr>
            <a:r>
              <a:rPr lang="en-US" sz="4200" dirty="0" smtClean="0"/>
              <a:t>Interconnect </a:t>
            </a:r>
            <a:r>
              <a:rPr lang="en-US" sz="4200" dirty="0"/>
              <a:t>wide disturbance response: inertia, governor response, under frequency load shedding, advanced </a:t>
            </a:r>
            <a:r>
              <a:rPr lang="en-US" sz="4200" dirty="0" smtClean="0"/>
              <a:t>inverter </a:t>
            </a:r>
            <a:r>
              <a:rPr lang="en-US" sz="4200" dirty="0"/>
              <a:t>control</a:t>
            </a:r>
          </a:p>
          <a:p>
            <a:pPr marL="0" indent="0">
              <a:buNone/>
            </a:pPr>
            <a:r>
              <a:rPr lang="en-US" sz="5900" dirty="0" smtClean="0"/>
              <a:t>#</a:t>
            </a:r>
            <a:r>
              <a:rPr lang="en-US" sz="5900" dirty="0"/>
              <a:t>4 Transient </a:t>
            </a:r>
            <a:r>
              <a:rPr lang="en-US" sz="5900" dirty="0" smtClean="0"/>
              <a:t>Stability</a:t>
            </a:r>
          </a:p>
          <a:p>
            <a:pPr marL="457200" lvl="1" indent="0">
              <a:buNone/>
            </a:pPr>
            <a:r>
              <a:rPr lang="en-US" sz="4200" dirty="0" smtClean="0"/>
              <a:t>Rotor </a:t>
            </a:r>
            <a:r>
              <a:rPr lang="en-US" sz="4200" dirty="0"/>
              <a:t>angle and power swing stability, reactive power, synchronous condensers and other mitigation</a:t>
            </a:r>
          </a:p>
          <a:p>
            <a:pPr marL="0" indent="0">
              <a:buNone/>
            </a:pPr>
            <a:r>
              <a:rPr lang="en-US" sz="5900" dirty="0" smtClean="0"/>
              <a:t>#</a:t>
            </a:r>
            <a:r>
              <a:rPr lang="en-US" sz="5900" dirty="0"/>
              <a:t>5 Distributed </a:t>
            </a:r>
            <a:r>
              <a:rPr lang="en-US" sz="5900" dirty="0" smtClean="0"/>
              <a:t>Generation</a:t>
            </a:r>
          </a:p>
          <a:p>
            <a:pPr marL="457200" lvl="1" indent="0">
              <a:buNone/>
            </a:pPr>
            <a:r>
              <a:rPr lang="en-US" sz="4200" dirty="0"/>
              <a:t>PV concerns, Germany, IEEE 1547, CA Smart Inverter Working Group</a:t>
            </a:r>
          </a:p>
          <a:p>
            <a:endParaRPr lang="en-US" dirty="0"/>
          </a:p>
        </p:txBody>
      </p:sp>
    </p:spTree>
    <p:extLst>
      <p:ext uri="{BB962C8B-B14F-4D97-AF65-F5344CB8AC3E}">
        <p14:creationId xmlns:p14="http://schemas.microsoft.com/office/powerpoint/2010/main" val="418870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7285" r="17652" b="5145"/>
          <a:stretch/>
        </p:blipFill>
        <p:spPr>
          <a:xfrm>
            <a:off x="0" y="0"/>
            <a:ext cx="12192000" cy="6851186"/>
          </a:xfrm>
          <a:prstGeom prst="rect">
            <a:avLst/>
          </a:prstGeom>
        </p:spPr>
      </p:pic>
      <p:sp>
        <p:nvSpPr>
          <p:cNvPr id="5" name="TextBox 4"/>
          <p:cNvSpPr txBox="1"/>
          <p:nvPr/>
        </p:nvSpPr>
        <p:spPr>
          <a:xfrm>
            <a:off x="94267" y="3425593"/>
            <a:ext cx="4788817"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Excellent material for wide variety of stakeholder backgrounds</a:t>
            </a:r>
          </a:p>
          <a:p>
            <a:pPr marL="285750" indent="-285750">
              <a:buFont typeface="Arial" panose="020B0604020202020204" pitchFamily="34" charset="0"/>
              <a:buChar char="•"/>
            </a:pPr>
            <a:r>
              <a:rPr lang="en-US" dirty="0" smtClean="0">
                <a:solidFill>
                  <a:schemeClr val="bg1"/>
                </a:solidFill>
              </a:rPr>
              <a:t>Condensed explanations sufficient to converse on utility specifics</a:t>
            </a:r>
          </a:p>
          <a:p>
            <a:pPr marL="285750" indent="-285750">
              <a:buFont typeface="Arial" panose="020B0604020202020204" pitchFamily="34" charset="0"/>
              <a:buChar char="•"/>
            </a:pPr>
            <a:r>
              <a:rPr lang="en-US" dirty="0" smtClean="0">
                <a:solidFill>
                  <a:schemeClr val="bg1"/>
                </a:solidFill>
              </a:rPr>
              <a:t>Useful in dissecting reliability claims and road blocks</a:t>
            </a:r>
          </a:p>
          <a:p>
            <a:pPr marL="285750" indent="-285750">
              <a:buFont typeface="Arial" panose="020B0604020202020204" pitchFamily="34" charset="0"/>
              <a:buChar char="•"/>
            </a:pPr>
            <a:r>
              <a:rPr lang="en-US" dirty="0" smtClean="0">
                <a:solidFill>
                  <a:schemeClr val="bg1"/>
                </a:solidFill>
              </a:rPr>
              <a:t>Idea for Advocate Engagement:</a:t>
            </a:r>
          </a:p>
          <a:p>
            <a:pPr marL="742950" lvl="1" indent="-285750">
              <a:buFont typeface="Courier New" panose="02070309020205020404" pitchFamily="49" charset="0"/>
              <a:buChar char="o"/>
            </a:pPr>
            <a:r>
              <a:rPr lang="en-US" dirty="0" smtClean="0">
                <a:solidFill>
                  <a:schemeClr val="bg1"/>
                </a:solidFill>
              </a:rPr>
              <a:t>“Book-club” approach </a:t>
            </a:r>
          </a:p>
          <a:p>
            <a:pPr marL="742950" lvl="1" indent="-285750">
              <a:buFont typeface="Courier New" panose="02070309020205020404" pitchFamily="49" charset="0"/>
              <a:buChar char="o"/>
            </a:pPr>
            <a:r>
              <a:rPr lang="en-US" dirty="0" smtClean="0">
                <a:solidFill>
                  <a:schemeClr val="bg1"/>
                </a:solidFill>
              </a:rPr>
              <a:t>Listen on own, or specific time scheduled?</a:t>
            </a:r>
          </a:p>
          <a:p>
            <a:pPr marL="742950" lvl="1" indent="-285750">
              <a:buFont typeface="Courier New" panose="02070309020205020404" pitchFamily="49" charset="0"/>
              <a:buChar char="o"/>
            </a:pPr>
            <a:r>
              <a:rPr lang="en-US" dirty="0" smtClean="0">
                <a:solidFill>
                  <a:schemeClr val="bg1"/>
                </a:solidFill>
              </a:rPr>
              <a:t>Follow-up with group discussion, Q&amp;A</a:t>
            </a:r>
            <a:endParaRPr lang="en-US" dirty="0">
              <a:solidFill>
                <a:schemeClr val="bg1"/>
              </a:solidFill>
            </a:endParaRPr>
          </a:p>
        </p:txBody>
      </p:sp>
      <p:sp>
        <p:nvSpPr>
          <p:cNvPr id="3" name="TextBox 2"/>
          <p:cNvSpPr txBox="1"/>
          <p:nvPr/>
        </p:nvSpPr>
        <p:spPr>
          <a:xfrm>
            <a:off x="6938129" y="348792"/>
            <a:ext cx="5156462" cy="400110"/>
          </a:xfrm>
          <a:prstGeom prst="rect">
            <a:avLst/>
          </a:prstGeom>
          <a:noFill/>
        </p:spPr>
        <p:txBody>
          <a:bodyPr wrap="square" rtlCol="0">
            <a:spAutoFit/>
          </a:bodyPr>
          <a:lstStyle/>
          <a:p>
            <a:r>
              <a:rPr lang="en-US" i="1" dirty="0">
                <a:solidFill>
                  <a:schemeClr val="bg1"/>
                </a:solidFill>
              </a:rPr>
              <a:t>http://</a:t>
            </a:r>
            <a:r>
              <a:rPr lang="en-US" sz="2000" i="1" dirty="0">
                <a:solidFill>
                  <a:schemeClr val="bg1"/>
                </a:solidFill>
              </a:rPr>
              <a:t>westernenergyboard.org/wirab/webinars</a:t>
            </a:r>
            <a:endParaRPr lang="en-US" sz="2000" dirty="0">
              <a:solidFill>
                <a:schemeClr val="bg1"/>
              </a:solidFill>
            </a:endParaRPr>
          </a:p>
        </p:txBody>
      </p:sp>
    </p:spTree>
    <p:extLst>
      <p:ext uri="{BB962C8B-B14F-4D97-AF65-F5344CB8AC3E}">
        <p14:creationId xmlns:p14="http://schemas.microsoft.com/office/powerpoint/2010/main" val="306946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41446"/>
            <a:ext cx="9905998" cy="1478570"/>
          </a:xfrm>
        </p:spPr>
        <p:txBody>
          <a:bodyPr/>
          <a:lstStyle/>
          <a:p>
            <a:pPr algn="ctr"/>
            <a:r>
              <a:rPr lang="en-US" dirty="0" smtClean="0"/>
              <a:t>Additional items for WCEA </a:t>
            </a:r>
            <a:br>
              <a:rPr lang="en-US" dirty="0" smtClean="0"/>
            </a:br>
            <a:r>
              <a:rPr lang="en-US" dirty="0" smtClean="0"/>
              <a:t>Integration discussions</a:t>
            </a:r>
            <a:endParaRPr lang="en-US" dirty="0"/>
          </a:p>
        </p:txBody>
      </p:sp>
      <p:sp>
        <p:nvSpPr>
          <p:cNvPr id="3" name="Content Placeholder 2"/>
          <p:cNvSpPr>
            <a:spLocks noGrp="1"/>
          </p:cNvSpPr>
          <p:nvPr>
            <p:ph idx="1"/>
          </p:nvPr>
        </p:nvSpPr>
        <p:spPr>
          <a:xfrm>
            <a:off x="1141411" y="1654027"/>
            <a:ext cx="9905999" cy="4944735"/>
          </a:xfrm>
        </p:spPr>
        <p:txBody>
          <a:bodyPr>
            <a:normAutofit/>
          </a:bodyPr>
          <a:lstStyle/>
          <a:p>
            <a:r>
              <a:rPr lang="en-US" sz="3200" dirty="0" smtClean="0"/>
              <a:t>WWSIS 3 final report is public, Nick Miller NERC IVGTF presentation is </a:t>
            </a:r>
            <a:r>
              <a:rPr lang="en-US" sz="3200" dirty="0"/>
              <a:t>best distillation </a:t>
            </a:r>
            <a:r>
              <a:rPr lang="en-US" sz="2800" dirty="0"/>
              <a:t> </a:t>
            </a:r>
          </a:p>
          <a:p>
            <a:pPr marL="457200" lvl="1" indent="0">
              <a:buNone/>
            </a:pPr>
            <a:r>
              <a:rPr lang="en-US" u="sng" dirty="0">
                <a:hlinkClick r:id="rId2"/>
              </a:rPr>
              <a:t>http://www.nrel.gov/docs/fy15osti/62906.pdf </a:t>
            </a:r>
            <a:r>
              <a:rPr lang="en-US" dirty="0" smtClean="0">
                <a:hlinkClick r:id="rId3"/>
              </a:rPr>
              <a:t>http</a:t>
            </a:r>
            <a:r>
              <a:rPr lang="en-US" dirty="0">
                <a:hlinkClick r:id="rId3"/>
              </a:rPr>
              <a:t>://</a:t>
            </a:r>
            <a:r>
              <a:rPr lang="en-US" dirty="0" smtClean="0">
                <a:hlinkClick r:id="rId3"/>
              </a:rPr>
              <a:t>www.nerc.com/comm/Other/essntlrlbltysrvcstskfrcDL/Forms/AllItems.aspx</a:t>
            </a:r>
            <a:r>
              <a:rPr lang="en-US" dirty="0" smtClean="0"/>
              <a:t>  </a:t>
            </a:r>
          </a:p>
          <a:p>
            <a:r>
              <a:rPr lang="en-US" sz="3200" dirty="0" smtClean="0"/>
              <a:t>FERC CPP reliability, markets, and infrastructure technical conferences</a:t>
            </a:r>
          </a:p>
          <a:p>
            <a:pPr marL="457200" lvl="1" indent="0">
              <a:buNone/>
            </a:pPr>
            <a:r>
              <a:rPr lang="en-US" sz="2800" dirty="0" smtClean="0"/>
              <a:t>National Level February 19, Washington DC</a:t>
            </a:r>
          </a:p>
          <a:p>
            <a:pPr marL="457200" lvl="1" indent="0">
              <a:buNone/>
            </a:pPr>
            <a:r>
              <a:rPr lang="en-US" sz="2800" dirty="0"/>
              <a:t>3</a:t>
            </a:r>
            <a:r>
              <a:rPr lang="en-US" sz="2800" dirty="0" smtClean="0"/>
              <a:t> </a:t>
            </a:r>
            <a:r>
              <a:rPr lang="en-US" sz="2800" dirty="0" smtClean="0"/>
              <a:t>Regional conferences, including Denver,  </a:t>
            </a:r>
            <a:r>
              <a:rPr lang="en-US" sz="2800" dirty="0" smtClean="0"/>
              <a:t>February 25</a:t>
            </a:r>
            <a:endParaRPr lang="en-US" sz="2800" dirty="0" smtClean="0"/>
          </a:p>
          <a:p>
            <a:pPr marL="457200" lvl="1" indent="0">
              <a:buNone/>
            </a:pPr>
            <a:endParaRPr lang="en-US" sz="2800" dirty="0"/>
          </a:p>
          <a:p>
            <a:endParaRPr lang="en-US" dirty="0" smtClean="0"/>
          </a:p>
          <a:p>
            <a:endParaRPr lang="en-US" dirty="0"/>
          </a:p>
        </p:txBody>
      </p:sp>
    </p:spTree>
    <p:extLst>
      <p:ext uri="{BB962C8B-B14F-4D97-AF65-F5344CB8AC3E}">
        <p14:creationId xmlns:p14="http://schemas.microsoft.com/office/powerpoint/2010/main" val="153424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41446"/>
            <a:ext cx="9905998" cy="1478570"/>
          </a:xfrm>
        </p:spPr>
        <p:txBody>
          <a:bodyPr/>
          <a:lstStyle/>
          <a:p>
            <a:pPr algn="ctr"/>
            <a:r>
              <a:rPr lang="en-US" dirty="0" smtClean="0"/>
              <a:t>Additional items for WCEA </a:t>
            </a:r>
            <a:br>
              <a:rPr lang="en-US" dirty="0" smtClean="0"/>
            </a:br>
            <a:r>
              <a:rPr lang="en-US" dirty="0" smtClean="0"/>
              <a:t>Integration discussions</a:t>
            </a:r>
            <a:endParaRPr lang="en-US" dirty="0"/>
          </a:p>
        </p:txBody>
      </p:sp>
      <p:sp>
        <p:nvSpPr>
          <p:cNvPr id="3" name="Content Placeholder 2"/>
          <p:cNvSpPr>
            <a:spLocks noGrp="1"/>
          </p:cNvSpPr>
          <p:nvPr>
            <p:ph idx="1"/>
          </p:nvPr>
        </p:nvSpPr>
        <p:spPr>
          <a:xfrm>
            <a:off x="1141411" y="1654027"/>
            <a:ext cx="9905999" cy="4944735"/>
          </a:xfrm>
        </p:spPr>
        <p:txBody>
          <a:bodyPr>
            <a:normAutofit/>
          </a:bodyPr>
          <a:lstStyle/>
          <a:p>
            <a:r>
              <a:rPr lang="en-US" sz="3200" dirty="0" smtClean="0"/>
              <a:t>2015 </a:t>
            </a:r>
            <a:r>
              <a:rPr lang="en-US" sz="3200" dirty="0"/>
              <a:t>TEPPC Study </a:t>
            </a:r>
            <a:r>
              <a:rPr lang="en-US" sz="3200" dirty="0" smtClean="0"/>
              <a:t>Request</a:t>
            </a:r>
          </a:p>
          <a:p>
            <a:pPr marL="457200" lvl="1" indent="0">
              <a:buNone/>
            </a:pPr>
            <a:r>
              <a:rPr lang="en-US" sz="2800" dirty="0" smtClean="0"/>
              <a:t> </a:t>
            </a:r>
            <a:r>
              <a:rPr lang="en-US" sz="2800" dirty="0"/>
              <a:t>Window </a:t>
            </a:r>
            <a:r>
              <a:rPr lang="en-US" sz="2800" dirty="0" smtClean="0"/>
              <a:t>Open until January </a:t>
            </a:r>
            <a:r>
              <a:rPr lang="en-US" sz="2800" dirty="0"/>
              <a:t>31, </a:t>
            </a:r>
            <a:r>
              <a:rPr lang="en-US" sz="2800" dirty="0" smtClean="0"/>
              <a:t>2015</a:t>
            </a:r>
          </a:p>
          <a:p>
            <a:r>
              <a:rPr lang="en-US" sz="3200" dirty="0" smtClean="0"/>
              <a:t>Upcoming UVIG meetings </a:t>
            </a:r>
          </a:p>
          <a:p>
            <a:pPr marL="457200" lvl="1" indent="0">
              <a:buNone/>
            </a:pPr>
            <a:r>
              <a:rPr lang="en-US" sz="2800" dirty="0"/>
              <a:t>Forecasting Workshop, February 18-19 Denver, </a:t>
            </a:r>
            <a:r>
              <a:rPr lang="en-US" sz="2800" dirty="0" smtClean="0"/>
              <a:t>CO</a:t>
            </a:r>
            <a:endParaRPr lang="en-US" sz="2800" dirty="0"/>
          </a:p>
          <a:p>
            <a:pPr marL="457200" lvl="1" indent="0">
              <a:buNone/>
            </a:pPr>
            <a:r>
              <a:rPr lang="en-US" sz="2800" dirty="0"/>
              <a:t>Spring Technical Workshop and Annual Meeting, April 21-23 </a:t>
            </a:r>
            <a:r>
              <a:rPr lang="en-US" sz="2800" dirty="0" smtClean="0"/>
              <a:t>                   Minneapolis</a:t>
            </a:r>
            <a:r>
              <a:rPr lang="en-US" sz="2800" dirty="0"/>
              <a:t>, </a:t>
            </a:r>
            <a:r>
              <a:rPr lang="en-US" sz="2800" dirty="0" smtClean="0"/>
              <a:t>MN</a:t>
            </a:r>
            <a:endParaRPr lang="en-US" sz="2800" dirty="0"/>
          </a:p>
          <a:p>
            <a:pPr marL="457200" lvl="1" indent="0">
              <a:buNone/>
            </a:pPr>
            <a:r>
              <a:rPr lang="en-US" sz="2800" dirty="0"/>
              <a:t>Fall Technical Workshop, October 13-15 San Diego, CA </a:t>
            </a:r>
          </a:p>
          <a:p>
            <a:pPr marL="457200" lvl="1" indent="0">
              <a:buNone/>
            </a:pPr>
            <a:endParaRPr lang="en-US" dirty="0"/>
          </a:p>
          <a:p>
            <a:endParaRPr lang="en-US" dirty="0" smtClean="0"/>
          </a:p>
          <a:p>
            <a:endParaRPr lang="en-US" dirty="0"/>
          </a:p>
        </p:txBody>
      </p:sp>
    </p:spTree>
    <p:extLst>
      <p:ext uri="{BB962C8B-B14F-4D97-AF65-F5344CB8AC3E}">
        <p14:creationId xmlns:p14="http://schemas.microsoft.com/office/powerpoint/2010/main" val="4027586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TC104033919[[fn=Circuit]]</Template>
  <TotalTime>2129</TotalTime>
  <Words>580</Words>
  <Application>Microsoft Office PowerPoint</Application>
  <PresentationFormat>Widescreen</PresentationFormat>
  <Paragraphs>67</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Courier New</vt:lpstr>
      <vt:lpstr>Times New Roman</vt:lpstr>
      <vt:lpstr>Trebuchet MS</vt:lpstr>
      <vt:lpstr>Tw Cen MT</vt:lpstr>
      <vt:lpstr>Wingdings</vt:lpstr>
      <vt:lpstr>Circuit</vt:lpstr>
      <vt:lpstr>Recent Western Interstate Energy Board work on renewable Integration </vt:lpstr>
      <vt:lpstr>PowerPoint Presentation</vt:lpstr>
      <vt:lpstr>PowerPoint Presentation</vt:lpstr>
      <vt:lpstr>PowerPoint Presentation</vt:lpstr>
      <vt:lpstr>PowerPoint Presentation</vt:lpstr>
      <vt:lpstr>WIRAB Webinar Series</vt:lpstr>
      <vt:lpstr>PowerPoint Presentation</vt:lpstr>
      <vt:lpstr>Additional items for WCEA  Integration discussions</vt:lpstr>
      <vt:lpstr>Additional items for WCEA  Integration discussions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and Grid Integration – NREL framework and key Results</dc:title>
  <dc:creator>Brian Parsons</dc:creator>
  <cp:lastModifiedBy>Brian Parsons</cp:lastModifiedBy>
  <cp:revision>95</cp:revision>
  <dcterms:created xsi:type="dcterms:W3CDTF">2013-06-19T18:46:21Z</dcterms:created>
  <dcterms:modified xsi:type="dcterms:W3CDTF">2015-01-07T01:13:33Z</dcterms:modified>
</cp:coreProperties>
</file>