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259" r:id="rId4"/>
    <p:sldId id="260" r:id="rId5"/>
    <p:sldId id="282" r:id="rId6"/>
    <p:sldId id="272" r:id="rId7"/>
    <p:sldId id="262" r:id="rId8"/>
    <p:sldId id="263" r:id="rId9"/>
    <p:sldId id="264" r:id="rId10"/>
    <p:sldId id="265" r:id="rId11"/>
    <p:sldId id="266" r:id="rId12"/>
    <p:sldId id="269" r:id="rId13"/>
    <p:sldId id="267" r:id="rId14"/>
    <p:sldId id="271" r:id="rId15"/>
    <p:sldId id="273" r:id="rId16"/>
    <p:sldId id="274" r:id="rId17"/>
    <p:sldId id="275" r:id="rId18"/>
    <p:sldId id="276" r:id="rId19"/>
    <p:sldId id="277" r:id="rId20"/>
    <p:sldId id="278" r:id="rId21"/>
    <p:sldId id="279" r:id="rId22"/>
    <p:sldId id="280" r:id="rId23"/>
    <p:sldId id="281" r:id="rId24"/>
    <p:sldId id="28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8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5" autoAdjust="0"/>
    <p:restoredTop sz="86355" autoAdjust="0"/>
  </p:normalViewPr>
  <p:slideViewPr>
    <p:cSldViewPr snapToGrid="0" snapToObjects="1">
      <p:cViewPr varScale="1">
        <p:scale>
          <a:sx n="75" d="100"/>
          <a:sy n="75" d="100"/>
        </p:scale>
        <p:origin x="-1952" y="-120"/>
      </p:cViewPr>
      <p:guideLst>
        <p:guide orient="horz" pos="2160"/>
        <p:guide pos="2880"/>
      </p:guideLst>
    </p:cSldViewPr>
  </p:slideViewPr>
  <p:outlineViewPr>
    <p:cViewPr>
      <p:scale>
        <a:sx n="33" d="100"/>
        <a:sy n="33" d="100"/>
      </p:scale>
      <p:origin x="0" y="-347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08759-101A-734E-ACA0-1AAD67E60A9B}" type="datetimeFigureOut">
              <a:rPr lang="en-US" smtClean="0"/>
              <a:t>9/9/15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641C6-6DA1-654A-9D69-DD5A63513D59}" type="slidenum">
              <a:rPr lang="en-US" smtClean="0"/>
              <a:t>‹#›</a:t>
            </a:fld>
            <a:endParaRPr lang="en-US" dirty="0"/>
          </a:p>
        </p:txBody>
      </p:sp>
    </p:spTree>
    <p:extLst>
      <p:ext uri="{BB962C8B-B14F-4D97-AF65-F5344CB8AC3E}">
        <p14:creationId xmlns:p14="http://schemas.microsoft.com/office/powerpoint/2010/main" val="1764941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D641C6-6DA1-654A-9D69-DD5A63513D59}" type="slidenum">
              <a:rPr lang="en-US" smtClean="0"/>
              <a:t>1</a:t>
            </a:fld>
            <a:endParaRPr lang="en-US" dirty="0"/>
          </a:p>
        </p:txBody>
      </p:sp>
    </p:spTree>
    <p:extLst>
      <p:ext uri="{BB962C8B-B14F-4D97-AF65-F5344CB8AC3E}">
        <p14:creationId xmlns:p14="http://schemas.microsoft.com/office/powerpoint/2010/main" val="3523138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solidFill>
                  <a:srgbClr val="000000"/>
                </a:solidFill>
                <a:latin typeface="Century Gothic"/>
                <a:cs typeface="Century Gothic"/>
              </a:rPr>
              <a:t>[Kate]</a:t>
            </a:r>
            <a:endParaRPr lang="en-US" sz="1200" dirty="0" smtClean="0">
              <a:solidFill>
                <a:srgbClr val="000000"/>
              </a:solidFill>
              <a:latin typeface="Century Gothic"/>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u="sng" dirty="0" smtClean="0">
                <a:solidFill>
                  <a:srgbClr val="000000"/>
                </a:solidFill>
                <a:latin typeface="Century Gothic"/>
                <a:cs typeface="Century Gothic"/>
              </a:rPr>
              <a:t>For others, not so </a:t>
            </a:r>
            <a:r>
              <a:rPr lang="en-US" sz="1200" b="0" u="none" dirty="0" smtClean="0">
                <a:solidFill>
                  <a:srgbClr val="000000"/>
                </a:solidFill>
                <a:latin typeface="Century Gothic"/>
                <a:cs typeface="Century Gothic"/>
              </a:rPr>
              <a:t>much.</a:t>
            </a:r>
            <a:r>
              <a:rPr lang="en-US" sz="1200" b="0" u="none" baseline="0" dirty="0" smtClean="0">
                <a:solidFill>
                  <a:srgbClr val="000000"/>
                </a:solidFill>
                <a:latin typeface="Century Gothic"/>
                <a:cs typeface="Century Gothic"/>
              </a:rPr>
              <a:t> </a:t>
            </a:r>
            <a:r>
              <a:rPr lang="en-US" sz="1200" u="none" dirty="0" smtClean="0">
                <a:solidFill>
                  <a:srgbClr val="000000"/>
                </a:solidFill>
                <a:latin typeface="Century Gothic"/>
                <a:cs typeface="Century Gothic"/>
              </a:rPr>
              <a:t>Many</a:t>
            </a:r>
            <a:r>
              <a:rPr lang="en-US" sz="1200" dirty="0" smtClean="0">
                <a:solidFill>
                  <a:srgbClr val="000000"/>
                </a:solidFill>
                <a:latin typeface="Century Gothic"/>
                <a:cs typeface="Century Gothic"/>
              </a:rPr>
              <a:t> of our listeners hear the messages about climate science differently than we do.  </a:t>
            </a:r>
            <a:r>
              <a:rPr lang="en-US" sz="1200" u="sng" dirty="0" smtClean="0">
                <a:solidFill>
                  <a:srgbClr val="000000"/>
                </a:solidFill>
                <a:latin typeface="Century Gothic"/>
                <a:cs typeface="Century Gothic"/>
              </a:rPr>
              <a:t>THEY HAVE A VERY DIFFERENT STORY TO TELL, </a:t>
            </a:r>
            <a:r>
              <a:rPr lang="en-US" sz="1200" baseline="0" dirty="0" smtClean="0">
                <a:solidFill>
                  <a:srgbClr val="000000"/>
                </a:solidFill>
                <a:latin typeface="Century Gothic"/>
                <a:cs typeface="Century Gothic"/>
              </a:rPr>
              <a:t>USING THE SAME FACTS AVAILABLE TO US.</a:t>
            </a:r>
            <a:endParaRPr lang="en-US" sz="1200" dirty="0" smtClean="0">
              <a:solidFill>
                <a:srgbClr val="000000"/>
              </a:solidFill>
              <a:latin typeface="Century Gothic"/>
              <a:cs typeface="Century Gothic"/>
            </a:endParaRPr>
          </a:p>
        </p:txBody>
      </p:sp>
      <p:sp>
        <p:nvSpPr>
          <p:cNvPr id="4" name="Slide Number Placeholder 3"/>
          <p:cNvSpPr>
            <a:spLocks noGrp="1"/>
          </p:cNvSpPr>
          <p:nvPr>
            <p:ph type="sldNum" sz="quarter" idx="10"/>
          </p:nvPr>
        </p:nvSpPr>
        <p:spPr/>
        <p:txBody>
          <a:bodyPr/>
          <a:lstStyle/>
          <a:p>
            <a:fld id="{E7D641C6-6DA1-654A-9D69-DD5A63513D59}" type="slidenum">
              <a:rPr lang="en-US" smtClean="0"/>
              <a:t>10</a:t>
            </a:fld>
            <a:endParaRPr lang="en-US" dirty="0"/>
          </a:p>
        </p:txBody>
      </p:sp>
    </p:spTree>
    <p:extLst>
      <p:ext uri="{BB962C8B-B14F-4D97-AF65-F5344CB8AC3E}">
        <p14:creationId xmlns:p14="http://schemas.microsoft.com/office/powerpoint/2010/main" val="222085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Century Gothic"/>
                <a:cs typeface="Century Gothic"/>
              </a:rPr>
              <a:t>[Amanda]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entury Gothic"/>
                <a:cs typeface="Century Gothic"/>
              </a:rPr>
              <a:t>Everybody listens to WIFM (what’s-in-it-for-me) radio. It’s vital that we touch people’s emotions, not just their logic –almost everyone has a personal example that hits home (mom in Florida, or relatives on top of the Marcellus shale oil reserves.)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entury Gothic"/>
                <a:cs typeface="Century Gothic"/>
              </a:rPr>
              <a:t>While we are policy nerds or</a:t>
            </a:r>
            <a:r>
              <a:rPr lang="en-US" sz="1200" baseline="0" dirty="0" smtClean="0">
                <a:solidFill>
                  <a:srgbClr val="000000"/>
                </a:solidFill>
                <a:latin typeface="Century Gothic"/>
                <a:cs typeface="Century Gothic"/>
              </a:rPr>
              <a:t> energy geeks we need to understand that for climate change – something that is hard for people to perceive – we can connect with them if we can connect to their emotions about a place, a person or even a thing.</a:t>
            </a:r>
            <a:endParaRPr lang="en-US" sz="1200" dirty="0" smtClean="0">
              <a:solidFill>
                <a:srgbClr val="000000"/>
              </a:solidFill>
              <a:latin typeface="Century Gothic"/>
              <a:cs typeface="Century Gothic"/>
            </a:endParaRPr>
          </a:p>
        </p:txBody>
      </p:sp>
      <p:sp>
        <p:nvSpPr>
          <p:cNvPr id="4" name="Slide Number Placeholder 3"/>
          <p:cNvSpPr>
            <a:spLocks noGrp="1"/>
          </p:cNvSpPr>
          <p:nvPr>
            <p:ph type="sldNum" sz="quarter" idx="10"/>
          </p:nvPr>
        </p:nvSpPr>
        <p:spPr/>
        <p:txBody>
          <a:bodyPr/>
          <a:lstStyle/>
          <a:p>
            <a:fld id="{E7D641C6-6DA1-654A-9D69-DD5A63513D59}" type="slidenum">
              <a:rPr lang="en-US" smtClean="0"/>
              <a:t>11</a:t>
            </a:fld>
            <a:endParaRPr lang="en-US" dirty="0"/>
          </a:p>
        </p:txBody>
      </p:sp>
    </p:spTree>
    <p:extLst>
      <p:ext uri="{BB962C8B-B14F-4D97-AF65-F5344CB8AC3E}">
        <p14:creationId xmlns:p14="http://schemas.microsoft.com/office/powerpoint/2010/main" val="275635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[Amanda]</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Because</a:t>
            </a:r>
            <a:r>
              <a:rPr lang="en-US" sz="1200" baseline="0" dirty="0" smtClean="0">
                <a:solidFill>
                  <a:srgbClr val="FF0000"/>
                </a:solidFill>
              </a:rPr>
              <a:t> w</a:t>
            </a:r>
            <a:r>
              <a:rPr lang="en-US" sz="1200" dirty="0" smtClean="0">
                <a:solidFill>
                  <a:srgbClr val="FF0000"/>
                </a:solidFill>
              </a:rPr>
              <a:t>e’re so wonky and we delve into so many things – we need to be clear not only about our asks and our messages but how those asks</a:t>
            </a:r>
            <a:r>
              <a:rPr lang="en-US" sz="1200" baseline="0" dirty="0" smtClean="0">
                <a:solidFill>
                  <a:srgbClr val="FF0000"/>
                </a:solidFill>
              </a:rPr>
              <a:t> are being perceived and if we are hitting people’s “hot buttons”</a:t>
            </a:r>
            <a:r>
              <a:rPr lang="en-US" sz="1200" dirty="0" smtClean="0">
                <a:solidFill>
                  <a:srgbClr val="FF0000"/>
                </a:solidFill>
              </a:rPr>
              <a:t>.</a:t>
            </a:r>
          </a:p>
          <a:p>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12</a:t>
            </a:fld>
            <a:endParaRPr lang="en-US" dirty="0"/>
          </a:p>
        </p:txBody>
      </p:sp>
    </p:spTree>
    <p:extLst>
      <p:ext uri="{BB962C8B-B14F-4D97-AF65-F5344CB8AC3E}">
        <p14:creationId xmlns:p14="http://schemas.microsoft.com/office/powerpoint/2010/main" val="249265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[Kate]</a:t>
            </a:r>
            <a:r>
              <a:rPr lang="en-US" b="1" baseline="0" dirty="0" smtClean="0"/>
              <a:t> </a:t>
            </a:r>
            <a:r>
              <a:rPr lang="en-US" dirty="0" smtClean="0"/>
              <a:t>Here’s </a:t>
            </a:r>
            <a:r>
              <a:rPr lang="en-US" u="sng" dirty="0" smtClean="0"/>
              <a:t>ANOTHER</a:t>
            </a:r>
            <a:r>
              <a:rPr lang="en-US" dirty="0" smtClean="0"/>
              <a:t> example that hit close to home for a personal friend of mine. He used to be slightly skeptical about climate change, and didn’t think humans could do much about it. </a:t>
            </a:r>
          </a:p>
          <a:p>
            <a:r>
              <a:rPr lang="en-US" dirty="0" smtClean="0"/>
              <a:t>He’s also an avid hiker, and once the Paradise</a:t>
            </a:r>
            <a:r>
              <a:rPr lang="en-US" baseline="0" dirty="0" smtClean="0"/>
              <a:t> fire struck in the Olympic Mountains, his favorite </a:t>
            </a:r>
            <a:r>
              <a:rPr lang="en-US" dirty="0" smtClean="0"/>
              <a:t>Queets River trailhead was closed. And it won’t be the same again anytime soon. My friend now takes climate change very seriously.</a:t>
            </a:r>
          </a:p>
          <a:p>
            <a:r>
              <a:rPr lang="en-US" dirty="0" smtClean="0"/>
              <a:t>By</a:t>
            </a:r>
            <a:r>
              <a:rPr lang="en-US" baseline="0" dirty="0" smtClean="0"/>
              <a:t> the way, i</a:t>
            </a:r>
            <a:r>
              <a:rPr lang="en-US" dirty="0" smtClean="0"/>
              <a:t>n a normal year, </a:t>
            </a:r>
            <a:r>
              <a:rPr lang="en-US" i="0" dirty="0" smtClean="0"/>
              <a:t>the Olympic National Park </a:t>
            </a:r>
            <a:r>
              <a:rPr lang="en-US" dirty="0" smtClean="0"/>
              <a:t>is the wettest place in the continental U.S., with</a:t>
            </a:r>
            <a:r>
              <a:rPr lang="en-US" baseline="0" dirty="0" smtClean="0"/>
              <a:t> a</a:t>
            </a:r>
            <a:r>
              <a:rPr lang="en-US" dirty="0" smtClean="0"/>
              <a:t>n annual 150 inches of rainfall.</a:t>
            </a:r>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13</a:t>
            </a:fld>
            <a:endParaRPr lang="en-US" dirty="0"/>
          </a:p>
        </p:txBody>
      </p:sp>
    </p:spTree>
    <p:extLst>
      <p:ext uri="{BB962C8B-B14F-4D97-AF65-F5344CB8AC3E}">
        <p14:creationId xmlns:p14="http://schemas.microsoft.com/office/powerpoint/2010/main" val="67957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[Kate]</a:t>
            </a:r>
            <a:r>
              <a:rPr lang="en-US" b="1" baseline="0" dirty="0" smtClean="0"/>
              <a:t> </a:t>
            </a:r>
          </a:p>
          <a:p>
            <a:r>
              <a:rPr lang="en-US" u="sng" dirty="0" smtClean="0"/>
              <a:t>In addition to touching emotions, we have to recognize </a:t>
            </a:r>
            <a:r>
              <a:rPr lang="en-US" u="none" dirty="0" smtClean="0"/>
              <a:t>that</a:t>
            </a:r>
            <a:r>
              <a:rPr lang="en-US" u="none" baseline="0" dirty="0" smtClean="0"/>
              <a:t> t</a:t>
            </a:r>
            <a:r>
              <a:rPr lang="en-US" u="none" dirty="0" smtClean="0"/>
              <a:t>he</a:t>
            </a:r>
            <a:r>
              <a:rPr lang="en-US" dirty="0" smtClean="0"/>
              <a:t> many stakeholders we deal with also have different personality traits,</a:t>
            </a:r>
            <a:r>
              <a:rPr lang="en-US" baseline="0" dirty="0" smtClean="0"/>
              <a:t> different ways of reasoning, and therefore different ways of responding to change.</a:t>
            </a:r>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14</a:t>
            </a:fld>
            <a:endParaRPr lang="en-US" dirty="0"/>
          </a:p>
        </p:txBody>
      </p:sp>
    </p:spTree>
    <p:extLst>
      <p:ext uri="{BB962C8B-B14F-4D97-AF65-F5344CB8AC3E}">
        <p14:creationId xmlns:p14="http://schemas.microsoft.com/office/powerpoint/2010/main" val="251987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[Kate]</a:t>
            </a:r>
            <a:r>
              <a:rPr lang="en-US" b="1" baseline="0" dirty="0" smtClean="0"/>
              <a:t> </a:t>
            </a:r>
          </a:p>
          <a:p>
            <a:r>
              <a:rPr lang="en-US" sz="1200" dirty="0" smtClean="0">
                <a:latin typeface="Century Gothic"/>
                <a:cs typeface="Century Gothic"/>
              </a:rPr>
              <a:t>Some of our responses to change are really about how we are measured – and how we are both rewarded and penalized. </a:t>
            </a:r>
          </a:p>
          <a:p>
            <a:pPr lvl="0"/>
            <a:r>
              <a:rPr lang="en-US" sz="1200" dirty="0" smtClean="0">
                <a:latin typeface="Century Gothic"/>
                <a:cs typeface="Century Gothic"/>
              </a:rPr>
              <a:t>So, how can we present our messages in a way that doesn’t polarize the issues?</a:t>
            </a:r>
          </a:p>
          <a:p>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15</a:t>
            </a:fld>
            <a:endParaRPr lang="en-US" dirty="0"/>
          </a:p>
        </p:txBody>
      </p:sp>
    </p:spTree>
    <p:extLst>
      <p:ext uri="{BB962C8B-B14F-4D97-AF65-F5344CB8AC3E}">
        <p14:creationId xmlns:p14="http://schemas.microsoft.com/office/powerpoint/2010/main" val="2942815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[Amanda]</a:t>
            </a:r>
            <a:r>
              <a:rPr lang="en-US" b="1" baseline="0" dirty="0" smtClean="0"/>
              <a:t> </a:t>
            </a:r>
            <a:endParaRPr lang="en-US" sz="1200" b="1" dirty="0" smtClean="0">
              <a:latin typeface="Century Gothic"/>
              <a:cs typeface="Century Gothic"/>
            </a:endParaRPr>
          </a:p>
          <a:p>
            <a:r>
              <a:rPr lang="en-US" sz="1200" b="1" dirty="0" smtClean="0">
                <a:latin typeface="Century Gothic"/>
                <a:cs typeface="Century Gothic"/>
              </a:rPr>
              <a:t>Accomplishing our mission will take time. </a:t>
            </a:r>
            <a:endParaRPr lang="en-US" sz="1200" dirty="0" smtClean="0">
              <a:latin typeface="Century Gothic"/>
              <a:cs typeface="Century Gothic"/>
            </a:endParaRPr>
          </a:p>
          <a:p>
            <a:pPr marL="171450" indent="-171450">
              <a:buFont typeface="Arial"/>
              <a:buChar char="•"/>
            </a:pPr>
            <a:r>
              <a:rPr lang="en-US" sz="1200" dirty="0" smtClean="0">
                <a:latin typeface="Century Gothic"/>
                <a:cs typeface="Century Gothic"/>
              </a:rPr>
              <a:t>First, we have to realize that we’re in this for the long haul – this requires developing trusted long term relationships.</a:t>
            </a:r>
          </a:p>
          <a:p>
            <a:pPr marL="171450" indent="-171450">
              <a:buFont typeface="Arial"/>
              <a:buChar char="•"/>
            </a:pPr>
            <a:r>
              <a:rPr lang="en-US" sz="1200" dirty="0" smtClean="0">
                <a:latin typeface="Century Gothic"/>
                <a:cs typeface="Century Gothic"/>
              </a:rPr>
              <a:t>It is worth our time to build relationships. </a:t>
            </a:r>
          </a:p>
          <a:p>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16</a:t>
            </a:fld>
            <a:endParaRPr lang="en-US" dirty="0"/>
          </a:p>
        </p:txBody>
      </p:sp>
    </p:spTree>
    <p:extLst>
      <p:ext uri="{BB962C8B-B14F-4D97-AF65-F5344CB8AC3E}">
        <p14:creationId xmlns:p14="http://schemas.microsoft.com/office/powerpoint/2010/main" val="4041000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[Amanda]</a:t>
            </a:r>
            <a:r>
              <a:rPr lang="en-US" b="1" baseline="0" dirty="0" smtClean="0"/>
              <a:t> </a:t>
            </a:r>
            <a:endParaRPr lang="en-US" sz="1200" b="1" dirty="0" smtClean="0">
              <a:latin typeface="Century Gothic"/>
              <a:cs typeface="Century Gothic"/>
            </a:endParaRPr>
          </a:p>
          <a:p>
            <a:r>
              <a:rPr lang="en-US" sz="1200" b="1" dirty="0" smtClean="0">
                <a:latin typeface="Century Gothic"/>
                <a:cs typeface="Century Gothic"/>
              </a:rPr>
              <a:t>To create strong relationships, we need to be the honest broker</a:t>
            </a:r>
          </a:p>
          <a:p>
            <a:pPr marL="171450" indent="-171450">
              <a:buFont typeface="Arial"/>
              <a:buChar char="•"/>
            </a:pPr>
            <a:r>
              <a:rPr lang="en-US" sz="1200" dirty="0" smtClean="0">
                <a:latin typeface="Century Gothic"/>
                <a:cs typeface="Century Gothic"/>
              </a:rPr>
              <a:t>Tell our listeners both the good and the bad, including what detractors will say</a:t>
            </a:r>
          </a:p>
          <a:p>
            <a:pPr marL="171450" indent="-171450">
              <a:buFont typeface="Arial"/>
              <a:buChar char="•"/>
            </a:pPr>
            <a:r>
              <a:rPr lang="en-US" sz="1200" dirty="0" smtClean="0">
                <a:latin typeface="Century Gothic"/>
                <a:cs typeface="Century Gothic"/>
              </a:rPr>
              <a:t>That way, we get to frame the negative that they will inevitably hear.</a:t>
            </a:r>
          </a:p>
          <a:p>
            <a:pPr marL="171450" indent="-171450">
              <a:buFont typeface="Arial"/>
              <a:buChar char="•"/>
            </a:pPr>
            <a:r>
              <a:rPr lang="en-US" sz="1200" dirty="0" smtClean="0">
                <a:latin typeface="Century Gothic"/>
                <a:cs typeface="Century Gothic"/>
              </a:rPr>
              <a:t>They will hear it from us first.</a:t>
            </a:r>
          </a:p>
        </p:txBody>
      </p:sp>
      <p:sp>
        <p:nvSpPr>
          <p:cNvPr id="4" name="Slide Number Placeholder 3"/>
          <p:cNvSpPr>
            <a:spLocks noGrp="1"/>
          </p:cNvSpPr>
          <p:nvPr>
            <p:ph type="sldNum" sz="quarter" idx="10"/>
          </p:nvPr>
        </p:nvSpPr>
        <p:spPr/>
        <p:txBody>
          <a:bodyPr/>
          <a:lstStyle/>
          <a:p>
            <a:fld id="{E7D641C6-6DA1-654A-9D69-DD5A63513D59}" type="slidenum">
              <a:rPr lang="en-US" smtClean="0"/>
              <a:t>17</a:t>
            </a:fld>
            <a:endParaRPr lang="en-US" dirty="0"/>
          </a:p>
        </p:txBody>
      </p:sp>
    </p:spTree>
    <p:extLst>
      <p:ext uri="{BB962C8B-B14F-4D97-AF65-F5344CB8AC3E}">
        <p14:creationId xmlns:p14="http://schemas.microsoft.com/office/powerpoint/2010/main" val="1351718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Amanda]</a:t>
            </a:r>
            <a:r>
              <a:rPr lang="en-US" sz="1100" b="1" baseline="0" dirty="0" smtClean="0"/>
              <a:t> </a:t>
            </a:r>
            <a:endParaRPr lang="en-US" sz="1100" b="1" dirty="0" smtClean="0">
              <a:latin typeface="Century Gothic"/>
              <a:cs typeface="Century Gothic"/>
            </a:endParaRPr>
          </a:p>
          <a:p>
            <a:r>
              <a:rPr lang="en-US" sz="1100" b="1" dirty="0" smtClean="0">
                <a:latin typeface="Century Gothic"/>
                <a:cs typeface="Century Gothic"/>
              </a:rPr>
              <a:t>We concentrate on clean energy as a solution to climate change. So how do we communicate that message in a way that fosters relationship-building?</a:t>
            </a:r>
            <a:endParaRPr lang="en-US" sz="1100" dirty="0" smtClean="0">
              <a:latin typeface="Century Gothic"/>
              <a:cs typeface="Century Gothic"/>
            </a:endParaRPr>
          </a:p>
          <a:p>
            <a:pPr marL="171450" lvl="0" indent="-171450">
              <a:buFont typeface="Arial"/>
              <a:buChar char="•"/>
            </a:pPr>
            <a:r>
              <a:rPr lang="en-US" sz="1100" dirty="0" smtClean="0">
                <a:latin typeface="Century Gothic"/>
                <a:cs typeface="Century Gothic"/>
              </a:rPr>
              <a:t>First, identify a place of common ground </a:t>
            </a:r>
          </a:p>
          <a:p>
            <a:pPr marL="346075" lvl="1" indent="-173038">
              <a:buFont typeface="Lucida Grande"/>
              <a:buChar char="­"/>
            </a:pPr>
            <a:r>
              <a:rPr lang="en-US" sz="1100" dirty="0" smtClean="0">
                <a:latin typeface="Century Gothic"/>
                <a:cs typeface="Century Gothic"/>
              </a:rPr>
              <a:t>What does the person care about? Do background research or ask them directly.</a:t>
            </a:r>
          </a:p>
          <a:p>
            <a:pPr marL="171450" lvl="0" indent="-171450">
              <a:buFont typeface="Arial"/>
              <a:buChar char="•"/>
            </a:pPr>
            <a:r>
              <a:rPr lang="en-US" sz="1100" dirty="0" smtClean="0">
                <a:latin typeface="Century Gothic"/>
                <a:cs typeface="Century Gothic"/>
              </a:rPr>
              <a:t>Do they care about water, affordability, air pollution, land use etc.?</a:t>
            </a:r>
          </a:p>
          <a:p>
            <a:pPr marL="171450" lvl="0" indent="-171450">
              <a:buFont typeface="Arial"/>
              <a:buChar char="•"/>
            </a:pPr>
            <a:r>
              <a:rPr lang="en-US" sz="1100" dirty="0" smtClean="0">
                <a:latin typeface="Century Gothic"/>
                <a:cs typeface="Century Gothic"/>
              </a:rPr>
              <a:t>Connect our issue to theirs.</a:t>
            </a:r>
          </a:p>
          <a:p>
            <a:pPr marL="346075" lvl="1" indent="-173038">
              <a:buFont typeface="Lucida Grande"/>
              <a:buChar char="­"/>
            </a:pPr>
            <a:r>
              <a:rPr lang="en-US" sz="1100" dirty="0" smtClean="0">
                <a:latin typeface="Century Gothic"/>
                <a:cs typeface="Century Gothic"/>
              </a:rPr>
              <a:t>How does clean energy help them solve their issue?</a:t>
            </a:r>
          </a:p>
          <a:p>
            <a:pPr marL="346075" lvl="1" indent="-173038">
              <a:buFont typeface="Lucida Grande"/>
              <a:buChar char="­"/>
            </a:pPr>
            <a:r>
              <a:rPr lang="en-US" sz="1100" dirty="0" smtClean="0">
                <a:latin typeface="Century Gothic"/>
                <a:cs typeface="Century Gothic"/>
              </a:rPr>
              <a:t>Clean energy is price stable which mitigates energy price fluctuations that hit low income hard.</a:t>
            </a:r>
          </a:p>
          <a:p>
            <a:pPr marL="171450" lvl="0" indent="-171450">
              <a:buFont typeface="Arial"/>
              <a:buChar char="•"/>
            </a:pPr>
            <a:r>
              <a:rPr lang="en-US" sz="1100" dirty="0" smtClean="0">
                <a:latin typeface="Century Gothic"/>
                <a:cs typeface="Century Gothic"/>
              </a:rPr>
              <a:t>What can you agree on?</a:t>
            </a:r>
          </a:p>
          <a:p>
            <a:pPr marL="346075" lvl="1" indent="-173038">
              <a:buFont typeface="Lucida Grande"/>
              <a:buChar char="­"/>
            </a:pPr>
            <a:r>
              <a:rPr lang="en-US" sz="1100" dirty="0" smtClean="0">
                <a:latin typeface="Century Gothic"/>
                <a:cs typeface="Century Gothic"/>
              </a:rPr>
              <a:t>There is increasing pressure on limited water supplies.</a:t>
            </a:r>
          </a:p>
          <a:p>
            <a:pPr marL="346075" lvl="1" indent="-173038">
              <a:buFont typeface="Lucida Grande"/>
              <a:buChar char="­"/>
            </a:pPr>
            <a:r>
              <a:rPr lang="en-US" sz="1100" dirty="0" smtClean="0">
                <a:latin typeface="Century Gothic"/>
                <a:cs typeface="Century Gothic"/>
              </a:rPr>
              <a:t>Price stability is good for all customers.</a:t>
            </a:r>
          </a:p>
          <a:p>
            <a:pPr marL="346075" lvl="1" indent="-173038">
              <a:buFont typeface="Lucida Grande"/>
              <a:buChar char="­"/>
            </a:pPr>
            <a:r>
              <a:rPr lang="en-US" sz="1100" dirty="0" smtClean="0">
                <a:latin typeface="Century Gothic"/>
                <a:cs typeface="Century Gothic"/>
              </a:rPr>
              <a:t>Diversification of energy sources creates resiliency. </a:t>
            </a:r>
          </a:p>
          <a:p>
            <a:pPr marL="346075" lvl="1" indent="-173038">
              <a:buFont typeface="Lucida Grande"/>
              <a:buChar char="­"/>
            </a:pPr>
            <a:r>
              <a:rPr lang="en-US" sz="1100" dirty="0" smtClean="0">
                <a:latin typeface="Century Gothic"/>
                <a:cs typeface="Century Gothic"/>
              </a:rPr>
              <a:t>Rapid change is rapidly occurring which creates opportunities and challenges.</a:t>
            </a:r>
          </a:p>
        </p:txBody>
      </p:sp>
      <p:sp>
        <p:nvSpPr>
          <p:cNvPr id="4" name="Slide Number Placeholder 3"/>
          <p:cNvSpPr>
            <a:spLocks noGrp="1"/>
          </p:cNvSpPr>
          <p:nvPr>
            <p:ph type="sldNum" sz="quarter" idx="10"/>
          </p:nvPr>
        </p:nvSpPr>
        <p:spPr/>
        <p:txBody>
          <a:bodyPr/>
          <a:lstStyle/>
          <a:p>
            <a:fld id="{E7D641C6-6DA1-654A-9D69-DD5A63513D59}" type="slidenum">
              <a:rPr lang="en-US" smtClean="0"/>
              <a:t>18</a:t>
            </a:fld>
            <a:endParaRPr lang="en-US" dirty="0"/>
          </a:p>
        </p:txBody>
      </p:sp>
    </p:spTree>
    <p:extLst>
      <p:ext uri="{BB962C8B-B14F-4D97-AF65-F5344CB8AC3E}">
        <p14:creationId xmlns:p14="http://schemas.microsoft.com/office/powerpoint/2010/main" val="1286204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[Amanda]</a:t>
            </a:r>
            <a:r>
              <a:rPr lang="en-US" b="1" baseline="0" dirty="0" smtClean="0"/>
              <a:t> </a:t>
            </a:r>
          </a:p>
          <a:p>
            <a:r>
              <a:rPr lang="en-US" sz="1200" b="1" dirty="0" smtClean="0">
                <a:latin typeface="Century Gothic"/>
                <a:cs typeface="Century Gothic"/>
              </a:rPr>
              <a:t>When we advocate any change from the status quo, we are aiming at solving some sort of problem</a:t>
            </a:r>
          </a:p>
          <a:p>
            <a:pPr marL="171450" indent="-171450">
              <a:buFont typeface="Arial"/>
              <a:buChar char="•"/>
            </a:pPr>
            <a:r>
              <a:rPr lang="en-US" sz="1200" dirty="0" smtClean="0">
                <a:latin typeface="Century Gothic"/>
                <a:cs typeface="Century Gothic"/>
              </a:rPr>
              <a:t>People who understand and experience problems don’t have to be educated or informed</a:t>
            </a:r>
          </a:p>
          <a:p>
            <a:pPr marL="171450" indent="-171450">
              <a:buFont typeface="Arial"/>
              <a:buChar char="•"/>
            </a:pPr>
            <a:r>
              <a:rPr lang="en-US" sz="1200" dirty="0" smtClean="0">
                <a:latin typeface="Century Gothic"/>
                <a:cs typeface="Century Gothic"/>
              </a:rPr>
              <a:t>If we understand a problem and the people we work with don’t, we are likely to set up a polarity (us and them)</a:t>
            </a:r>
          </a:p>
          <a:p>
            <a:pPr marL="171450" indent="-171450">
              <a:buFont typeface="Arial"/>
              <a:buChar char="•"/>
            </a:pPr>
            <a:r>
              <a:rPr lang="en-US" sz="1200" dirty="0" smtClean="0">
                <a:latin typeface="Century Gothic"/>
                <a:cs typeface="Century Gothic"/>
              </a:rPr>
              <a:t>If everyone understands the problem, it will get resolved faster with more collaboration</a:t>
            </a:r>
          </a:p>
          <a:p>
            <a:pPr marL="171450" indent="-171450">
              <a:buFont typeface="Arial"/>
              <a:buChar char="•"/>
            </a:pPr>
            <a:r>
              <a:rPr lang="en-US" sz="1200" dirty="0" smtClean="0">
                <a:latin typeface="Century Gothic"/>
                <a:cs typeface="Century Gothic"/>
              </a:rPr>
              <a:t>Solving problems involves everyone in the solution</a:t>
            </a:r>
          </a:p>
          <a:p>
            <a:pPr marL="171450" indent="-171450">
              <a:buFont typeface="Arial"/>
              <a:buChar char="•"/>
            </a:pPr>
            <a:r>
              <a:rPr lang="en-US" sz="1200" dirty="0" smtClean="0">
                <a:latin typeface="Century Gothic"/>
                <a:cs typeface="Century Gothic"/>
              </a:rPr>
              <a:t>In short, we need to sell </a:t>
            </a:r>
            <a:r>
              <a:rPr lang="en-US" sz="1200" i="1" dirty="0" smtClean="0">
                <a:latin typeface="Century Gothic"/>
                <a:cs typeface="Century Gothic"/>
              </a:rPr>
              <a:t>solutions</a:t>
            </a:r>
            <a:r>
              <a:rPr lang="en-US" sz="1200" dirty="0" smtClean="0">
                <a:latin typeface="Century Gothic"/>
                <a:cs typeface="Century Gothic"/>
              </a:rPr>
              <a:t>, not </a:t>
            </a:r>
            <a:r>
              <a:rPr lang="en-US" sz="1200" i="1" dirty="0" smtClean="0">
                <a:latin typeface="Century Gothic"/>
                <a:cs typeface="Century Gothic"/>
              </a:rPr>
              <a:t>problems</a:t>
            </a:r>
          </a:p>
        </p:txBody>
      </p:sp>
      <p:sp>
        <p:nvSpPr>
          <p:cNvPr id="4" name="Slide Number Placeholder 3"/>
          <p:cNvSpPr>
            <a:spLocks noGrp="1"/>
          </p:cNvSpPr>
          <p:nvPr>
            <p:ph type="sldNum" sz="quarter" idx="10"/>
          </p:nvPr>
        </p:nvSpPr>
        <p:spPr/>
        <p:txBody>
          <a:bodyPr/>
          <a:lstStyle/>
          <a:p>
            <a:fld id="{E7D641C6-6DA1-654A-9D69-DD5A63513D59}" type="slidenum">
              <a:rPr lang="en-US" smtClean="0"/>
              <a:t>19</a:t>
            </a:fld>
            <a:endParaRPr lang="en-US" dirty="0"/>
          </a:p>
        </p:txBody>
      </p:sp>
    </p:spTree>
    <p:extLst>
      <p:ext uri="{BB962C8B-B14F-4D97-AF65-F5344CB8AC3E}">
        <p14:creationId xmlns:p14="http://schemas.microsoft.com/office/powerpoint/2010/main" val="339450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200" b="1" dirty="0" smtClean="0">
                <a:solidFill>
                  <a:srgbClr val="FF0000"/>
                </a:solidFill>
                <a:latin typeface="Century Gothic"/>
                <a:cs typeface="Century Gothic"/>
              </a:rPr>
              <a:t>[Amanda]</a:t>
            </a:r>
            <a:endParaRPr lang="en-US" sz="600" dirty="0" smtClean="0">
              <a:solidFill>
                <a:srgbClr val="FF0000"/>
              </a:solidFill>
              <a:latin typeface="Century Gothic"/>
              <a:cs typeface="Century Gothic"/>
            </a:endParaRPr>
          </a:p>
          <a:p>
            <a:pPr>
              <a:spcAft>
                <a:spcPts val="600"/>
              </a:spcAft>
            </a:pPr>
            <a:r>
              <a:rPr lang="en-US" sz="1200" b="1" dirty="0" smtClean="0">
                <a:latin typeface="Century Gothic"/>
                <a:cs typeface="Century Gothic"/>
              </a:rPr>
              <a:t>Premise: </a:t>
            </a:r>
          </a:p>
          <a:p>
            <a:pPr marL="171450" indent="-171450">
              <a:spcAft>
                <a:spcPts val="600"/>
              </a:spcAft>
              <a:buFont typeface="Arial"/>
              <a:buChar char="•"/>
            </a:pPr>
            <a:r>
              <a:rPr lang="en-US" sz="1200" dirty="0" smtClean="0">
                <a:latin typeface="Century Gothic"/>
                <a:cs typeface="Century Gothic"/>
              </a:rPr>
              <a:t>We are all advocates for a low-carbon, flexible, and reliable Western grid that can adapt to a rapidly changing future</a:t>
            </a:r>
            <a:r>
              <a:rPr lang="en-US" sz="1200" b="1" dirty="0" smtClean="0">
                <a:latin typeface="Century Gothic"/>
                <a:cs typeface="Century Gothic"/>
              </a:rPr>
              <a:t>. </a:t>
            </a:r>
            <a:r>
              <a:rPr lang="en-US" sz="1200" b="1" i="1" dirty="0" smtClean="0">
                <a:latin typeface="Century Gothic"/>
                <a:cs typeface="Century Gothic"/>
              </a:rPr>
              <a:t>That means we are change agents.</a:t>
            </a:r>
            <a:endParaRPr lang="en-US" sz="1200" b="1" dirty="0" smtClean="0">
              <a:latin typeface="Century Gothic"/>
              <a:cs typeface="Century Gothic"/>
            </a:endParaRPr>
          </a:p>
          <a:p>
            <a:pPr marL="171450" lvl="0" indent="-171450">
              <a:buFont typeface="Arial"/>
              <a:buChar char="•"/>
            </a:pPr>
            <a:r>
              <a:rPr lang="en-US" sz="1200" dirty="0" smtClean="0">
                <a:latin typeface="Century Gothic"/>
                <a:cs typeface="Century Gothic"/>
              </a:rPr>
              <a:t>We (presenters) acknowledge that advocacy for change is what you (audience) do every day, and that you do it well. And we thought it would be instructive…</a:t>
            </a:r>
            <a:r>
              <a:rPr lang="en-US" sz="1200" i="1" dirty="0" smtClean="0">
                <a:latin typeface="Century Gothic"/>
                <a:cs typeface="Century Gothic"/>
              </a:rPr>
              <a:t>and fun</a:t>
            </a:r>
            <a:r>
              <a:rPr lang="en-US" sz="1200" dirty="0" smtClean="0">
                <a:latin typeface="Century Gothic"/>
                <a:cs typeface="Century Gothic"/>
              </a:rPr>
              <a:t>, to share some of our “change agent” experiences and perspectives with each other. </a:t>
            </a:r>
          </a:p>
        </p:txBody>
      </p:sp>
      <p:sp>
        <p:nvSpPr>
          <p:cNvPr id="4" name="Slide Number Placeholder 3"/>
          <p:cNvSpPr>
            <a:spLocks noGrp="1"/>
          </p:cNvSpPr>
          <p:nvPr>
            <p:ph type="sldNum" sz="quarter" idx="10"/>
          </p:nvPr>
        </p:nvSpPr>
        <p:spPr/>
        <p:txBody>
          <a:bodyPr/>
          <a:lstStyle/>
          <a:p>
            <a:fld id="{E7D641C6-6DA1-654A-9D69-DD5A63513D59}" type="slidenum">
              <a:rPr lang="en-US" smtClean="0"/>
              <a:t>2</a:t>
            </a:fld>
            <a:endParaRPr lang="en-US" dirty="0"/>
          </a:p>
        </p:txBody>
      </p:sp>
    </p:spTree>
    <p:extLst>
      <p:ext uri="{BB962C8B-B14F-4D97-AF65-F5344CB8AC3E}">
        <p14:creationId xmlns:p14="http://schemas.microsoft.com/office/powerpoint/2010/main" val="1141899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[Kate]</a:t>
            </a:r>
            <a:r>
              <a:rPr lang="en-US" b="1" baseline="0" dirty="0" smtClean="0"/>
              <a:t> </a:t>
            </a:r>
          </a:p>
          <a:p>
            <a:r>
              <a:rPr lang="en-US" sz="1200" b="1" dirty="0" smtClean="0">
                <a:latin typeface="Century Gothic"/>
                <a:cs typeface="Century Gothic"/>
              </a:rPr>
              <a:t>But we can’t start by asking a leopard to change his or her spots…</a:t>
            </a:r>
            <a:endParaRPr lang="en-US" sz="1200" dirty="0" smtClean="0">
              <a:latin typeface="Century Gothic"/>
              <a:cs typeface="Century Gothic"/>
            </a:endParaRPr>
          </a:p>
          <a:p>
            <a:pPr marL="171450" indent="-171450">
              <a:buFont typeface="Arial"/>
              <a:buChar char="•"/>
            </a:pPr>
            <a:r>
              <a:rPr lang="en-US" sz="1200" dirty="0" smtClean="0">
                <a:latin typeface="Century Gothic"/>
                <a:cs typeface="Century Gothic"/>
              </a:rPr>
              <a:t>Recall we said that 30% will oppose change?</a:t>
            </a:r>
          </a:p>
          <a:p>
            <a:pPr marL="171450" indent="-171450">
              <a:buFont typeface="Arial"/>
              <a:buChar char="•"/>
            </a:pPr>
            <a:r>
              <a:rPr lang="en-US" sz="1200" dirty="0" smtClean="0">
                <a:latin typeface="Century Gothic"/>
                <a:cs typeface="Century Gothic"/>
              </a:rPr>
              <a:t>A main driver for change may be the constraints of the organizations we work for.</a:t>
            </a:r>
          </a:p>
          <a:p>
            <a:pPr marL="171450" indent="-171450">
              <a:buFont typeface="Arial"/>
              <a:buChar char="•"/>
            </a:pPr>
            <a:r>
              <a:rPr lang="en-US" sz="1200" dirty="0" smtClean="0">
                <a:latin typeface="Century Gothic"/>
                <a:cs typeface="Century Gothic"/>
              </a:rPr>
              <a:t>First, we must learn what it is about the proposed change our listeners oppose</a:t>
            </a:r>
          </a:p>
          <a:p>
            <a:pPr marL="171450" indent="-171450">
              <a:buFont typeface="Arial"/>
              <a:buChar char="•"/>
            </a:pPr>
            <a:r>
              <a:rPr lang="en-US" sz="1200" dirty="0" smtClean="0">
                <a:latin typeface="Century Gothic"/>
                <a:cs typeface="Century Gothic"/>
              </a:rPr>
              <a:t>Next we must discover what changes to our proposed solutions would alleviate our listeners’ concerns</a:t>
            </a:r>
          </a:p>
          <a:p>
            <a:pPr marL="171450" indent="-171450">
              <a:buFont typeface="Arial"/>
              <a:buChar char="•"/>
            </a:pPr>
            <a:r>
              <a:rPr lang="en-US" sz="1200" dirty="0" smtClean="0">
                <a:latin typeface="Century Gothic"/>
                <a:cs typeface="Century Gothic"/>
              </a:rPr>
              <a:t>Then we can solve together </a:t>
            </a:r>
          </a:p>
        </p:txBody>
      </p:sp>
      <p:sp>
        <p:nvSpPr>
          <p:cNvPr id="4" name="Slide Number Placeholder 3"/>
          <p:cNvSpPr>
            <a:spLocks noGrp="1"/>
          </p:cNvSpPr>
          <p:nvPr>
            <p:ph type="sldNum" sz="quarter" idx="10"/>
          </p:nvPr>
        </p:nvSpPr>
        <p:spPr/>
        <p:txBody>
          <a:bodyPr/>
          <a:lstStyle/>
          <a:p>
            <a:fld id="{E7D641C6-6DA1-654A-9D69-DD5A63513D59}" type="slidenum">
              <a:rPr lang="en-US" smtClean="0"/>
              <a:t>20</a:t>
            </a:fld>
            <a:endParaRPr lang="en-US" dirty="0"/>
          </a:p>
        </p:txBody>
      </p:sp>
    </p:spTree>
    <p:extLst>
      <p:ext uri="{BB962C8B-B14F-4D97-AF65-F5344CB8AC3E}">
        <p14:creationId xmlns:p14="http://schemas.microsoft.com/office/powerpoint/2010/main" val="980838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[Amanda] -</a:t>
            </a:r>
            <a:r>
              <a:rPr lang="en-US" b="1" baseline="0" dirty="0" smtClean="0"/>
              <a:t> </a:t>
            </a:r>
            <a:r>
              <a:rPr lang="en-US" dirty="0" smtClean="0"/>
              <a:t>We thought it might be interesting to do a little role-playing to illustrate</a:t>
            </a:r>
            <a:r>
              <a:rPr lang="en-US" baseline="0" dirty="0" smtClean="0"/>
              <a:t> some examples of change proposals that we advocates have likely encountered.</a:t>
            </a:r>
          </a:p>
          <a:p>
            <a:r>
              <a:rPr lang="en-US" b="1" baseline="0" dirty="0" smtClean="0"/>
              <a:t>[Kate] - </a:t>
            </a:r>
            <a:r>
              <a:rPr lang="en-US" b="0" baseline="0" dirty="0" smtClean="0"/>
              <a:t>And there are probably </a:t>
            </a:r>
            <a:r>
              <a:rPr lang="en-US" baseline="0" dirty="0" smtClean="0"/>
              <a:t>effective, and not-so effective techniques for advocating change.</a:t>
            </a:r>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21</a:t>
            </a:fld>
            <a:endParaRPr lang="en-US" dirty="0"/>
          </a:p>
        </p:txBody>
      </p:sp>
    </p:spTree>
    <p:extLst>
      <p:ext uri="{BB962C8B-B14F-4D97-AF65-F5344CB8AC3E}">
        <p14:creationId xmlns:p14="http://schemas.microsoft.com/office/powerpoint/2010/main" val="3931464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 sets up</a:t>
            </a:r>
            <a:r>
              <a:rPr lang="en-US" baseline="0" dirty="0" smtClean="0"/>
              <a:t> Kate’s example of discussion with a control room operator.</a:t>
            </a:r>
          </a:p>
          <a:p>
            <a:r>
              <a:rPr lang="en-US" baseline="0" dirty="0" smtClean="0"/>
              <a:t>(Kate’s script will go here.)</a:t>
            </a:r>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22</a:t>
            </a:fld>
            <a:endParaRPr lang="en-US" dirty="0"/>
          </a:p>
        </p:txBody>
      </p:sp>
    </p:spTree>
    <p:extLst>
      <p:ext uri="{BB962C8B-B14F-4D97-AF65-F5344CB8AC3E}">
        <p14:creationId xmlns:p14="http://schemas.microsoft.com/office/powerpoint/2010/main" val="483291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 sets up Amanda’s role play.</a:t>
            </a:r>
          </a:p>
          <a:p>
            <a:r>
              <a:rPr lang="en-US" dirty="0" smtClean="0"/>
              <a:t>(Amanda’s script will go here.)</a:t>
            </a:r>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23</a:t>
            </a:fld>
            <a:endParaRPr lang="en-US" dirty="0"/>
          </a:p>
        </p:txBody>
      </p:sp>
    </p:spTree>
    <p:extLst>
      <p:ext uri="{BB962C8B-B14F-4D97-AF65-F5344CB8AC3E}">
        <p14:creationId xmlns:p14="http://schemas.microsoft.com/office/powerpoint/2010/main" val="2575211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D641C6-6DA1-654A-9D69-DD5A63513D59}" type="slidenum">
              <a:rPr lang="en-US" smtClean="0"/>
              <a:t>24</a:t>
            </a:fld>
            <a:endParaRPr lang="en-US" dirty="0"/>
          </a:p>
        </p:txBody>
      </p:sp>
    </p:spTree>
    <p:extLst>
      <p:ext uri="{BB962C8B-B14F-4D97-AF65-F5344CB8AC3E}">
        <p14:creationId xmlns:p14="http://schemas.microsoft.com/office/powerpoint/2010/main" val="181883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Century Gothic"/>
                <a:cs typeface="Century Gothic"/>
              </a:rPr>
              <a:t>[Amanda] </a:t>
            </a:r>
            <a:r>
              <a:rPr lang="en-US" sz="1200" dirty="0" smtClean="0">
                <a:latin typeface="Century Gothic"/>
                <a:cs typeface="Century Gothic"/>
              </a:rPr>
              <a:t>In order to succeed as change agents, we must recognize that we all walk in different shoes, and it’s important for all of us to understand, relate to, and empathize with how our listeners and audiences react, and what will (or won’t) resonate with </a:t>
            </a:r>
            <a:r>
              <a:rPr lang="en-US" sz="1200" dirty="0" smtClean="0">
                <a:solidFill>
                  <a:srgbClr val="000000"/>
                </a:solidFill>
                <a:latin typeface="Century Gothic"/>
                <a:cs typeface="Century Gothic"/>
              </a:rPr>
              <a:t>them. And we must be aware that what we say and what they hear are often not the same things</a:t>
            </a:r>
          </a:p>
        </p:txBody>
      </p:sp>
      <p:sp>
        <p:nvSpPr>
          <p:cNvPr id="4" name="Slide Number Placeholder 3"/>
          <p:cNvSpPr>
            <a:spLocks noGrp="1"/>
          </p:cNvSpPr>
          <p:nvPr>
            <p:ph type="sldNum" sz="quarter" idx="10"/>
          </p:nvPr>
        </p:nvSpPr>
        <p:spPr/>
        <p:txBody>
          <a:bodyPr/>
          <a:lstStyle/>
          <a:p>
            <a:fld id="{E7D641C6-6DA1-654A-9D69-DD5A63513D59}" type="slidenum">
              <a:rPr lang="en-US" smtClean="0"/>
              <a:t>3</a:t>
            </a:fld>
            <a:endParaRPr lang="en-US" dirty="0"/>
          </a:p>
        </p:txBody>
      </p:sp>
    </p:spTree>
    <p:extLst>
      <p:ext uri="{BB962C8B-B14F-4D97-AF65-F5344CB8AC3E}">
        <p14:creationId xmlns:p14="http://schemas.microsoft.com/office/powerpoint/2010/main" val="104128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US" sz="1200" b="1" dirty="0" smtClean="0">
                <a:latin typeface="Century Gothic"/>
                <a:cs typeface="Century Gothic"/>
              </a:rPr>
              <a:t>[Amanda] Dealing with change:</a:t>
            </a:r>
            <a:endParaRPr lang="en-US" sz="1200" dirty="0" smtClean="0">
              <a:latin typeface="Century Gothic"/>
              <a:cs typeface="Century Gothic"/>
            </a:endParaRPr>
          </a:p>
          <a:p>
            <a:pPr marL="171450" indent="-171450">
              <a:buFont typeface="Arial"/>
              <a:buChar char="•"/>
            </a:pPr>
            <a:r>
              <a:rPr lang="en-US" sz="1200" dirty="0" smtClean="0">
                <a:latin typeface="Century Gothic"/>
                <a:cs typeface="Century Gothic"/>
              </a:rPr>
              <a:t>We have many different audiences for the changes we advocate. And generally, people react to change in many different ways.</a:t>
            </a:r>
          </a:p>
          <a:p>
            <a:pPr marL="171450" indent="-171450">
              <a:buFont typeface="Arial"/>
              <a:buChar char="•"/>
            </a:pPr>
            <a:r>
              <a:rPr lang="en-US" sz="1200" dirty="0" smtClean="0">
                <a:latin typeface="Century Gothic"/>
                <a:cs typeface="Century Gothic"/>
              </a:rPr>
              <a:t>But even for those who easily embrace change, the process of change requires strong contemplation.</a:t>
            </a:r>
          </a:p>
          <a:p>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4</a:t>
            </a:fld>
            <a:endParaRPr lang="en-US" dirty="0"/>
          </a:p>
        </p:txBody>
      </p:sp>
    </p:spTree>
    <p:extLst>
      <p:ext uri="{BB962C8B-B14F-4D97-AF65-F5344CB8AC3E}">
        <p14:creationId xmlns:p14="http://schemas.microsoft.com/office/powerpoint/2010/main" val="197692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Century Gothic"/>
                <a:cs typeface="Century Gothic"/>
              </a:rPr>
              <a:t>[Amanda] So, where do we start?</a:t>
            </a:r>
            <a:endParaRPr lang="en-US" sz="1200" dirty="0" smtClean="0">
              <a:latin typeface="Century Gothic"/>
              <a:cs typeface="Century Gothic"/>
            </a:endParaRPr>
          </a:p>
          <a:p>
            <a:r>
              <a:rPr lang="en-US" dirty="0" smtClean="0"/>
              <a:t>…by remembering where our listeners are starting from.</a:t>
            </a:r>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5</a:t>
            </a:fld>
            <a:endParaRPr lang="en-US" dirty="0"/>
          </a:p>
        </p:txBody>
      </p:sp>
    </p:spTree>
    <p:extLst>
      <p:ext uri="{BB962C8B-B14F-4D97-AF65-F5344CB8AC3E}">
        <p14:creationId xmlns:p14="http://schemas.microsoft.com/office/powerpoint/2010/main" val="4162870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entury Gothic"/>
                <a:cs typeface="Century Gothic"/>
              </a:rPr>
              <a:t>[Kate} The changes we care about:</a:t>
            </a:r>
            <a:endParaRPr lang="en-US" sz="1200" dirty="0" smtClean="0">
              <a:latin typeface="Century Gothic"/>
              <a:cs typeface="Century Gothic"/>
            </a:endParaRPr>
          </a:p>
          <a:p>
            <a:pPr lvl="0"/>
            <a:r>
              <a:rPr lang="en-US" sz="1200" u="sng" dirty="0" smtClean="0">
                <a:latin typeface="Century Gothic"/>
                <a:cs typeface="Century Gothic"/>
              </a:rPr>
              <a:t>But some changes that we advocate are even more polarized than the 20/50/30 split that Amanda</a:t>
            </a:r>
            <a:r>
              <a:rPr lang="en-US" sz="1200" u="sng" baseline="0" dirty="0" smtClean="0">
                <a:latin typeface="Century Gothic"/>
                <a:cs typeface="Century Gothic"/>
              </a:rPr>
              <a:t> just mentioned. Climate change is one of those issues – maybe that’s because we’ve been talking about it for more than three decades</a:t>
            </a:r>
            <a:r>
              <a:rPr lang="en-US" sz="1200" baseline="0" dirty="0" smtClean="0">
                <a:latin typeface="Century Gothic"/>
                <a:cs typeface="Century Gothic"/>
              </a:rPr>
              <a:t>. </a:t>
            </a:r>
            <a:r>
              <a:rPr lang="en-US" sz="1200" dirty="0" smtClean="0">
                <a:latin typeface="Century Gothic"/>
                <a:cs typeface="Century Gothic"/>
              </a:rPr>
              <a:t>We advocates care deeply about climate change. And that means significant changes in the global energy sector. Our mission is to achieve a low carbon, modern, and reliable grid.  HERE IS THE SIMPLE</a:t>
            </a:r>
            <a:r>
              <a:rPr lang="en-US" sz="1200" baseline="0" dirty="0" smtClean="0">
                <a:latin typeface="Century Gothic"/>
                <a:cs typeface="Century Gothic"/>
              </a:rPr>
              <a:t> STORY WE TELL</a:t>
            </a:r>
            <a:endParaRPr lang="en-US" sz="1200" dirty="0" smtClean="0">
              <a:latin typeface="Century Gothic"/>
              <a:cs typeface="Century Gothic"/>
            </a:endParaRPr>
          </a:p>
          <a:p>
            <a:pPr lvl="0"/>
            <a:r>
              <a:rPr lang="en-US" sz="1200" dirty="0" smtClean="0">
                <a:latin typeface="Century Gothic"/>
                <a:cs typeface="Century Gothic"/>
              </a:rPr>
              <a:t>We care about climate because of land conservation, clean air, human health effects and other externalities, protection of wildlife and habitat, and our descendants’ future. And we know that reduction of GHG emissions in the energy sector has</a:t>
            </a:r>
            <a:r>
              <a:rPr lang="en-US" sz="1200" baseline="0" dirty="0" smtClean="0">
                <a:latin typeface="Century Gothic"/>
                <a:cs typeface="Century Gothic"/>
              </a:rPr>
              <a:t> the most efficacy of any possible human efforts to curb climate change impacts. </a:t>
            </a:r>
            <a:r>
              <a:rPr lang="en-US" sz="1200" u="sng" baseline="0" dirty="0" smtClean="0">
                <a:latin typeface="Century Gothic"/>
                <a:cs typeface="Century Gothic"/>
              </a:rPr>
              <a:t>And to most (if not all) of us in this room, it’s very real and very definitely caused by anthropogenic (big word for “human-caused”) activities. To many of us, it’s so straightforward.</a:t>
            </a:r>
            <a:endParaRPr lang="en-US" sz="1200" dirty="0" smtClean="0">
              <a:latin typeface="Century Gothic"/>
              <a:cs typeface="Century Gothic"/>
            </a:endParaRPr>
          </a:p>
          <a:p>
            <a:r>
              <a:rPr lang="en-US" dirty="0" smtClean="0"/>
              <a:t>This slide shows the dramatic loss of </a:t>
            </a:r>
            <a:r>
              <a:rPr lang="en-US" u="sng" dirty="0" smtClean="0"/>
              <a:t>Arctic</a:t>
            </a:r>
            <a:r>
              <a:rPr lang="en-US" dirty="0" smtClean="0"/>
              <a:t> sea ice extent</a:t>
            </a:r>
            <a:r>
              <a:rPr lang="en-US" baseline="0" dirty="0" smtClean="0"/>
              <a:t> – or area, from 1979 to 2012. A loss of 3 million km2, or 43% in </a:t>
            </a:r>
            <a:r>
              <a:rPr lang="en-US" baseline="0" dirty="0" smtClean="0"/>
              <a:t>33 </a:t>
            </a:r>
            <a:r>
              <a:rPr lang="en-US" baseline="0" dirty="0" smtClean="0"/>
              <a:t>years. </a:t>
            </a:r>
            <a:r>
              <a:rPr lang="en-US" u="sng" baseline="0" dirty="0" smtClean="0"/>
              <a:t>The sea ice extent goes up in the winter and down in the summer, and this slide represents the annual summer minima during that 1979 – 2012 period.</a:t>
            </a:r>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6</a:t>
            </a:fld>
            <a:endParaRPr lang="en-US" dirty="0"/>
          </a:p>
        </p:txBody>
      </p:sp>
    </p:spTree>
    <p:extLst>
      <p:ext uri="{BB962C8B-B14F-4D97-AF65-F5344CB8AC3E}">
        <p14:creationId xmlns:p14="http://schemas.microsoft.com/office/powerpoint/2010/main" val="95700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[Kate]</a:t>
            </a:r>
            <a:r>
              <a:rPr lang="en-US" b="1" baseline="0" dirty="0" smtClean="0"/>
              <a:t> </a:t>
            </a:r>
            <a:r>
              <a:rPr lang="en-US" dirty="0" smtClean="0"/>
              <a:t>Here you can see the loss of ice graphically, up to</a:t>
            </a:r>
            <a:r>
              <a:rPr lang="en-US" baseline="0" dirty="0" smtClean="0"/>
              <a:t> 2015. In addition to losing sea ice extent, we’re also losing vast amounts of perennial ice – that which is 9 years or older. That means we’re losing significant volumes of ice as well as area. </a:t>
            </a:r>
            <a:r>
              <a:rPr lang="en-US" u="sng" baseline="0" dirty="0" smtClean="0"/>
              <a:t>I know we’re not looking at something on a geological time scale here, but I can assure you there are </a:t>
            </a:r>
            <a:r>
              <a:rPr lang="en-US" u="sng" baseline="0" dirty="0" err="1" smtClean="0"/>
              <a:t>backcast</a:t>
            </a:r>
            <a:r>
              <a:rPr lang="en-US" u="sng" baseline="0" dirty="0" smtClean="0"/>
              <a:t> and forecast data sets that do consider broad time scales, and they show strong correlation between these kinds of trends and modern industrialization.</a:t>
            </a:r>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7</a:t>
            </a:fld>
            <a:endParaRPr lang="en-US" dirty="0"/>
          </a:p>
        </p:txBody>
      </p:sp>
    </p:spTree>
    <p:extLst>
      <p:ext uri="{BB962C8B-B14F-4D97-AF65-F5344CB8AC3E}">
        <p14:creationId xmlns:p14="http://schemas.microsoft.com/office/powerpoint/2010/main" val="390740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Century Gothic"/>
                <a:cs typeface="Century Gothic"/>
              </a:rPr>
              <a:t>[Kate] </a:t>
            </a:r>
            <a:r>
              <a:rPr lang="en-US" sz="1200" b="0" u="sng" dirty="0" smtClean="0">
                <a:latin typeface="Century Gothic"/>
                <a:cs typeface="Century Gothic"/>
              </a:rPr>
              <a:t>So,</a:t>
            </a:r>
            <a:r>
              <a:rPr lang="en-US" sz="1200" b="0" u="none" baseline="0" dirty="0" smtClean="0">
                <a:latin typeface="Century Gothic"/>
                <a:cs typeface="Century Gothic"/>
              </a:rPr>
              <a:t> w</a:t>
            </a:r>
            <a:r>
              <a:rPr lang="en-US" sz="1200" dirty="0" smtClean="0">
                <a:latin typeface="Century Gothic"/>
                <a:cs typeface="Century Gothic"/>
              </a:rPr>
              <a:t>hen we really look at facts about climate change, we see that the loss of that </a:t>
            </a:r>
            <a:r>
              <a:rPr lang="en-US" sz="1200" u="sng" dirty="0" smtClean="0">
                <a:latin typeface="Century Gothic"/>
                <a:cs typeface="Century Gothic"/>
              </a:rPr>
              <a:t>polar</a:t>
            </a:r>
            <a:r>
              <a:rPr lang="en-US" sz="1200" dirty="0" smtClean="0">
                <a:latin typeface="Century Gothic"/>
                <a:cs typeface="Century Gothic"/>
              </a:rPr>
              <a:t> ice causes increased absorption of the sun’s thermal energy, because the white, reflective ice is replaced by dark sea water. The physics of light absorption sets up a natural feedback loop, which accelerates the problem.</a:t>
            </a:r>
            <a:r>
              <a:rPr lang="en-US" sz="1200" baseline="0" dirty="0" smtClean="0">
                <a:latin typeface="Century Gothic"/>
                <a:cs typeface="Century Gothic"/>
              </a:rPr>
              <a:t> We gearhead engineers call it hysteresis.</a:t>
            </a:r>
            <a:endParaRPr lang="en-US" sz="1200" dirty="0" smtClean="0">
              <a:latin typeface="Century Gothic"/>
              <a:cs typeface="Century Gothic"/>
            </a:endParaRPr>
          </a:p>
          <a:p>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8</a:t>
            </a:fld>
            <a:endParaRPr lang="en-US" dirty="0"/>
          </a:p>
        </p:txBody>
      </p:sp>
    </p:spTree>
    <p:extLst>
      <p:ext uri="{BB962C8B-B14F-4D97-AF65-F5344CB8AC3E}">
        <p14:creationId xmlns:p14="http://schemas.microsoft.com/office/powerpoint/2010/main" val="242136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entury Gothic"/>
                <a:cs typeface="Century Gothic"/>
              </a:rPr>
              <a:t>[Kate] </a:t>
            </a:r>
            <a:r>
              <a:rPr lang="en-US" sz="1200" dirty="0" smtClean="0">
                <a:latin typeface="Century Gothic"/>
                <a:cs typeface="Century Gothic"/>
              </a:rPr>
              <a:t>And that loss of ice </a:t>
            </a:r>
            <a:r>
              <a:rPr lang="en-US" sz="1200" u="sng" dirty="0" smtClean="0">
                <a:latin typeface="Century Gothic"/>
                <a:cs typeface="Century Gothic"/>
              </a:rPr>
              <a:t>also </a:t>
            </a:r>
            <a:r>
              <a:rPr lang="en-US" sz="1200" dirty="0" smtClean="0">
                <a:latin typeface="Century Gothic"/>
                <a:cs typeface="Century Gothic"/>
              </a:rPr>
              <a:t>causes the temperature differential between the arctic and equatorial regions of the earth to decline. It’s that differential that has historically driven the Jetstream (“trade winds”) in a straight west-to-east pattern. But the concentration of GHGs has effectively taken our foot off the gas pedal </a:t>
            </a:r>
            <a:r>
              <a:rPr lang="en-US" sz="1200" u="sng" dirty="0" smtClean="0">
                <a:latin typeface="Century Gothic"/>
                <a:cs typeface="Century Gothic"/>
              </a:rPr>
              <a:t>off the Jetstream</a:t>
            </a:r>
            <a:r>
              <a:rPr lang="en-US" sz="1200" dirty="0" smtClean="0">
                <a:latin typeface="Century Gothic"/>
                <a:cs typeface="Century Gothic"/>
              </a:rPr>
              <a:t>, causing extreme weather patterns.</a:t>
            </a:r>
            <a:r>
              <a:rPr lang="en-US" sz="1200" baseline="0" dirty="0" smtClean="0">
                <a:latin typeface="Century Gothic"/>
                <a:cs typeface="Century Gothic"/>
              </a:rPr>
              <a:t> </a:t>
            </a:r>
            <a:r>
              <a:rPr lang="en-US" sz="1200" u="sng" baseline="0" dirty="0" smtClean="0">
                <a:latin typeface="Century Gothic"/>
                <a:cs typeface="Century Gothic"/>
              </a:rPr>
              <a:t>Those straight, predictable wind patterns are now warped and stalled, and account for the unusually warm winters here in the Northwest and the arctic blasts that hammer the east </a:t>
            </a:r>
            <a:r>
              <a:rPr lang="en-US" sz="1200" u="none" baseline="0" dirty="0" smtClean="0">
                <a:latin typeface="Century Gothic"/>
                <a:cs typeface="Century Gothic"/>
              </a:rPr>
              <a:t>coast. B</a:t>
            </a:r>
            <a:r>
              <a:rPr lang="en-US" sz="1200" u="none" dirty="0" smtClean="0">
                <a:latin typeface="Century Gothic"/>
                <a:cs typeface="Century Gothic"/>
              </a:rPr>
              <a:t>ut</a:t>
            </a:r>
            <a:r>
              <a:rPr lang="en-US" sz="1200" dirty="0" smtClean="0">
                <a:latin typeface="Century Gothic"/>
                <a:cs typeface="Century Gothic"/>
              </a:rPr>
              <a:t> overall </a:t>
            </a:r>
            <a:r>
              <a:rPr lang="en-US" sz="1200" u="sng" dirty="0" smtClean="0">
                <a:latin typeface="Century Gothic"/>
                <a:cs typeface="Century Gothic"/>
              </a:rPr>
              <a:t>the</a:t>
            </a:r>
            <a:r>
              <a:rPr lang="en-US" sz="1200" u="none" dirty="0" smtClean="0">
                <a:latin typeface="Century Gothic"/>
                <a:cs typeface="Century Gothic"/>
              </a:rPr>
              <a:t> mean</a:t>
            </a:r>
            <a:r>
              <a:rPr lang="en-US" sz="1200" dirty="0" smtClean="0">
                <a:latin typeface="Century Gothic"/>
                <a:cs typeface="Century Gothic"/>
              </a:rPr>
              <a:t> temperature increases on an annual global basis. </a:t>
            </a:r>
            <a:r>
              <a:rPr lang="en-US" sz="1200" dirty="0" smtClean="0">
                <a:solidFill>
                  <a:srgbClr val="000000"/>
                </a:solidFill>
                <a:latin typeface="Century Gothic"/>
                <a:cs typeface="Century Gothic"/>
              </a:rPr>
              <a:t>Makes perfect sense to us, right?</a:t>
            </a:r>
            <a:endParaRPr lang="en-US" dirty="0"/>
          </a:p>
        </p:txBody>
      </p:sp>
      <p:sp>
        <p:nvSpPr>
          <p:cNvPr id="4" name="Slide Number Placeholder 3"/>
          <p:cNvSpPr>
            <a:spLocks noGrp="1"/>
          </p:cNvSpPr>
          <p:nvPr>
            <p:ph type="sldNum" sz="quarter" idx="10"/>
          </p:nvPr>
        </p:nvSpPr>
        <p:spPr/>
        <p:txBody>
          <a:bodyPr/>
          <a:lstStyle/>
          <a:p>
            <a:fld id="{E7D641C6-6DA1-654A-9D69-DD5A63513D59}" type="slidenum">
              <a:rPr lang="en-US" smtClean="0"/>
              <a:t>9</a:t>
            </a:fld>
            <a:endParaRPr lang="en-US" dirty="0"/>
          </a:p>
        </p:txBody>
      </p:sp>
    </p:spTree>
    <p:extLst>
      <p:ext uri="{BB962C8B-B14F-4D97-AF65-F5344CB8AC3E}">
        <p14:creationId xmlns:p14="http://schemas.microsoft.com/office/powerpoint/2010/main" val="303162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C02B2A-1234-A541-AD67-38EE720B2B5B}" type="datetimeFigureOut">
              <a:rPr lang="en-US" smtClean="0"/>
              <a:t>9/9/15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9B389-C894-744F-86F9-72500D4C74A3}" type="slidenum">
              <a:rPr lang="en-US" smtClean="0"/>
              <a:t>‹#›</a:t>
            </a:fld>
            <a:endParaRPr lang="en-US" dirty="0"/>
          </a:p>
        </p:txBody>
      </p:sp>
    </p:spTree>
    <p:extLst>
      <p:ext uri="{BB962C8B-B14F-4D97-AF65-F5344CB8AC3E}">
        <p14:creationId xmlns:p14="http://schemas.microsoft.com/office/powerpoint/2010/main" val="188033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02B2A-1234-A541-AD67-38EE720B2B5B}" type="datetimeFigureOut">
              <a:rPr lang="en-US" smtClean="0"/>
              <a:t>9/9/15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9B389-C894-744F-86F9-72500D4C74A3}" type="slidenum">
              <a:rPr lang="en-US" smtClean="0"/>
              <a:t>‹#›</a:t>
            </a:fld>
            <a:endParaRPr lang="en-US" dirty="0"/>
          </a:p>
        </p:txBody>
      </p:sp>
    </p:spTree>
    <p:extLst>
      <p:ext uri="{BB962C8B-B14F-4D97-AF65-F5344CB8AC3E}">
        <p14:creationId xmlns:p14="http://schemas.microsoft.com/office/powerpoint/2010/main" val="38309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02B2A-1234-A541-AD67-38EE720B2B5B}" type="datetimeFigureOut">
              <a:rPr lang="en-US" smtClean="0"/>
              <a:t>9/9/15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9B389-C894-744F-86F9-72500D4C74A3}" type="slidenum">
              <a:rPr lang="en-US" smtClean="0"/>
              <a:t>‹#›</a:t>
            </a:fld>
            <a:endParaRPr lang="en-US" dirty="0"/>
          </a:p>
        </p:txBody>
      </p:sp>
    </p:spTree>
    <p:extLst>
      <p:ext uri="{BB962C8B-B14F-4D97-AF65-F5344CB8AC3E}">
        <p14:creationId xmlns:p14="http://schemas.microsoft.com/office/powerpoint/2010/main" val="176860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02B2A-1234-A541-AD67-38EE720B2B5B}" type="datetimeFigureOut">
              <a:rPr lang="en-US" smtClean="0"/>
              <a:t>9/9/15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9B389-C894-744F-86F9-72500D4C74A3}" type="slidenum">
              <a:rPr lang="en-US" smtClean="0"/>
              <a:t>‹#›</a:t>
            </a:fld>
            <a:endParaRPr lang="en-US" dirty="0"/>
          </a:p>
        </p:txBody>
      </p:sp>
    </p:spTree>
    <p:extLst>
      <p:ext uri="{BB962C8B-B14F-4D97-AF65-F5344CB8AC3E}">
        <p14:creationId xmlns:p14="http://schemas.microsoft.com/office/powerpoint/2010/main" val="210227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C02B2A-1234-A541-AD67-38EE720B2B5B}" type="datetimeFigureOut">
              <a:rPr lang="en-US" smtClean="0"/>
              <a:t>9/9/15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9B389-C894-744F-86F9-72500D4C74A3}" type="slidenum">
              <a:rPr lang="en-US" smtClean="0"/>
              <a:t>‹#›</a:t>
            </a:fld>
            <a:endParaRPr lang="en-US" dirty="0"/>
          </a:p>
        </p:txBody>
      </p:sp>
    </p:spTree>
    <p:extLst>
      <p:ext uri="{BB962C8B-B14F-4D97-AF65-F5344CB8AC3E}">
        <p14:creationId xmlns:p14="http://schemas.microsoft.com/office/powerpoint/2010/main" val="398200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C02B2A-1234-A541-AD67-38EE720B2B5B}" type="datetimeFigureOut">
              <a:rPr lang="en-US" smtClean="0"/>
              <a:t>9/9/15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9B389-C894-744F-86F9-72500D4C74A3}" type="slidenum">
              <a:rPr lang="en-US" smtClean="0"/>
              <a:t>‹#›</a:t>
            </a:fld>
            <a:endParaRPr lang="en-US" dirty="0"/>
          </a:p>
        </p:txBody>
      </p:sp>
    </p:spTree>
    <p:extLst>
      <p:ext uri="{BB962C8B-B14F-4D97-AF65-F5344CB8AC3E}">
        <p14:creationId xmlns:p14="http://schemas.microsoft.com/office/powerpoint/2010/main" val="338747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C02B2A-1234-A541-AD67-38EE720B2B5B}" type="datetimeFigureOut">
              <a:rPr lang="en-US" smtClean="0"/>
              <a:t>9/9/15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E9B389-C894-744F-86F9-72500D4C74A3}" type="slidenum">
              <a:rPr lang="en-US" smtClean="0"/>
              <a:t>‹#›</a:t>
            </a:fld>
            <a:endParaRPr lang="en-US" dirty="0"/>
          </a:p>
        </p:txBody>
      </p:sp>
    </p:spTree>
    <p:extLst>
      <p:ext uri="{BB962C8B-B14F-4D97-AF65-F5344CB8AC3E}">
        <p14:creationId xmlns:p14="http://schemas.microsoft.com/office/powerpoint/2010/main" val="92303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C02B2A-1234-A541-AD67-38EE720B2B5B}" type="datetimeFigureOut">
              <a:rPr lang="en-US" smtClean="0"/>
              <a:t>9/9/15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E9B389-C894-744F-86F9-72500D4C74A3}" type="slidenum">
              <a:rPr lang="en-US" smtClean="0"/>
              <a:t>‹#›</a:t>
            </a:fld>
            <a:endParaRPr lang="en-US" dirty="0"/>
          </a:p>
        </p:txBody>
      </p:sp>
    </p:spTree>
    <p:extLst>
      <p:ext uri="{BB962C8B-B14F-4D97-AF65-F5344CB8AC3E}">
        <p14:creationId xmlns:p14="http://schemas.microsoft.com/office/powerpoint/2010/main" val="310181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02B2A-1234-A541-AD67-38EE720B2B5B}" type="datetimeFigureOut">
              <a:rPr lang="en-US" smtClean="0"/>
              <a:t>9/9/15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E9B389-C894-744F-86F9-72500D4C74A3}" type="slidenum">
              <a:rPr lang="en-US" smtClean="0"/>
              <a:t>‹#›</a:t>
            </a:fld>
            <a:endParaRPr lang="en-US" dirty="0"/>
          </a:p>
        </p:txBody>
      </p:sp>
    </p:spTree>
    <p:extLst>
      <p:ext uri="{BB962C8B-B14F-4D97-AF65-F5344CB8AC3E}">
        <p14:creationId xmlns:p14="http://schemas.microsoft.com/office/powerpoint/2010/main" val="391353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02B2A-1234-A541-AD67-38EE720B2B5B}" type="datetimeFigureOut">
              <a:rPr lang="en-US" smtClean="0"/>
              <a:t>9/9/15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9B389-C894-744F-86F9-72500D4C74A3}" type="slidenum">
              <a:rPr lang="en-US" smtClean="0"/>
              <a:t>‹#›</a:t>
            </a:fld>
            <a:endParaRPr lang="en-US" dirty="0"/>
          </a:p>
        </p:txBody>
      </p:sp>
    </p:spTree>
    <p:extLst>
      <p:ext uri="{BB962C8B-B14F-4D97-AF65-F5344CB8AC3E}">
        <p14:creationId xmlns:p14="http://schemas.microsoft.com/office/powerpoint/2010/main" val="284167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02B2A-1234-A541-AD67-38EE720B2B5B}" type="datetimeFigureOut">
              <a:rPr lang="en-US" smtClean="0"/>
              <a:t>9/9/15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9B389-C894-744F-86F9-72500D4C74A3}" type="slidenum">
              <a:rPr lang="en-US" smtClean="0"/>
              <a:t>‹#›</a:t>
            </a:fld>
            <a:endParaRPr lang="en-US" dirty="0"/>
          </a:p>
        </p:txBody>
      </p:sp>
    </p:spTree>
    <p:extLst>
      <p:ext uri="{BB962C8B-B14F-4D97-AF65-F5344CB8AC3E}">
        <p14:creationId xmlns:p14="http://schemas.microsoft.com/office/powerpoint/2010/main" val="40694249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02B2A-1234-A541-AD67-38EE720B2B5B}" type="datetimeFigureOut">
              <a:rPr lang="en-US" smtClean="0"/>
              <a:t>9/9/15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9B389-C894-744F-86F9-72500D4C74A3}" type="slidenum">
              <a:rPr lang="en-US" smtClean="0"/>
              <a:t>‹#›</a:t>
            </a:fld>
            <a:endParaRPr lang="en-US" dirty="0"/>
          </a:p>
        </p:txBody>
      </p:sp>
    </p:spTree>
    <p:extLst>
      <p:ext uri="{BB962C8B-B14F-4D97-AF65-F5344CB8AC3E}">
        <p14:creationId xmlns:p14="http://schemas.microsoft.com/office/powerpoint/2010/main" val="2852069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001308"/>
          </a:xfrm>
        </p:spPr>
        <p:txBody>
          <a:bodyPr>
            <a:normAutofit fontScale="90000"/>
          </a:bodyPr>
          <a:lstStyle/>
          <a:p>
            <a:r>
              <a:rPr lang="en-US" dirty="0" smtClean="0">
                <a:solidFill>
                  <a:schemeClr val="tx1">
                    <a:lumMod val="85000"/>
                    <a:lumOff val="15000"/>
                  </a:schemeClr>
                </a:solidFill>
              </a:rPr>
              <a:t>Humans and Change: how clean energy advocates can be effective in leading change</a:t>
            </a:r>
            <a:endParaRPr lang="en-US" dirty="0">
              <a:solidFill>
                <a:schemeClr val="tx1">
                  <a:lumMod val="85000"/>
                  <a:lumOff val="15000"/>
                </a:schemeClr>
              </a:solidFill>
            </a:endParaRPr>
          </a:p>
        </p:txBody>
      </p:sp>
      <p:sp>
        <p:nvSpPr>
          <p:cNvPr id="3" name="Subtitle 2"/>
          <p:cNvSpPr>
            <a:spLocks noGrp="1"/>
          </p:cNvSpPr>
          <p:nvPr>
            <p:ph type="subTitle" idx="1"/>
          </p:nvPr>
        </p:nvSpPr>
        <p:spPr>
          <a:xfrm>
            <a:off x="1371600" y="4445000"/>
            <a:ext cx="6400800" cy="1752600"/>
          </a:xfrm>
        </p:spPr>
        <p:txBody>
          <a:bodyPr>
            <a:normAutofit/>
          </a:bodyPr>
          <a:lstStyle/>
          <a:p>
            <a:r>
              <a:rPr lang="en-US" sz="2800" dirty="0" smtClean="0">
                <a:solidFill>
                  <a:schemeClr val="tx1">
                    <a:lumMod val="50000"/>
                    <a:lumOff val="50000"/>
                  </a:schemeClr>
                </a:solidFill>
              </a:rPr>
              <a:t>Amanda Ormond and Kate Maracas</a:t>
            </a:r>
          </a:p>
          <a:p>
            <a:r>
              <a:rPr lang="en-US" sz="2800" dirty="0" smtClean="0">
                <a:solidFill>
                  <a:schemeClr val="tx1">
                    <a:lumMod val="50000"/>
                    <a:lumOff val="50000"/>
                  </a:schemeClr>
                </a:solidFill>
              </a:rPr>
              <a:t>Western Grid Group</a:t>
            </a:r>
            <a:endParaRPr lang="en-US" sz="2800" dirty="0">
              <a:solidFill>
                <a:schemeClr val="tx1">
                  <a:lumMod val="50000"/>
                  <a:lumOff val="50000"/>
                </a:schemeClr>
              </a:solidFill>
            </a:endParaRPr>
          </a:p>
        </p:txBody>
      </p:sp>
      <p:pic>
        <p:nvPicPr>
          <p:cNvPr id="4" name="Picture 3"/>
          <p:cNvPicPr>
            <a:picLocks noChangeAspect="1"/>
          </p:cNvPicPr>
          <p:nvPr/>
        </p:nvPicPr>
        <p:blipFill rotWithShape="1">
          <a:blip r:embed="rId3"/>
          <a:srcRect l="16223" t="36445" r="12962" b="37111"/>
          <a:stretch/>
        </p:blipFill>
        <p:spPr>
          <a:xfrm>
            <a:off x="270932" y="380996"/>
            <a:ext cx="4047067" cy="1511300"/>
          </a:xfrm>
          <a:prstGeom prst="rect">
            <a:avLst/>
          </a:prstGeom>
        </p:spPr>
      </p:pic>
    </p:spTree>
    <p:extLst>
      <p:ext uri="{BB962C8B-B14F-4D97-AF65-F5344CB8AC3E}">
        <p14:creationId xmlns:p14="http://schemas.microsoft.com/office/powerpoint/2010/main" val="7142327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66539" y="7315200"/>
            <a:ext cx="2346276" cy="13216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18939" y="7467600"/>
            <a:ext cx="2346276" cy="132161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71339" y="7620000"/>
            <a:ext cx="2346276" cy="132161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23739" y="7772400"/>
            <a:ext cx="2346276" cy="13216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76139" y="7924800"/>
            <a:ext cx="2346276" cy="13216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28539" y="8077200"/>
            <a:ext cx="2346276" cy="132161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80939" y="8229600"/>
            <a:ext cx="2346276" cy="1321614"/>
          </a:xfrm>
          <a:prstGeom prst="rect">
            <a:avLst/>
          </a:prstGeom>
        </p:spPr>
      </p:pic>
      <p:pic>
        <p:nvPicPr>
          <p:cNvPr id="9" name="Picture 8"/>
          <p:cNvPicPr>
            <a:picLocks noChangeAspect="1"/>
          </p:cNvPicPr>
          <p:nvPr/>
        </p:nvPicPr>
        <p:blipFill rotWithShape="1">
          <a:blip r:embed="rId4"/>
          <a:srcRect l="5750" r="13015"/>
          <a:stretch/>
        </p:blipFill>
        <p:spPr>
          <a:xfrm>
            <a:off x="1794599" y="1293062"/>
            <a:ext cx="5411966" cy="4058974"/>
          </a:xfrm>
          <a:prstGeom prst="rect">
            <a:avLst/>
          </a:prstGeom>
        </p:spPr>
      </p:pic>
    </p:spTree>
    <p:extLst>
      <p:ext uri="{BB962C8B-B14F-4D97-AF65-F5344CB8AC3E}">
        <p14:creationId xmlns:p14="http://schemas.microsoft.com/office/powerpoint/2010/main" val="8013793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9067" y="1574800"/>
            <a:ext cx="7196666" cy="461665"/>
          </a:xfrm>
          <a:prstGeom prst="rect">
            <a:avLst/>
          </a:prstGeom>
          <a:noFill/>
        </p:spPr>
        <p:txBody>
          <a:bodyPr wrap="square" rtlCol="0">
            <a:spAutoFit/>
          </a:bodyPr>
          <a:lstStyle/>
          <a:p>
            <a:pPr algn="ctr"/>
            <a:r>
              <a:rPr lang="en-US" sz="2400" dirty="0" smtClean="0"/>
              <a:t>Image of Amanda’s AZ dam example here.</a:t>
            </a:r>
            <a:endParaRPr lang="en-US" sz="2400" dirty="0"/>
          </a:p>
        </p:txBody>
      </p:sp>
      <p:pic>
        <p:nvPicPr>
          <p:cNvPr id="1026" name="Picture 2" descr="describe th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44" y="276999"/>
            <a:ext cx="7280938" cy="4077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152816" y="3525415"/>
            <a:ext cx="3937987" cy="2620552"/>
          </a:xfrm>
          <a:prstGeom prst="rect">
            <a:avLst/>
          </a:prstGeom>
        </p:spPr>
      </p:pic>
    </p:spTree>
    <p:extLst>
      <p:ext uri="{BB962C8B-B14F-4D97-AF65-F5344CB8AC3E}">
        <p14:creationId xmlns:p14="http://schemas.microsoft.com/office/powerpoint/2010/main" val="1426831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199" y="1176869"/>
            <a:ext cx="8263468" cy="4724400"/>
          </a:xfrm>
          <a:prstGeom prst="rect">
            <a:avLst/>
          </a:prstGeom>
          <a:gradFill flip="none" rotWithShape="1">
            <a:gsLst>
              <a:gs pos="0">
                <a:schemeClr val="accent1"/>
              </a:gs>
              <a:gs pos="100000">
                <a:prstClr val="white"/>
              </a:gs>
            </a:gsLst>
            <a:path path="circle">
              <a:fillToRect l="50000" t="50000" r="50000" b="50000"/>
            </a:path>
            <a:tileRect/>
          </a:gra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z="3600" spc="300" dirty="0" smtClean="0">
                <a:solidFill>
                  <a:srgbClr val="0070C0"/>
                </a:solidFill>
              </a:rPr>
              <a:t>       SWAT</a:t>
            </a:r>
            <a:r>
              <a:rPr lang="en-US" sz="3600" spc="300" dirty="0" smtClean="0">
                <a:solidFill>
                  <a:schemeClr val="bg1">
                    <a:lumMod val="50000"/>
                  </a:schemeClr>
                </a:solidFill>
              </a:rPr>
              <a:t>		     </a:t>
            </a:r>
            <a:r>
              <a:rPr lang="en-US" sz="3600" spc="300" dirty="0" smtClean="0">
                <a:solidFill>
                  <a:schemeClr val="accent2">
                    <a:lumMod val="75000"/>
                  </a:schemeClr>
                </a:solidFill>
              </a:rPr>
              <a:t>RTO</a:t>
            </a:r>
            <a:r>
              <a:rPr lang="en-US" sz="3600" spc="300" dirty="0" smtClean="0">
                <a:solidFill>
                  <a:schemeClr val="bg1">
                    <a:lumMod val="50000"/>
                  </a:schemeClr>
                </a:solidFill>
              </a:rPr>
              <a:t>			    VGS</a:t>
            </a:r>
          </a:p>
          <a:p>
            <a:pPr>
              <a:buFont typeface="Arial"/>
              <a:buNone/>
            </a:pPr>
            <a:r>
              <a:rPr lang="en-US" sz="3600" dirty="0" smtClean="0">
                <a:solidFill>
                  <a:schemeClr val="accent6">
                    <a:lumMod val="50000"/>
                  </a:schemeClr>
                </a:solidFill>
              </a:rPr>
              <a:t>	   </a:t>
            </a:r>
            <a:r>
              <a:rPr lang="en-US" sz="3600" dirty="0" smtClean="0">
                <a:solidFill>
                  <a:srgbClr val="FFC000"/>
                </a:solidFill>
              </a:rPr>
              <a:t>RMR</a:t>
            </a:r>
            <a:r>
              <a:rPr lang="en-US" sz="3600" dirty="0" smtClean="0">
                <a:solidFill>
                  <a:schemeClr val="accent6">
                    <a:lumMod val="50000"/>
                  </a:schemeClr>
                </a:solidFill>
              </a:rPr>
              <a:t> 					</a:t>
            </a:r>
            <a:r>
              <a:rPr lang="en-US" sz="3600" dirty="0" smtClean="0">
                <a:solidFill>
                  <a:srgbClr val="49031C"/>
                </a:solidFill>
              </a:rPr>
              <a:t>                     IR</a:t>
            </a:r>
            <a:r>
              <a:rPr lang="en-US" sz="3600" dirty="0" smtClean="0">
                <a:solidFill>
                  <a:schemeClr val="accent6">
                    <a:lumMod val="50000"/>
                  </a:schemeClr>
                </a:solidFill>
              </a:rPr>
              <a:t>	   </a:t>
            </a:r>
            <a:r>
              <a:rPr lang="en-US" sz="3600" dirty="0" smtClean="0">
                <a:solidFill>
                  <a:schemeClr val="bg2">
                    <a:lumMod val="50000"/>
                  </a:schemeClr>
                </a:solidFill>
              </a:rPr>
              <a:t>FERC</a:t>
            </a:r>
            <a:endParaRPr lang="en-US" sz="3600" dirty="0" smtClean="0">
              <a:solidFill>
                <a:schemeClr val="accent6">
                  <a:lumMod val="50000"/>
                </a:schemeClr>
              </a:solidFill>
            </a:endParaRPr>
          </a:p>
          <a:p>
            <a:pPr>
              <a:buFont typeface="Arial"/>
              <a:buNone/>
            </a:pPr>
            <a:r>
              <a:rPr lang="en-US" sz="3600" dirty="0" smtClean="0"/>
              <a:t>	ATC	LSE				                        </a:t>
            </a:r>
            <a:r>
              <a:rPr lang="en-US" sz="3600" dirty="0" smtClean="0">
                <a:solidFill>
                  <a:srgbClr val="FF0000"/>
                </a:solidFill>
              </a:rPr>
              <a:t>OATT</a:t>
            </a:r>
          </a:p>
          <a:p>
            <a:pPr>
              <a:buFont typeface="Arial"/>
              <a:buNone/>
            </a:pPr>
            <a:r>
              <a:rPr lang="en-US" sz="3600" dirty="0" smtClean="0">
                <a:solidFill>
                  <a:schemeClr val="accent4">
                    <a:lumMod val="75000"/>
                  </a:schemeClr>
                </a:solidFill>
              </a:rPr>
              <a:t>		</a:t>
            </a:r>
            <a:r>
              <a:rPr lang="en-US" sz="3600" dirty="0" smtClean="0">
                <a:solidFill>
                  <a:srgbClr val="1B2BA5"/>
                </a:solidFill>
              </a:rPr>
              <a:t>ACE	</a:t>
            </a:r>
            <a:r>
              <a:rPr lang="en-US" sz="3600" dirty="0" smtClean="0">
                <a:solidFill>
                  <a:schemeClr val="accent4">
                    <a:lumMod val="75000"/>
                  </a:schemeClr>
                </a:solidFill>
              </a:rPr>
              <a:t>     				                       TAS 	   </a:t>
            </a:r>
            <a:r>
              <a:rPr lang="en-US" sz="3600" dirty="0" smtClean="0">
                <a:solidFill>
                  <a:schemeClr val="tx1">
                    <a:lumMod val="95000"/>
                    <a:lumOff val="5000"/>
                  </a:schemeClr>
                </a:solidFill>
              </a:rPr>
              <a:t>ROD</a:t>
            </a:r>
          </a:p>
          <a:p>
            <a:pPr>
              <a:buNone/>
            </a:pPr>
            <a:r>
              <a:rPr lang="en-US" sz="3600" dirty="0" smtClean="0">
                <a:solidFill>
                  <a:schemeClr val="accent3">
                    <a:lumMod val="75000"/>
                  </a:schemeClr>
                </a:solidFill>
              </a:rPr>
              <a:t>BTA	</a:t>
            </a:r>
            <a:r>
              <a:rPr lang="en-US" sz="3600" dirty="0" smtClean="0">
                <a:solidFill>
                  <a:schemeClr val="accent5">
                    <a:lumMod val="75000"/>
                  </a:schemeClr>
                </a:solidFill>
              </a:rPr>
              <a:t>    NTTG</a:t>
            </a:r>
            <a:r>
              <a:rPr lang="en-US" sz="3600" dirty="0" smtClean="0">
                <a:solidFill>
                  <a:schemeClr val="accent3">
                    <a:lumMod val="75000"/>
                  </a:schemeClr>
                </a:solidFill>
              </a:rPr>
              <a:t>				                </a:t>
            </a:r>
            <a:r>
              <a:rPr lang="en-US" sz="3600" dirty="0" smtClean="0">
                <a:solidFill>
                  <a:srgbClr val="00B0F0"/>
                </a:solidFill>
              </a:rPr>
              <a:t>ISO</a:t>
            </a:r>
            <a:r>
              <a:rPr lang="en-US" sz="3600" dirty="0" smtClean="0">
                <a:solidFill>
                  <a:schemeClr val="accent2">
                    <a:lumMod val="75000"/>
                  </a:schemeClr>
                </a:solidFill>
              </a:rPr>
              <a:t>	   </a:t>
            </a:r>
            <a:r>
              <a:rPr lang="en-US" sz="3600" dirty="0" smtClean="0">
                <a:solidFill>
                  <a:srgbClr val="896037"/>
                </a:solidFill>
              </a:rPr>
              <a:t>TEPPC</a:t>
            </a:r>
            <a:r>
              <a:rPr lang="en-US" sz="3600" dirty="0" smtClean="0">
                <a:solidFill>
                  <a:schemeClr val="accent2">
                    <a:lumMod val="75000"/>
                  </a:schemeClr>
                </a:solidFill>
              </a:rPr>
              <a:t>		NOS											   </a:t>
            </a:r>
            <a:r>
              <a:rPr lang="en-US" sz="3600" dirty="0">
                <a:solidFill>
                  <a:schemeClr val="accent1">
                    <a:lumMod val="75000"/>
                  </a:schemeClr>
                </a:solidFill>
              </a:rPr>
              <a:t>EHV </a:t>
            </a:r>
            <a:endParaRPr lang="en-US" sz="3600" dirty="0" smtClean="0">
              <a:solidFill>
                <a:schemeClr val="accent2">
                  <a:lumMod val="75000"/>
                </a:schemeClr>
              </a:solidFill>
            </a:endParaRPr>
          </a:p>
          <a:p>
            <a:pPr>
              <a:buFont typeface="Arial"/>
              <a:buNone/>
            </a:pPr>
            <a:r>
              <a:rPr lang="en-US" sz="3600" dirty="0" smtClean="0">
                <a:solidFill>
                  <a:schemeClr val="bg2">
                    <a:lumMod val="25000"/>
                  </a:schemeClr>
                </a:solidFill>
              </a:rPr>
              <a:t>         OASIS  </a:t>
            </a:r>
            <a:r>
              <a:rPr lang="en-US" sz="3600" dirty="0" smtClean="0">
                <a:solidFill>
                  <a:schemeClr val="accent1">
                    <a:lumMod val="75000"/>
                  </a:schemeClr>
                </a:solidFill>
              </a:rPr>
              <a:t>     </a:t>
            </a:r>
            <a:r>
              <a:rPr lang="en-US" sz="3600" dirty="0" smtClean="0">
                <a:solidFill>
                  <a:srgbClr val="C00000"/>
                </a:solidFill>
              </a:rPr>
              <a:t>CPCN</a:t>
            </a:r>
            <a:r>
              <a:rPr lang="en-US" sz="3600" dirty="0" smtClean="0">
                <a:solidFill>
                  <a:schemeClr val="accent4">
                    <a:lumMod val="75000"/>
                  </a:schemeClr>
                </a:solidFill>
              </a:rPr>
              <a:t>	   </a:t>
            </a:r>
            <a:r>
              <a:rPr lang="en-US" sz="3600" dirty="0" smtClean="0">
                <a:solidFill>
                  <a:srgbClr val="AC4C97"/>
                </a:solidFill>
              </a:rPr>
              <a:t>ESS	</a:t>
            </a:r>
            <a:r>
              <a:rPr lang="en-US" sz="3600" dirty="0" smtClean="0">
                <a:solidFill>
                  <a:srgbClr val="0D810D"/>
                </a:solidFill>
              </a:rPr>
              <a:t>WECC</a:t>
            </a:r>
            <a:r>
              <a:rPr lang="en-US" sz="3600" dirty="0" smtClean="0">
                <a:solidFill>
                  <a:schemeClr val="bg2">
                    <a:lumMod val="50000"/>
                  </a:schemeClr>
                </a:solidFill>
              </a:rPr>
              <a:t>	</a:t>
            </a:r>
            <a:endParaRPr lang="en-US" sz="3600" dirty="0">
              <a:solidFill>
                <a:schemeClr val="bg2">
                  <a:lumMod val="50000"/>
                </a:schemeClr>
              </a:solidFill>
            </a:endParaRPr>
          </a:p>
        </p:txBody>
      </p:sp>
      <p:sp>
        <p:nvSpPr>
          <p:cNvPr id="4" name="Rectangle 3"/>
          <p:cNvSpPr/>
          <p:nvPr/>
        </p:nvSpPr>
        <p:spPr>
          <a:xfrm>
            <a:off x="2751665" y="5833534"/>
            <a:ext cx="3657600" cy="707886"/>
          </a:xfrm>
          <a:prstGeom prst="rect">
            <a:avLst/>
          </a:prstGeom>
        </p:spPr>
        <p:txBody>
          <a:bodyPr wrap="square">
            <a:spAutoFit/>
          </a:bodyPr>
          <a:lstStyle/>
          <a:p>
            <a:pPr algn="ctr"/>
            <a:r>
              <a:rPr lang="en-US" sz="4000" dirty="0" smtClean="0">
                <a:latin typeface="+mj-lt"/>
              </a:rPr>
              <a:t>Alphabet Soup </a:t>
            </a:r>
            <a:endParaRPr lang="en-US" sz="4000" dirty="0">
              <a:latin typeface="+mj-lt"/>
            </a:endParaRPr>
          </a:p>
        </p:txBody>
      </p:sp>
      <p:sp>
        <p:nvSpPr>
          <p:cNvPr id="5" name="Rectangle 4"/>
          <p:cNvSpPr/>
          <p:nvPr/>
        </p:nvSpPr>
        <p:spPr>
          <a:xfrm>
            <a:off x="1600200" y="296341"/>
            <a:ext cx="5604355" cy="769441"/>
          </a:xfrm>
          <a:prstGeom prst="rect">
            <a:avLst/>
          </a:prstGeom>
        </p:spPr>
        <p:txBody>
          <a:bodyPr wrap="none">
            <a:spAutoFit/>
          </a:bodyPr>
          <a:lstStyle/>
          <a:p>
            <a:pPr algn="ctr"/>
            <a:r>
              <a:rPr lang="en-US" sz="4400" dirty="0" smtClean="0">
                <a:latin typeface="+mj-lt"/>
              </a:rPr>
              <a:t>Transmission</a:t>
            </a:r>
            <a:r>
              <a:rPr lang="en-US" sz="4000" dirty="0" smtClean="0">
                <a:latin typeface="+mj-lt"/>
              </a:rPr>
              <a:t> Planning is </a:t>
            </a:r>
            <a:endParaRPr lang="en-US" sz="4000" dirty="0">
              <a:latin typeface="+mj-lt"/>
            </a:endParaRPr>
          </a:p>
        </p:txBody>
      </p:sp>
      <p:pic>
        <p:nvPicPr>
          <p:cNvPr id="6" name="Picture 3" descr="C:\Documents and Settings\Amanda\Local Settings\Temporary Internet Files\Content.IE5\CXYETVCG\MPj04006070000[1].jpg"/>
          <p:cNvPicPr>
            <a:picLocks noChangeAspect="1" noChangeArrowheads="1"/>
          </p:cNvPicPr>
          <p:nvPr/>
        </p:nvPicPr>
        <p:blipFill>
          <a:blip r:embed="rId3" cstate="print"/>
          <a:srcRect/>
          <a:stretch>
            <a:fillRect/>
          </a:stretch>
        </p:blipFill>
        <p:spPr bwMode="auto">
          <a:xfrm>
            <a:off x="3200400" y="1905000"/>
            <a:ext cx="2496312" cy="3121152"/>
          </a:xfrm>
          <a:prstGeom prst="rect">
            <a:avLst/>
          </a:prstGeom>
          <a:noFill/>
        </p:spPr>
      </p:pic>
    </p:spTree>
    <p:extLst>
      <p:ext uri="{BB962C8B-B14F-4D97-AF65-F5344CB8AC3E}">
        <p14:creationId xmlns:p14="http://schemas.microsoft.com/office/powerpoint/2010/main" val="21578839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897319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8700" y="0"/>
            <a:ext cx="7075714" cy="6858000"/>
          </a:xfrm>
          <a:prstGeom prst="rect">
            <a:avLst/>
          </a:prstGeom>
        </p:spPr>
      </p:pic>
    </p:spTree>
    <p:extLst>
      <p:ext uri="{BB962C8B-B14F-4D97-AF65-F5344CB8AC3E}">
        <p14:creationId xmlns:p14="http://schemas.microsoft.com/office/powerpoint/2010/main" val="12110276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06956" y="0"/>
            <a:ext cx="5205045" cy="6858000"/>
          </a:xfrm>
          <a:prstGeom prst="rect">
            <a:avLst/>
          </a:prstGeom>
        </p:spPr>
      </p:pic>
    </p:spTree>
    <p:extLst>
      <p:ext uri="{BB962C8B-B14F-4D97-AF65-F5344CB8AC3E}">
        <p14:creationId xmlns:p14="http://schemas.microsoft.com/office/powerpoint/2010/main" val="17589412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preferRelativeResize="0">
            <a:picLocks noChangeAspect="1"/>
          </p:cNvPicPr>
          <p:nvPr/>
        </p:nvPicPr>
        <p:blipFill>
          <a:blip r:embed="rId3"/>
          <a:stretch>
            <a:fillRect/>
          </a:stretch>
        </p:blipFill>
        <p:spPr>
          <a:xfrm>
            <a:off x="897467" y="626534"/>
            <a:ext cx="7311814" cy="5473044"/>
          </a:xfrm>
          <a:prstGeom prst="rect">
            <a:avLst/>
          </a:prstGeom>
        </p:spPr>
      </p:pic>
    </p:spTree>
    <p:extLst>
      <p:ext uri="{BB962C8B-B14F-4D97-AF65-F5344CB8AC3E}">
        <p14:creationId xmlns:p14="http://schemas.microsoft.com/office/powerpoint/2010/main" val="15110504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13203"/>
          <a:stretch/>
        </p:blipFill>
        <p:spPr>
          <a:xfrm>
            <a:off x="4" y="372531"/>
            <a:ext cx="9185054" cy="5697310"/>
          </a:xfrm>
          <a:prstGeom prst="rect">
            <a:avLst/>
          </a:prstGeom>
        </p:spPr>
      </p:pic>
    </p:spTree>
    <p:extLst>
      <p:ext uri="{BB962C8B-B14F-4D97-AF65-F5344CB8AC3E}">
        <p14:creationId xmlns:p14="http://schemas.microsoft.com/office/powerpoint/2010/main" val="41352805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01333" y="0"/>
            <a:ext cx="4704490" cy="4623726"/>
          </a:xfrm>
          <a:prstGeom prst="rect">
            <a:avLst/>
          </a:prstGeom>
        </p:spPr>
      </p:pic>
      <p:sp>
        <p:nvSpPr>
          <p:cNvPr id="5" name="TextBox 4"/>
          <p:cNvSpPr txBox="1"/>
          <p:nvPr/>
        </p:nvSpPr>
        <p:spPr>
          <a:xfrm>
            <a:off x="0" y="3079003"/>
            <a:ext cx="3505201" cy="646331"/>
          </a:xfrm>
          <a:prstGeom prst="rect">
            <a:avLst/>
          </a:prstGeom>
          <a:noFill/>
        </p:spPr>
        <p:txBody>
          <a:bodyPr wrap="square" rtlCol="0">
            <a:spAutoFit/>
          </a:bodyPr>
          <a:lstStyle/>
          <a:p>
            <a:pPr algn="ctr"/>
            <a:r>
              <a:rPr lang="en-US" sz="3600" b="1" dirty="0" smtClean="0">
                <a:solidFill>
                  <a:schemeClr val="tx1">
                    <a:lumMod val="65000"/>
                    <a:lumOff val="35000"/>
                  </a:schemeClr>
                </a:solidFill>
                <a:latin typeface="Candara"/>
                <a:cs typeface="Candara"/>
              </a:rPr>
              <a:t>affordability?</a:t>
            </a:r>
            <a:endParaRPr lang="en-US" sz="3600" b="1" dirty="0">
              <a:solidFill>
                <a:schemeClr val="tx1">
                  <a:lumMod val="65000"/>
                  <a:lumOff val="35000"/>
                </a:schemeClr>
              </a:solidFill>
              <a:latin typeface="Candara"/>
              <a:cs typeface="Candara"/>
            </a:endParaRPr>
          </a:p>
        </p:txBody>
      </p:sp>
      <p:sp>
        <p:nvSpPr>
          <p:cNvPr id="6" name="TextBox 5"/>
          <p:cNvSpPr txBox="1"/>
          <p:nvPr/>
        </p:nvSpPr>
        <p:spPr>
          <a:xfrm>
            <a:off x="999063" y="4699970"/>
            <a:ext cx="3505201" cy="1200329"/>
          </a:xfrm>
          <a:prstGeom prst="rect">
            <a:avLst/>
          </a:prstGeom>
          <a:noFill/>
        </p:spPr>
        <p:txBody>
          <a:bodyPr wrap="square" rtlCol="0">
            <a:spAutoFit/>
          </a:bodyPr>
          <a:lstStyle/>
          <a:p>
            <a:pPr algn="ctr"/>
            <a:r>
              <a:rPr lang="en-US" sz="3600" b="1" dirty="0">
                <a:solidFill>
                  <a:schemeClr val="tx1">
                    <a:lumMod val="65000"/>
                    <a:lumOff val="35000"/>
                  </a:schemeClr>
                </a:solidFill>
                <a:latin typeface="Candara"/>
                <a:cs typeface="Candara"/>
              </a:rPr>
              <a:t>d</a:t>
            </a:r>
            <a:r>
              <a:rPr lang="en-US" sz="3600" b="1" dirty="0" smtClean="0">
                <a:solidFill>
                  <a:schemeClr val="tx1">
                    <a:lumMod val="65000"/>
                    <a:lumOff val="35000"/>
                  </a:schemeClr>
                </a:solidFill>
                <a:latin typeface="Candara"/>
                <a:cs typeface="Candara"/>
              </a:rPr>
              <a:t>iminishing water supplies?</a:t>
            </a:r>
            <a:endParaRPr lang="en-US" sz="3600" b="1" dirty="0">
              <a:solidFill>
                <a:schemeClr val="tx1">
                  <a:lumMod val="65000"/>
                  <a:lumOff val="35000"/>
                </a:schemeClr>
              </a:solidFill>
              <a:latin typeface="Candara"/>
              <a:cs typeface="Candara"/>
            </a:endParaRPr>
          </a:p>
        </p:txBody>
      </p:sp>
      <p:sp>
        <p:nvSpPr>
          <p:cNvPr id="7" name="TextBox 6"/>
          <p:cNvSpPr txBox="1"/>
          <p:nvPr/>
        </p:nvSpPr>
        <p:spPr>
          <a:xfrm>
            <a:off x="5105396" y="4731734"/>
            <a:ext cx="3505201" cy="1200329"/>
          </a:xfrm>
          <a:prstGeom prst="rect">
            <a:avLst/>
          </a:prstGeom>
          <a:noFill/>
        </p:spPr>
        <p:txBody>
          <a:bodyPr wrap="square" rtlCol="0">
            <a:spAutoFit/>
          </a:bodyPr>
          <a:lstStyle/>
          <a:p>
            <a:pPr algn="ctr"/>
            <a:r>
              <a:rPr lang="en-US" sz="3600" b="1" dirty="0">
                <a:solidFill>
                  <a:schemeClr val="tx1">
                    <a:lumMod val="65000"/>
                    <a:lumOff val="35000"/>
                  </a:schemeClr>
                </a:solidFill>
                <a:latin typeface="Candara"/>
                <a:cs typeface="Candara"/>
              </a:rPr>
              <a:t>r</a:t>
            </a:r>
            <a:r>
              <a:rPr lang="en-US" sz="3600" b="1" dirty="0" smtClean="0">
                <a:solidFill>
                  <a:schemeClr val="tx1">
                    <a:lumMod val="65000"/>
                    <a:lumOff val="35000"/>
                  </a:schemeClr>
                </a:solidFill>
                <a:latin typeface="Candara"/>
                <a:cs typeface="Candara"/>
              </a:rPr>
              <a:t>esource diversity?</a:t>
            </a:r>
            <a:endParaRPr lang="en-US" sz="3600" b="1" dirty="0">
              <a:solidFill>
                <a:schemeClr val="tx1">
                  <a:lumMod val="65000"/>
                  <a:lumOff val="35000"/>
                </a:schemeClr>
              </a:solidFill>
              <a:latin typeface="Candara"/>
              <a:cs typeface="Candara"/>
            </a:endParaRPr>
          </a:p>
        </p:txBody>
      </p:sp>
      <p:sp>
        <p:nvSpPr>
          <p:cNvPr id="8" name="TextBox 7"/>
          <p:cNvSpPr txBox="1"/>
          <p:nvPr/>
        </p:nvSpPr>
        <p:spPr>
          <a:xfrm>
            <a:off x="228599" y="1619872"/>
            <a:ext cx="3505201" cy="646331"/>
          </a:xfrm>
          <a:prstGeom prst="rect">
            <a:avLst/>
          </a:prstGeom>
          <a:noFill/>
        </p:spPr>
        <p:txBody>
          <a:bodyPr wrap="square" rtlCol="0">
            <a:spAutoFit/>
          </a:bodyPr>
          <a:lstStyle/>
          <a:p>
            <a:pPr algn="ctr"/>
            <a:r>
              <a:rPr lang="en-US" sz="3600" b="1" dirty="0" smtClean="0">
                <a:solidFill>
                  <a:schemeClr val="tx1">
                    <a:lumMod val="65000"/>
                    <a:lumOff val="35000"/>
                  </a:schemeClr>
                </a:solidFill>
                <a:latin typeface="Candara"/>
                <a:cs typeface="Candara"/>
              </a:rPr>
              <a:t>reliability?</a:t>
            </a:r>
            <a:endParaRPr lang="en-US" sz="3600" b="1" dirty="0">
              <a:solidFill>
                <a:schemeClr val="tx1">
                  <a:lumMod val="65000"/>
                  <a:lumOff val="35000"/>
                </a:schemeClr>
              </a:solidFill>
              <a:latin typeface="Candara"/>
              <a:cs typeface="Candara"/>
            </a:endParaRPr>
          </a:p>
        </p:txBody>
      </p:sp>
      <p:sp>
        <p:nvSpPr>
          <p:cNvPr id="10" name="TextBox 9"/>
          <p:cNvSpPr txBox="1"/>
          <p:nvPr/>
        </p:nvSpPr>
        <p:spPr>
          <a:xfrm>
            <a:off x="6773325" y="2723405"/>
            <a:ext cx="1854206" cy="997196"/>
          </a:xfrm>
          <a:prstGeom prst="rect">
            <a:avLst/>
          </a:prstGeom>
          <a:noFill/>
        </p:spPr>
        <p:txBody>
          <a:bodyPr wrap="square" rtlCol="0">
            <a:spAutoFit/>
          </a:bodyPr>
          <a:lstStyle/>
          <a:p>
            <a:pPr algn="ctr">
              <a:lnSpc>
                <a:spcPct val="80000"/>
              </a:lnSpc>
            </a:pPr>
            <a:r>
              <a:rPr lang="en-US" sz="3600" b="1" dirty="0">
                <a:solidFill>
                  <a:schemeClr val="tx1">
                    <a:lumMod val="65000"/>
                    <a:lumOff val="35000"/>
                  </a:schemeClr>
                </a:solidFill>
                <a:latin typeface="Candara"/>
                <a:cs typeface="Candara"/>
              </a:rPr>
              <a:t>c</a:t>
            </a:r>
            <a:r>
              <a:rPr lang="en-US" sz="3600" b="1" dirty="0" smtClean="0">
                <a:solidFill>
                  <a:schemeClr val="tx1">
                    <a:lumMod val="65000"/>
                    <a:lumOff val="35000"/>
                  </a:schemeClr>
                </a:solidFill>
                <a:latin typeface="Candara"/>
                <a:cs typeface="Candara"/>
              </a:rPr>
              <a:t>lean air?</a:t>
            </a:r>
            <a:endParaRPr lang="en-US" sz="3600" b="1" dirty="0">
              <a:solidFill>
                <a:schemeClr val="tx1">
                  <a:lumMod val="65000"/>
                  <a:lumOff val="35000"/>
                </a:schemeClr>
              </a:solidFill>
              <a:latin typeface="Candara"/>
              <a:cs typeface="Candara"/>
            </a:endParaRPr>
          </a:p>
        </p:txBody>
      </p:sp>
      <p:cxnSp>
        <p:nvCxnSpPr>
          <p:cNvPr id="12" name="Straight Arrow Connector 11"/>
          <p:cNvCxnSpPr/>
          <p:nvPr/>
        </p:nvCxnSpPr>
        <p:spPr>
          <a:xfrm>
            <a:off x="3064933" y="2048933"/>
            <a:ext cx="1151467" cy="1030070"/>
          </a:xfrm>
          <a:prstGeom prst="straightConnector1">
            <a:avLst/>
          </a:prstGeom>
          <a:ln>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064933" y="3352801"/>
            <a:ext cx="1151467" cy="49368"/>
          </a:xfrm>
          <a:prstGeom prst="straightConnector1">
            <a:avLst/>
          </a:prstGeom>
          <a:ln>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4859868" y="2048933"/>
            <a:ext cx="1388532" cy="1030070"/>
          </a:xfrm>
          <a:prstGeom prst="straightConnector1">
            <a:avLst/>
          </a:prstGeom>
          <a:ln>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4859867" y="3200400"/>
            <a:ext cx="2167466" cy="152401"/>
          </a:xfrm>
          <a:prstGeom prst="straightConnector1">
            <a:avLst/>
          </a:prstGeom>
          <a:ln>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4690533" y="3725334"/>
            <a:ext cx="1083734" cy="1185333"/>
          </a:xfrm>
          <a:prstGeom prst="straightConnector1">
            <a:avLst/>
          </a:prstGeom>
          <a:ln>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3750733" y="3725334"/>
            <a:ext cx="753531" cy="1185333"/>
          </a:xfrm>
          <a:prstGeom prst="straightConnector1">
            <a:avLst/>
          </a:prstGeom>
          <a:ln>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977459" y="1622736"/>
            <a:ext cx="2438400" cy="646331"/>
          </a:xfrm>
          <a:prstGeom prst="rect">
            <a:avLst/>
          </a:prstGeom>
          <a:noFill/>
        </p:spPr>
        <p:txBody>
          <a:bodyPr wrap="square" rtlCol="0">
            <a:spAutoFit/>
          </a:bodyPr>
          <a:lstStyle/>
          <a:p>
            <a:pPr algn="ctr"/>
            <a:r>
              <a:rPr lang="en-US" sz="3600" b="1" dirty="0" smtClean="0">
                <a:solidFill>
                  <a:schemeClr val="tx1">
                    <a:lumMod val="65000"/>
                    <a:lumOff val="35000"/>
                  </a:schemeClr>
                </a:solidFill>
                <a:latin typeface="Candara"/>
                <a:cs typeface="Candara"/>
              </a:rPr>
              <a:t>stability?</a:t>
            </a:r>
            <a:endParaRPr lang="en-US" sz="3600" b="1"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36132907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2254"/>
          <a:stretch/>
        </p:blipFill>
        <p:spPr>
          <a:xfrm>
            <a:off x="2021381" y="67732"/>
            <a:ext cx="5138033" cy="6688667"/>
          </a:xfrm>
          <a:prstGeom prst="rect">
            <a:avLst/>
          </a:prstGeom>
        </p:spPr>
      </p:pic>
      <p:sp>
        <p:nvSpPr>
          <p:cNvPr id="3" name="Rectangle 2"/>
          <p:cNvSpPr/>
          <p:nvPr/>
        </p:nvSpPr>
        <p:spPr>
          <a:xfrm>
            <a:off x="0" y="0"/>
            <a:ext cx="1845733" cy="6858000"/>
          </a:xfrm>
          <a:prstGeom prst="rect">
            <a:avLst/>
          </a:prstGeom>
          <a:solidFill>
            <a:srgbClr val="097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7315200" y="0"/>
            <a:ext cx="1845733" cy="6858000"/>
          </a:xfrm>
          <a:prstGeom prst="rect">
            <a:avLst/>
          </a:prstGeom>
          <a:solidFill>
            <a:srgbClr val="097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28406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2535" y="50798"/>
            <a:ext cx="8466668" cy="6798231"/>
          </a:xfrm>
          <a:prstGeom prst="rect">
            <a:avLst/>
          </a:prstGeom>
        </p:spPr>
      </p:pic>
    </p:spTree>
    <p:extLst>
      <p:ext uri="{BB962C8B-B14F-4D97-AF65-F5344CB8AC3E}">
        <p14:creationId xmlns:p14="http://schemas.microsoft.com/office/powerpoint/2010/main" val="33314090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10133" y="50799"/>
            <a:ext cx="6501518" cy="6722533"/>
          </a:xfrm>
          <a:prstGeom prst="rect">
            <a:avLst/>
          </a:prstGeom>
        </p:spPr>
      </p:pic>
    </p:spTree>
    <p:extLst>
      <p:ext uri="{BB962C8B-B14F-4D97-AF65-F5344CB8AC3E}">
        <p14:creationId xmlns:p14="http://schemas.microsoft.com/office/powerpoint/2010/main" val="27965461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77536" y="1604439"/>
            <a:ext cx="4762500" cy="4762500"/>
          </a:xfrm>
          <a:prstGeom prst="rect">
            <a:avLst/>
          </a:prstGeom>
        </p:spPr>
      </p:pic>
      <p:sp>
        <p:nvSpPr>
          <p:cNvPr id="3" name="TextBox 2"/>
          <p:cNvSpPr txBox="1"/>
          <p:nvPr/>
        </p:nvSpPr>
        <p:spPr>
          <a:xfrm>
            <a:off x="389467" y="607999"/>
            <a:ext cx="8331200" cy="707886"/>
          </a:xfrm>
          <a:prstGeom prst="rect">
            <a:avLst/>
          </a:prstGeom>
          <a:noFill/>
        </p:spPr>
        <p:txBody>
          <a:bodyPr wrap="square" rtlCol="0">
            <a:spAutoFit/>
          </a:bodyPr>
          <a:lstStyle/>
          <a:p>
            <a:pPr algn="ctr"/>
            <a:r>
              <a:rPr lang="en-US" sz="4000" b="1" dirty="0" smtClean="0">
                <a:latin typeface="Candara"/>
                <a:cs typeface="Candara"/>
              </a:rPr>
              <a:t>Now, some examples…</a:t>
            </a:r>
            <a:endParaRPr lang="en-US" sz="4000" b="1" dirty="0">
              <a:latin typeface="Candara"/>
              <a:cs typeface="Candara"/>
            </a:endParaRPr>
          </a:p>
        </p:txBody>
      </p:sp>
    </p:spTree>
    <p:extLst>
      <p:ext uri="{BB962C8B-B14F-4D97-AF65-F5344CB8AC3E}">
        <p14:creationId xmlns:p14="http://schemas.microsoft.com/office/powerpoint/2010/main" val="15260933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noChangeAspect="1"/>
          </p:cNvPicPr>
          <p:nvPr/>
        </p:nvPicPr>
        <p:blipFill>
          <a:blip r:embed="rId3"/>
          <a:stretch>
            <a:fillRect/>
          </a:stretch>
        </p:blipFill>
        <p:spPr>
          <a:xfrm>
            <a:off x="489317" y="372917"/>
            <a:ext cx="8150071" cy="6112553"/>
          </a:xfrm>
          <a:prstGeom prst="rect">
            <a:avLst/>
          </a:prstGeom>
        </p:spPr>
      </p:pic>
      <p:sp>
        <p:nvSpPr>
          <p:cNvPr id="3" name="TextBox 2"/>
          <p:cNvSpPr txBox="1"/>
          <p:nvPr/>
        </p:nvSpPr>
        <p:spPr>
          <a:xfrm>
            <a:off x="643470" y="443657"/>
            <a:ext cx="2827867" cy="1384995"/>
          </a:xfrm>
          <a:prstGeom prst="rect">
            <a:avLst/>
          </a:prstGeom>
          <a:noFill/>
        </p:spPr>
        <p:txBody>
          <a:bodyPr wrap="square" rtlCol="0">
            <a:spAutoFit/>
          </a:bodyPr>
          <a:lstStyle/>
          <a:p>
            <a:r>
              <a:rPr lang="en-US" sz="2800" b="1" dirty="0" smtClean="0">
                <a:solidFill>
                  <a:schemeClr val="bg1"/>
                </a:solidFill>
                <a:latin typeface="Century Gothic"/>
                <a:cs typeface="Century Gothic"/>
              </a:rPr>
              <a:t>More new technology? Seriously?</a:t>
            </a:r>
            <a:endParaRPr lang="en-US" sz="2800" b="1" dirty="0">
              <a:solidFill>
                <a:schemeClr val="bg1"/>
              </a:solidFill>
              <a:latin typeface="Century Gothic"/>
              <a:cs typeface="Century Gothic"/>
            </a:endParaRPr>
          </a:p>
        </p:txBody>
      </p:sp>
    </p:spTree>
    <p:extLst>
      <p:ext uri="{BB962C8B-B14F-4D97-AF65-F5344CB8AC3E}">
        <p14:creationId xmlns:p14="http://schemas.microsoft.com/office/powerpoint/2010/main" val="11419503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6402" y="67732"/>
            <a:ext cx="8371838" cy="6743980"/>
          </a:xfrm>
          <a:prstGeom prst="rect">
            <a:avLst/>
          </a:prstGeom>
        </p:spPr>
      </p:pic>
    </p:spTree>
    <p:extLst>
      <p:ext uri="{BB962C8B-B14F-4D97-AF65-F5344CB8AC3E}">
        <p14:creationId xmlns:p14="http://schemas.microsoft.com/office/powerpoint/2010/main" val="42739480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Our Takeaways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Recognize </a:t>
            </a:r>
            <a:r>
              <a:rPr lang="en-US" dirty="0"/>
              <a:t>that for all of us, the process of change is difficult, requiring contemplation and time to absorb the change.</a:t>
            </a:r>
          </a:p>
          <a:p>
            <a:r>
              <a:rPr lang="en-US" dirty="0" smtClean="0"/>
              <a:t>In </a:t>
            </a:r>
            <a:r>
              <a:rPr lang="en-US" dirty="0"/>
              <a:t>order to succeed as change agents, we must be empathetic to the diversity of our audiences. How does what you propose affect them personally, in their job, or within their organization? </a:t>
            </a:r>
          </a:p>
          <a:p>
            <a:r>
              <a:rPr lang="en-US" dirty="0" smtClean="0"/>
              <a:t>Remember </a:t>
            </a:r>
            <a:r>
              <a:rPr lang="en-US" dirty="0"/>
              <a:t>that what we say isn’t always what others </a:t>
            </a:r>
            <a:r>
              <a:rPr lang="en-US" dirty="0" smtClean="0"/>
              <a:t>hear – look for misunderstanding.</a:t>
            </a:r>
            <a:endParaRPr lang="en-US" dirty="0"/>
          </a:p>
          <a:p>
            <a:r>
              <a:rPr lang="en-US" dirty="0" smtClean="0"/>
              <a:t>We </a:t>
            </a:r>
            <a:r>
              <a:rPr lang="en-US" dirty="0"/>
              <a:t>must communicate our messages in a way that doesn’t set up polarity.  Find common ground with our audiences and sell solutions, not problems</a:t>
            </a:r>
          </a:p>
          <a:p>
            <a:r>
              <a:rPr lang="en-US" dirty="0" smtClean="0"/>
              <a:t>Work </a:t>
            </a:r>
            <a:r>
              <a:rPr lang="en-US" dirty="0"/>
              <a:t>to discover what our listeners care about, and what changes to our proposed solutions would alleviate their concerns</a:t>
            </a:r>
          </a:p>
          <a:p>
            <a:r>
              <a:rPr lang="en-US" dirty="0" smtClean="0"/>
              <a:t>We </a:t>
            </a:r>
            <a:r>
              <a:rPr lang="en-US" dirty="0"/>
              <a:t>can solve climate change faster if we can solve it together. </a:t>
            </a:r>
          </a:p>
          <a:p>
            <a:endParaRPr lang="en-US" dirty="0"/>
          </a:p>
        </p:txBody>
      </p:sp>
    </p:spTree>
    <p:extLst>
      <p:ext uri="{BB962C8B-B14F-4D97-AF65-F5344CB8AC3E}">
        <p14:creationId xmlns:p14="http://schemas.microsoft.com/office/powerpoint/2010/main" val="7103898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93290" y="1164326"/>
            <a:ext cx="5076520" cy="3423700"/>
          </a:xfrm>
          <a:prstGeom prst="rect">
            <a:avLst/>
          </a:prstGeom>
        </p:spPr>
      </p:pic>
      <p:sp>
        <p:nvSpPr>
          <p:cNvPr id="5" name="TextBox 4"/>
          <p:cNvSpPr txBox="1"/>
          <p:nvPr/>
        </p:nvSpPr>
        <p:spPr>
          <a:xfrm>
            <a:off x="776149" y="4807416"/>
            <a:ext cx="7690926" cy="769441"/>
          </a:xfrm>
          <a:prstGeom prst="rect">
            <a:avLst/>
          </a:prstGeom>
          <a:noFill/>
        </p:spPr>
        <p:txBody>
          <a:bodyPr wrap="square" rtlCol="0">
            <a:spAutoFit/>
          </a:bodyPr>
          <a:lstStyle/>
          <a:p>
            <a:pPr algn="ctr"/>
            <a:r>
              <a:rPr lang="en-US" sz="4400" dirty="0" smtClean="0">
                <a:solidFill>
                  <a:schemeClr val="tx1">
                    <a:lumMod val="75000"/>
                    <a:lumOff val="25000"/>
                  </a:schemeClr>
                </a:solidFill>
                <a:latin typeface="Frutiger-Bold"/>
                <a:cs typeface="Frutiger-Bold"/>
              </a:rPr>
              <a:t>Walk a mile in my shoes…</a:t>
            </a:r>
            <a:endParaRPr lang="en-US" sz="4400" dirty="0">
              <a:solidFill>
                <a:schemeClr val="tx1">
                  <a:lumMod val="75000"/>
                  <a:lumOff val="25000"/>
                </a:schemeClr>
              </a:solidFill>
              <a:latin typeface="Frutiger-Bold"/>
              <a:cs typeface="Frutiger-Bold"/>
            </a:endParaRPr>
          </a:p>
        </p:txBody>
      </p:sp>
    </p:spTree>
    <p:extLst>
      <p:ext uri="{BB962C8B-B14F-4D97-AF65-F5344CB8AC3E}">
        <p14:creationId xmlns:p14="http://schemas.microsoft.com/office/powerpoint/2010/main" val="40735841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1540934" y="1"/>
            <a:ext cx="6045200" cy="6858000"/>
          </a:xfrm>
          <a:prstGeom prst="rect">
            <a:avLst/>
          </a:prstGeom>
        </p:spPr>
      </p:pic>
      <p:sp>
        <p:nvSpPr>
          <p:cNvPr id="3" name="TextBox 2"/>
          <p:cNvSpPr txBox="1"/>
          <p:nvPr/>
        </p:nvSpPr>
        <p:spPr>
          <a:xfrm>
            <a:off x="1794929" y="511381"/>
            <a:ext cx="5604933" cy="5847754"/>
          </a:xfrm>
          <a:prstGeom prst="rect">
            <a:avLst/>
          </a:prstGeom>
          <a:noFill/>
        </p:spPr>
        <p:txBody>
          <a:bodyPr wrap="square" rtlCol="0">
            <a:spAutoFit/>
          </a:bodyPr>
          <a:lstStyle/>
          <a:p>
            <a:r>
              <a:rPr lang="en-US" sz="3400" b="1" dirty="0">
                <a:solidFill>
                  <a:schemeClr val="bg1"/>
                </a:solidFill>
                <a:latin typeface="Century Gothic"/>
                <a:cs typeface="Century Gothic"/>
              </a:rPr>
              <a:t>“Every radical adjustment is a crisis in self-esteem: </a:t>
            </a:r>
            <a:r>
              <a:rPr lang="en-US" sz="3400" b="1" dirty="0" smtClean="0">
                <a:solidFill>
                  <a:schemeClr val="bg1"/>
                </a:solidFill>
                <a:latin typeface="Century Gothic"/>
                <a:cs typeface="Century Gothic"/>
              </a:rPr>
              <a:t>we </a:t>
            </a:r>
            <a:r>
              <a:rPr lang="en-US" sz="3400" b="1" dirty="0">
                <a:solidFill>
                  <a:schemeClr val="bg1"/>
                </a:solidFill>
                <a:latin typeface="Century Gothic"/>
                <a:cs typeface="Century Gothic"/>
              </a:rPr>
              <a:t>undergo a test, we have to prove ourselves. It takes inordinate self-confidence to face drastic change without inner trembling.” </a:t>
            </a:r>
          </a:p>
          <a:p>
            <a:endParaRPr lang="en-US" sz="3400" dirty="0" smtClean="0">
              <a:solidFill>
                <a:schemeClr val="bg1"/>
              </a:solidFill>
              <a:latin typeface="Century Gothic"/>
              <a:cs typeface="Century Gothic"/>
            </a:endParaRPr>
          </a:p>
          <a:p>
            <a:pPr indent="173038"/>
            <a:r>
              <a:rPr lang="en-US" sz="3400" i="1" dirty="0" smtClean="0">
                <a:solidFill>
                  <a:schemeClr val="bg1"/>
                </a:solidFill>
                <a:latin typeface="Century Gothic"/>
                <a:cs typeface="Century Gothic"/>
              </a:rPr>
              <a:t>Eric </a:t>
            </a:r>
            <a:r>
              <a:rPr lang="en-US" sz="3400" i="1" dirty="0">
                <a:solidFill>
                  <a:schemeClr val="bg1"/>
                </a:solidFill>
                <a:latin typeface="Century Gothic"/>
                <a:cs typeface="Century Gothic"/>
              </a:rPr>
              <a:t>Hoffer, </a:t>
            </a:r>
            <a:endParaRPr lang="en-US" sz="3400" i="1" dirty="0" smtClean="0">
              <a:solidFill>
                <a:schemeClr val="bg1"/>
              </a:solidFill>
              <a:latin typeface="Century Gothic"/>
              <a:cs typeface="Century Gothic"/>
            </a:endParaRPr>
          </a:p>
          <a:p>
            <a:r>
              <a:rPr lang="en-US" sz="3400" dirty="0">
                <a:solidFill>
                  <a:schemeClr val="bg1"/>
                </a:solidFill>
                <a:latin typeface="Century Gothic"/>
                <a:cs typeface="Century Gothic"/>
              </a:rPr>
              <a:t> </a:t>
            </a:r>
            <a:r>
              <a:rPr lang="en-US" sz="3400" dirty="0" smtClean="0">
                <a:solidFill>
                  <a:schemeClr val="bg1"/>
                </a:solidFill>
                <a:latin typeface="Century Gothic"/>
                <a:cs typeface="Century Gothic"/>
              </a:rPr>
              <a:t>   </a:t>
            </a:r>
            <a:r>
              <a:rPr lang="en-US" sz="3400" i="1" dirty="0" smtClean="0">
                <a:solidFill>
                  <a:schemeClr val="bg1"/>
                </a:solidFill>
                <a:latin typeface="Century Gothic"/>
                <a:cs typeface="Century Gothic"/>
              </a:rPr>
              <a:t>The </a:t>
            </a:r>
            <a:r>
              <a:rPr lang="en-US" sz="3400" i="1" dirty="0">
                <a:solidFill>
                  <a:schemeClr val="bg1"/>
                </a:solidFill>
                <a:latin typeface="Century Gothic"/>
                <a:cs typeface="Century Gothic"/>
              </a:rPr>
              <a:t>Ordeal of </a:t>
            </a:r>
            <a:r>
              <a:rPr lang="en-US" sz="3400" i="1" dirty="0" smtClean="0">
                <a:solidFill>
                  <a:schemeClr val="bg1"/>
                </a:solidFill>
                <a:latin typeface="Century Gothic"/>
                <a:cs typeface="Century Gothic"/>
              </a:rPr>
              <a:t>Change</a:t>
            </a:r>
            <a:endParaRPr lang="en-US" sz="3400" i="1" dirty="0">
              <a:solidFill>
                <a:schemeClr val="bg1"/>
              </a:solidFill>
              <a:latin typeface="Century Gothic"/>
              <a:cs typeface="Century Gothic"/>
            </a:endParaRPr>
          </a:p>
        </p:txBody>
      </p:sp>
    </p:spTree>
    <p:extLst>
      <p:ext uri="{BB962C8B-B14F-4D97-AF65-F5344CB8AC3E}">
        <p14:creationId xmlns:p14="http://schemas.microsoft.com/office/powerpoint/2010/main" val="10974163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0" y="1473200"/>
            <a:ext cx="9144000" cy="3910393"/>
          </a:xfrm>
          <a:prstGeom prst="rect">
            <a:avLst/>
          </a:prstGeom>
        </p:spPr>
      </p:pic>
      <p:sp>
        <p:nvSpPr>
          <p:cNvPr id="3" name="Rectangle 2"/>
          <p:cNvSpPr/>
          <p:nvPr/>
        </p:nvSpPr>
        <p:spPr>
          <a:xfrm>
            <a:off x="317504" y="2494002"/>
            <a:ext cx="8678753" cy="2677656"/>
          </a:xfrm>
          <a:prstGeom prst="rect">
            <a:avLst/>
          </a:prstGeom>
          <a:noFill/>
        </p:spPr>
        <p:txBody>
          <a:bodyPr wrap="square" rtlCol="0">
            <a:spAutoFit/>
          </a:bodyPr>
          <a:lstStyle/>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The Harvard Business Review Press postulates that when people are confronted with change:</a:t>
            </a:r>
          </a:p>
          <a:p>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a:p>
            <a:pPr marL="233363" indent="-233363">
              <a:buFont typeface="Arial"/>
              <a:buChar cha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20% will support the change at the beginning</a:t>
            </a:r>
          </a:p>
          <a:p>
            <a:pPr marL="233363" indent="-233363">
              <a:buFont typeface="Arial"/>
              <a:buChar cha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50% will stay on the fence</a:t>
            </a:r>
          </a:p>
          <a:p>
            <a:pPr marL="233363" indent="-233363">
              <a:buFont typeface="Arial"/>
              <a:buChar cha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30% will oppose the change </a:t>
            </a:r>
          </a:p>
        </p:txBody>
      </p:sp>
    </p:spTree>
    <p:extLst>
      <p:ext uri="{BB962C8B-B14F-4D97-AF65-F5344CB8AC3E}">
        <p14:creationId xmlns:p14="http://schemas.microsoft.com/office/powerpoint/2010/main" val="35733103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295110"/>
            <a:ext cx="9144000" cy="6275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645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3028" y="36548"/>
            <a:ext cx="8901694" cy="6838386"/>
          </a:xfrm>
          <a:prstGeom prst="rect">
            <a:avLst/>
          </a:prstGeom>
        </p:spPr>
      </p:pic>
    </p:spTree>
    <p:extLst>
      <p:ext uri="{BB962C8B-B14F-4D97-AF65-F5344CB8AC3E}">
        <p14:creationId xmlns:p14="http://schemas.microsoft.com/office/powerpoint/2010/main" val="40814858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referRelativeResize="0">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1"/>
            <a:ext cx="6028267" cy="3434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preferRelativeResize="0">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136357" y="3434722"/>
            <a:ext cx="6007644" cy="3440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46798" y="720121"/>
            <a:ext cx="2895600" cy="1754327"/>
          </a:xfrm>
          <a:prstGeom prst="rect">
            <a:avLst/>
          </a:prstGeom>
          <a:noFill/>
        </p:spPr>
        <p:txBody>
          <a:bodyPr wrap="square" rtlCol="0">
            <a:spAutoFit/>
          </a:bodyPr>
          <a:lstStyle/>
          <a:p>
            <a:r>
              <a:rPr lang="en-US" sz="3600" dirty="0" smtClean="0">
                <a:latin typeface="Century Gothic"/>
                <a:cs typeface="Century Gothic"/>
              </a:rPr>
              <a:t>Historically, 90% reflection.</a:t>
            </a:r>
            <a:endParaRPr lang="en-US" sz="3600" dirty="0">
              <a:latin typeface="Century Gothic"/>
              <a:cs typeface="Century Gothic"/>
            </a:endParaRPr>
          </a:p>
        </p:txBody>
      </p:sp>
      <p:sp>
        <p:nvSpPr>
          <p:cNvPr id="5" name="TextBox 4"/>
          <p:cNvSpPr txBox="1"/>
          <p:nvPr/>
        </p:nvSpPr>
        <p:spPr>
          <a:xfrm>
            <a:off x="118531" y="4471655"/>
            <a:ext cx="2777067" cy="1200329"/>
          </a:xfrm>
          <a:prstGeom prst="rect">
            <a:avLst/>
          </a:prstGeom>
          <a:noFill/>
        </p:spPr>
        <p:txBody>
          <a:bodyPr wrap="square" rtlCol="0">
            <a:spAutoFit/>
          </a:bodyPr>
          <a:lstStyle/>
          <a:p>
            <a:pPr algn="r"/>
            <a:r>
              <a:rPr lang="en-US" sz="3600" dirty="0" smtClean="0">
                <a:latin typeface="Century Gothic"/>
                <a:cs typeface="Century Gothic"/>
              </a:rPr>
              <a:t>Now, 90% absorption.</a:t>
            </a:r>
            <a:endParaRPr lang="en-US" sz="3600" dirty="0">
              <a:latin typeface="Century Gothic"/>
              <a:cs typeface="Century Gothic"/>
            </a:endParaRPr>
          </a:p>
        </p:txBody>
      </p:sp>
    </p:spTree>
    <p:extLst>
      <p:ext uri="{BB962C8B-B14F-4D97-AF65-F5344CB8AC3E}">
        <p14:creationId xmlns:p14="http://schemas.microsoft.com/office/powerpoint/2010/main" val="36255177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589" r="9969"/>
          <a:stretch/>
        </p:blipFill>
        <p:spPr>
          <a:xfrm>
            <a:off x="0" y="0"/>
            <a:ext cx="9144000" cy="6858000"/>
          </a:xfrm>
          <a:prstGeom prst="rect">
            <a:avLst/>
          </a:prstGeom>
        </p:spPr>
      </p:pic>
    </p:spTree>
    <p:extLst>
      <p:ext uri="{BB962C8B-B14F-4D97-AF65-F5344CB8AC3E}">
        <p14:creationId xmlns:p14="http://schemas.microsoft.com/office/powerpoint/2010/main" val="33751532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1061</TotalTime>
  <Words>2005</Words>
  <Application>Microsoft Macintosh PowerPoint</Application>
  <PresentationFormat>On-screen Show (4:3)</PresentationFormat>
  <Paragraphs>137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Humans and Change: how clean energy advocates can be effective in leading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Takeaways</vt:lpstr>
    </vt:vector>
  </TitlesOfParts>
  <Company>Home 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Humans and Change: how clean energy advocates can be effective in leading change</dc:title>
  <dc:creator>Kate Maracas</dc:creator>
  <cp:lastModifiedBy>Kate Maracas</cp:lastModifiedBy>
  <cp:revision>46</cp:revision>
  <cp:lastPrinted>2015-09-09T17:10:44Z</cp:lastPrinted>
  <dcterms:created xsi:type="dcterms:W3CDTF">2015-08-28T00:31:47Z</dcterms:created>
  <dcterms:modified xsi:type="dcterms:W3CDTF">2015-09-10T04:56:24Z</dcterms:modified>
</cp:coreProperties>
</file>