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24"/>
  </p:notesMasterIdLst>
  <p:sldIdLst>
    <p:sldId id="258" r:id="rId2"/>
    <p:sldId id="285" r:id="rId3"/>
    <p:sldId id="286" r:id="rId4"/>
    <p:sldId id="273" r:id="rId5"/>
    <p:sldId id="275" r:id="rId6"/>
    <p:sldId id="274" r:id="rId7"/>
    <p:sldId id="284" r:id="rId8"/>
    <p:sldId id="287" r:id="rId9"/>
    <p:sldId id="288" r:id="rId10"/>
    <p:sldId id="289" r:id="rId11"/>
    <p:sldId id="290" r:id="rId12"/>
    <p:sldId id="291" r:id="rId13"/>
    <p:sldId id="292" r:id="rId14"/>
    <p:sldId id="293" r:id="rId15"/>
    <p:sldId id="276" r:id="rId16"/>
    <p:sldId id="277" r:id="rId17"/>
    <p:sldId id="278" r:id="rId18"/>
    <p:sldId id="279" r:id="rId19"/>
    <p:sldId id="283" r:id="rId20"/>
    <p:sldId id="282" r:id="rId21"/>
    <p:sldId id="280" r:id="rId22"/>
    <p:sldId id="281" r:id="rId2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7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38" y="1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382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903B87-9B8E-4CBB-9514-3926B4A3A600}" type="datetimeFigureOut">
              <a:rPr lang="en-US" smtClean="0"/>
              <a:t>9/10/2015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F385A2-B092-4B2F-B715-03A1116FCE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3182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9/10/2015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9/10/2015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9/10/2015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9/10/2015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9/10/2015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9/10/2015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9/10/2015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95278" y="-114741"/>
            <a:ext cx="9428885" cy="2387600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/>
              <a:t>Building Western Markets</a:t>
            </a:r>
            <a:br>
              <a:rPr lang="en-US" b="1" dirty="0" smtClean="0"/>
            </a:br>
            <a:r>
              <a:rPr lang="en-US" b="1" dirty="0" smtClean="0"/>
              <a:t>Part 1 – Market Design</a:t>
            </a:r>
            <a:endParaRPr lang="en-US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32588" y="2640861"/>
            <a:ext cx="8791575" cy="3769366"/>
          </a:xfrm>
        </p:spPr>
        <p:txBody>
          <a:bodyPr>
            <a:normAutofit fontScale="55000" lnSpcReduction="20000"/>
          </a:bodyPr>
          <a:lstStyle/>
          <a:p>
            <a:r>
              <a:rPr lang="en-US" sz="3600" dirty="0" smtClean="0"/>
              <a:t>Session Goals: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smtClean="0"/>
              <a:t>Understand the breadth of market issues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smtClean="0"/>
              <a:t>Identify important issues for clean energy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dirty="0"/>
          </a:p>
          <a:p>
            <a:r>
              <a:rPr lang="en-US" sz="3600" dirty="0" smtClean="0"/>
              <a:t>Guiding Questions: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smtClean="0"/>
              <a:t>are Markets good for clean Energy?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smtClean="0"/>
              <a:t>Are market improvements needed?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smtClean="0"/>
              <a:t>What is the path forward?</a:t>
            </a:r>
          </a:p>
          <a:p>
            <a:endParaRPr lang="en-US" sz="3600" dirty="0" smtClean="0"/>
          </a:p>
          <a:p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221381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2" y="260300"/>
            <a:ext cx="9905998" cy="1478570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/>
              <a:t>RSO Principles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2241" y="1738870"/>
            <a:ext cx="9905999" cy="3541714"/>
          </a:xfrm>
        </p:spPr>
        <p:txBody>
          <a:bodyPr>
            <a:noAutofit/>
          </a:bodyPr>
          <a:lstStyle/>
          <a:p>
            <a:r>
              <a:rPr lang="en-US" sz="2800" dirty="0" smtClean="0"/>
              <a:t>Covers mainly market design and operations</a:t>
            </a:r>
          </a:p>
          <a:p>
            <a:r>
              <a:rPr lang="en-US" sz="2800" dirty="0" smtClean="0"/>
              <a:t>Maintain California climate policies</a:t>
            </a:r>
          </a:p>
          <a:p>
            <a:r>
              <a:rPr lang="en-US" sz="2800" dirty="0" smtClean="0"/>
              <a:t>All resources, all tools</a:t>
            </a:r>
          </a:p>
          <a:p>
            <a:r>
              <a:rPr lang="en-US" sz="2800" dirty="0" smtClean="0"/>
              <a:t>Planning and investment</a:t>
            </a:r>
          </a:p>
          <a:p>
            <a:r>
              <a:rPr lang="en-US" sz="2800" dirty="0" smtClean="0"/>
              <a:t>Flexibility and curtailments</a:t>
            </a:r>
          </a:p>
          <a:p>
            <a:r>
              <a:rPr lang="en-US" sz="2800" dirty="0" smtClean="0"/>
              <a:t>Transmission costs and rates</a:t>
            </a:r>
          </a:p>
          <a:p>
            <a:r>
              <a:rPr lang="en-US" sz="2800" dirty="0" smtClean="0"/>
              <a:t>Market power and market monitoring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5792464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2242" y="316860"/>
            <a:ext cx="9905998" cy="1478570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/>
              <a:t>RSO </a:t>
            </a:r>
            <a:r>
              <a:rPr lang="en-US" sz="4000" dirty="0"/>
              <a:t>R</a:t>
            </a:r>
            <a:r>
              <a:rPr lang="en-US" sz="4000" dirty="0" smtClean="0"/>
              <a:t>eform </a:t>
            </a:r>
            <a:r>
              <a:rPr lang="en-US" sz="4000" dirty="0"/>
              <a:t>O</a:t>
            </a:r>
            <a:r>
              <a:rPr lang="en-US" sz="4000" dirty="0" smtClean="0"/>
              <a:t>pportunities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26253" y="1636745"/>
            <a:ext cx="9905999" cy="3541714"/>
          </a:xfrm>
        </p:spPr>
        <p:txBody>
          <a:bodyPr>
            <a:noAutofit/>
          </a:bodyPr>
          <a:lstStyle/>
          <a:p>
            <a:r>
              <a:rPr lang="en-US" sz="2800" dirty="0" smtClean="0"/>
              <a:t>Expand EIM and RSO—good for clean energy</a:t>
            </a:r>
          </a:p>
          <a:p>
            <a:r>
              <a:rPr lang="en-US" sz="2800" dirty="0" smtClean="0"/>
              <a:t>Reduce oversupply, </a:t>
            </a:r>
            <a:r>
              <a:rPr lang="en-US" sz="2800" dirty="0" err="1" smtClean="0"/>
              <a:t>decommit</a:t>
            </a:r>
            <a:r>
              <a:rPr lang="en-US" sz="2800" dirty="0" smtClean="0"/>
              <a:t> fossil</a:t>
            </a:r>
          </a:p>
          <a:p>
            <a:r>
              <a:rPr lang="en-US" sz="2800" dirty="0" smtClean="0"/>
              <a:t>Include DERs, aggregation, communications and control</a:t>
            </a:r>
          </a:p>
          <a:p>
            <a:r>
              <a:rPr lang="en-US" sz="2800" dirty="0" smtClean="0"/>
              <a:t>Encourage VERs with grid capabilities</a:t>
            </a:r>
          </a:p>
          <a:p>
            <a:r>
              <a:rPr lang="en-US" sz="2800" dirty="0" smtClean="0"/>
              <a:t>Highlight seams coordination issues</a:t>
            </a:r>
          </a:p>
          <a:p>
            <a:r>
              <a:rPr lang="en-US" sz="2800" dirty="0" smtClean="0"/>
              <a:t>Improve planning for regional perspective</a:t>
            </a:r>
          </a:p>
          <a:p>
            <a:r>
              <a:rPr lang="en-US" sz="2800" dirty="0" smtClean="0"/>
              <a:t>Use state of the art grid technology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450199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3961" y="0"/>
            <a:ext cx="9905998" cy="1478570"/>
          </a:xfrm>
        </p:spPr>
        <p:txBody>
          <a:bodyPr/>
          <a:lstStyle/>
          <a:p>
            <a:pPr algn="ctr"/>
            <a:r>
              <a:rPr lang="en-US" dirty="0" smtClean="0"/>
              <a:t>Market Options Supply Curve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47567" y="1049992"/>
            <a:ext cx="8229600" cy="5727880"/>
          </a:xfrm>
        </p:spPr>
        <p:txBody>
          <a:bodyPr>
            <a:normAutofit fontScale="62500" lnSpcReduction="20000"/>
          </a:bodyPr>
          <a:lstStyle/>
          <a:p>
            <a:r>
              <a:rPr lang="en-US" sz="2600" dirty="0" smtClean="0"/>
              <a:t>Expand and Improve Markets</a:t>
            </a:r>
          </a:p>
          <a:p>
            <a:pPr lvl="1"/>
            <a:r>
              <a:rPr lang="en-US" sz="2200" dirty="0" smtClean="0"/>
              <a:t>EIM and RSO</a:t>
            </a:r>
          </a:p>
          <a:p>
            <a:pPr lvl="1"/>
            <a:r>
              <a:rPr lang="en-US" sz="2200" dirty="0" smtClean="0"/>
              <a:t>Planning, Seams Coordination</a:t>
            </a:r>
          </a:p>
          <a:p>
            <a:pPr lvl="1"/>
            <a:r>
              <a:rPr lang="en-US" sz="2200" dirty="0" smtClean="0"/>
              <a:t>Forecasting and Scheduling</a:t>
            </a:r>
          </a:p>
          <a:p>
            <a:r>
              <a:rPr lang="en-US" sz="2600" dirty="0" smtClean="0"/>
              <a:t>Reduce Clean Energy Barriers</a:t>
            </a:r>
          </a:p>
          <a:p>
            <a:pPr lvl="1"/>
            <a:r>
              <a:rPr lang="en-US" sz="2200" dirty="0" smtClean="0"/>
              <a:t>Less self scheduling, must run</a:t>
            </a:r>
          </a:p>
          <a:p>
            <a:pPr lvl="1"/>
            <a:r>
              <a:rPr lang="en-US" sz="2200" dirty="0" smtClean="0"/>
              <a:t>Faster, deeper fossil turn down</a:t>
            </a:r>
          </a:p>
          <a:p>
            <a:r>
              <a:rPr lang="en-US" sz="2600" dirty="0" smtClean="0"/>
              <a:t>Engage Demand Response Resources</a:t>
            </a:r>
          </a:p>
          <a:p>
            <a:r>
              <a:rPr lang="en-US" sz="2600" dirty="0" smtClean="0"/>
              <a:t>Grid and Operations Reforms</a:t>
            </a:r>
          </a:p>
          <a:p>
            <a:pPr lvl="1"/>
            <a:r>
              <a:rPr lang="en-US" sz="2200" dirty="0" smtClean="0"/>
              <a:t>Analysis and options for Inertial and frequency response, load following</a:t>
            </a:r>
          </a:p>
          <a:p>
            <a:pPr lvl="1"/>
            <a:r>
              <a:rPr lang="en-US" sz="2200" dirty="0" smtClean="0"/>
              <a:t>Demonstrate, then deploy state-of-the-art grid technologies</a:t>
            </a:r>
          </a:p>
          <a:p>
            <a:pPr lvl="1"/>
            <a:r>
              <a:rPr lang="en-US" sz="2200" dirty="0" smtClean="0"/>
              <a:t>Demonstrate, then deploy dynamic, flow based path ratings</a:t>
            </a:r>
          </a:p>
          <a:p>
            <a:pPr lvl="1"/>
            <a:r>
              <a:rPr lang="en-US" sz="2200" dirty="0" smtClean="0"/>
              <a:t>Network transmission service and rates replace pancaked rates</a:t>
            </a:r>
          </a:p>
          <a:p>
            <a:pPr lvl="1"/>
            <a:r>
              <a:rPr lang="en-US" sz="2200" dirty="0" smtClean="0"/>
              <a:t>Contingency resources for reserve sharing</a:t>
            </a:r>
          </a:p>
          <a:p>
            <a:r>
              <a:rPr lang="en-US" sz="2600" dirty="0" smtClean="0"/>
              <a:t>VERS as system resources</a:t>
            </a:r>
          </a:p>
          <a:p>
            <a:pPr lvl="1"/>
            <a:r>
              <a:rPr lang="en-US" sz="2200" dirty="0" smtClean="0"/>
              <a:t>Capacity valuation</a:t>
            </a:r>
          </a:p>
          <a:p>
            <a:pPr lvl="1"/>
            <a:r>
              <a:rPr lang="en-US" sz="2200" dirty="0" smtClean="0"/>
              <a:t>AGC, communications, control and response</a:t>
            </a:r>
          </a:p>
          <a:p>
            <a:pPr lvl="1"/>
            <a:r>
              <a:rPr lang="en-US" sz="2200" dirty="0" smtClean="0"/>
              <a:t>Provides regulation, down and up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7428942" y="4074386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98354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5109" y="0"/>
            <a:ext cx="9905998" cy="147857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“Leapfrog” and Incremental Targets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45108" y="1229822"/>
            <a:ext cx="9905999" cy="5387794"/>
          </a:xfrm>
        </p:spPr>
        <p:txBody>
          <a:bodyPr>
            <a:noAutofit/>
          </a:bodyPr>
          <a:lstStyle/>
          <a:p>
            <a:r>
              <a:rPr lang="en-US" sz="2800" dirty="0" smtClean="0"/>
              <a:t>Leapfrog Ideas</a:t>
            </a:r>
          </a:p>
          <a:p>
            <a:pPr lvl="1"/>
            <a:r>
              <a:rPr lang="en-US" sz="2800" dirty="0" smtClean="0"/>
              <a:t>Regional Planning Perspective</a:t>
            </a:r>
          </a:p>
          <a:p>
            <a:pPr lvl="1"/>
            <a:r>
              <a:rPr lang="en-US" sz="2800" dirty="0" smtClean="0"/>
              <a:t>Regional Open Season</a:t>
            </a:r>
          </a:p>
          <a:p>
            <a:pPr lvl="1"/>
            <a:r>
              <a:rPr lang="en-US" sz="2800" dirty="0" smtClean="0"/>
              <a:t>Carbon Planning, Operations, Markets, Dispatch</a:t>
            </a:r>
          </a:p>
          <a:p>
            <a:pPr lvl="1"/>
            <a:r>
              <a:rPr lang="en-US" sz="2800" dirty="0" smtClean="0"/>
              <a:t>CPP Trading Market</a:t>
            </a:r>
          </a:p>
          <a:p>
            <a:r>
              <a:rPr lang="en-US" sz="2800" dirty="0" smtClean="0"/>
              <a:t>Incremental Targets</a:t>
            </a:r>
          </a:p>
          <a:p>
            <a:pPr lvl="1"/>
            <a:r>
              <a:rPr lang="en-US" sz="2800" dirty="0" smtClean="0"/>
              <a:t>EIM expansion</a:t>
            </a:r>
          </a:p>
          <a:p>
            <a:pPr lvl="1"/>
            <a:r>
              <a:rPr lang="en-US" sz="2800" dirty="0" err="1" smtClean="0"/>
              <a:t>Pacificorp</a:t>
            </a:r>
            <a:r>
              <a:rPr lang="en-US" sz="2800" dirty="0" smtClean="0"/>
              <a:t> merges with CAISO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7845389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8803" y="316861"/>
            <a:ext cx="9905998" cy="1478570"/>
          </a:xfrm>
        </p:spPr>
        <p:txBody>
          <a:bodyPr/>
          <a:lstStyle/>
          <a:p>
            <a:pPr algn="ctr"/>
            <a:r>
              <a:rPr lang="en-US" dirty="0" smtClean="0"/>
              <a:t>Next steps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60265" y="1649691"/>
            <a:ext cx="9905999" cy="4773106"/>
          </a:xfrm>
        </p:spPr>
        <p:txBody>
          <a:bodyPr>
            <a:normAutofit/>
          </a:bodyPr>
          <a:lstStyle/>
          <a:p>
            <a:r>
              <a:rPr lang="en-US" sz="2800" dirty="0" smtClean="0"/>
              <a:t>Who can help?</a:t>
            </a:r>
          </a:p>
          <a:p>
            <a:r>
              <a:rPr lang="en-US" sz="2800" dirty="0" smtClean="0"/>
              <a:t>Can we expand our coalition?</a:t>
            </a:r>
          </a:p>
          <a:p>
            <a:r>
              <a:rPr lang="en-US" sz="2800" dirty="0" smtClean="0"/>
              <a:t>Does the discussion outline reflect your understanding and concerns?</a:t>
            </a:r>
          </a:p>
          <a:p>
            <a:r>
              <a:rPr lang="en-US" sz="2800" dirty="0" smtClean="0"/>
              <a:t>Would continuing conference calls help to refine our analysis?</a:t>
            </a:r>
          </a:p>
          <a:p>
            <a:r>
              <a:rPr lang="en-US" sz="2800" dirty="0" smtClean="0"/>
              <a:t>What next steps do you support?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430552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 - Standard market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2002 - FERC Notice of Proposed Rulemaking</a:t>
            </a:r>
          </a:p>
          <a:p>
            <a:pPr lvl="1"/>
            <a:r>
              <a:rPr lang="en-US" dirty="0" smtClean="0"/>
              <a:t>Proposed that transmission operators be required to join an RTO</a:t>
            </a:r>
          </a:p>
          <a:p>
            <a:pPr lvl="1"/>
            <a:r>
              <a:rPr lang="en-US" dirty="0" smtClean="0"/>
              <a:t>Described a uniform market design for all RTOs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2003 - </a:t>
            </a:r>
            <a:r>
              <a:rPr lang="en-US" dirty="0"/>
              <a:t>Wholesale Power Market Platform White Paper (2003) </a:t>
            </a:r>
            <a:endParaRPr lang="en-US" dirty="0" smtClean="0"/>
          </a:p>
          <a:p>
            <a:pPr lvl="1"/>
            <a:r>
              <a:rPr lang="en-US" dirty="0" smtClean="0"/>
              <a:t>In </a:t>
            </a:r>
            <a:r>
              <a:rPr lang="en-US" dirty="0"/>
              <a:t>27 pages, </a:t>
            </a:r>
            <a:r>
              <a:rPr lang="en-US" dirty="0" smtClean="0"/>
              <a:t>describes </a:t>
            </a:r>
            <a:r>
              <a:rPr lang="en-US" dirty="0" smtClean="0"/>
              <a:t>the </a:t>
            </a:r>
            <a:r>
              <a:rPr lang="en-US" dirty="0"/>
              <a:t>market design </a:t>
            </a:r>
            <a:r>
              <a:rPr lang="en-US" dirty="0" smtClean="0"/>
              <a:t>largely as used </a:t>
            </a:r>
            <a:r>
              <a:rPr lang="en-US" dirty="0"/>
              <a:t>today by MISO, </a:t>
            </a:r>
            <a:r>
              <a:rPr lang="en-US" dirty="0" smtClean="0"/>
              <a:t>NYISO, PJM</a:t>
            </a:r>
            <a:endParaRPr lang="en-US" dirty="0"/>
          </a:p>
          <a:p>
            <a:pPr lvl="1"/>
            <a:r>
              <a:rPr lang="en-US" dirty="0" smtClean="0"/>
              <a:t>http</a:t>
            </a:r>
            <a:r>
              <a:rPr lang="en-US" dirty="0"/>
              <a:t>://</a:t>
            </a:r>
            <a:r>
              <a:rPr lang="en-US" dirty="0" err="1"/>
              <a:t>www.hks.harvard.edu</a:t>
            </a:r>
            <a:r>
              <a:rPr lang="en-US" dirty="0"/>
              <a:t>/</a:t>
            </a:r>
            <a:r>
              <a:rPr lang="en-US" dirty="0" err="1"/>
              <a:t>hepg</a:t>
            </a:r>
            <a:r>
              <a:rPr lang="en-US" dirty="0"/>
              <a:t>/</a:t>
            </a:r>
            <a:r>
              <a:rPr lang="en-US" dirty="0" err="1"/>
              <a:t>Standard_Mkt_dsgn</a:t>
            </a:r>
            <a:r>
              <a:rPr lang="en-US" dirty="0"/>
              <a:t>/FERC%20SMD%203-02.</a:t>
            </a:r>
            <a:r>
              <a:rPr lang="en-US" dirty="0" smtClean="0"/>
              <a:t>PDF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89062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Reasons for Terminating order (2005)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“Overtaken by events” such as formation of MISO as a voluntary RTO</a:t>
            </a:r>
          </a:p>
          <a:p>
            <a:r>
              <a:rPr lang="en-US" dirty="0" smtClean="0"/>
              <a:t>Strong objections to the proposed rule</a:t>
            </a:r>
          </a:p>
          <a:p>
            <a:pPr lvl="1"/>
            <a:r>
              <a:rPr lang="en-US" dirty="0" smtClean="0"/>
              <a:t>Infringed on state jurisdiction</a:t>
            </a:r>
          </a:p>
          <a:p>
            <a:pPr lvl="1"/>
            <a:r>
              <a:rPr lang="en-US" dirty="0" smtClean="0"/>
              <a:t>Transition would not provide sufficient protection for existing customers</a:t>
            </a:r>
          </a:p>
          <a:p>
            <a:pPr lvl="1"/>
            <a:r>
              <a:rPr lang="en-US" dirty="0" smtClean="0"/>
              <a:t>Too prescriptive and did not sufficiently accommodate regional differences</a:t>
            </a:r>
          </a:p>
          <a:p>
            <a:pPr lvl="1"/>
            <a:r>
              <a:rPr lang="en-US" dirty="0" smtClean="0"/>
              <a:t>Insufficient clarity on cost recovery for investment in new transmission facilities</a:t>
            </a:r>
            <a:endParaRPr lang="en-US" dirty="0"/>
          </a:p>
          <a:p>
            <a:pPr marL="0" indent="0">
              <a:buNone/>
            </a:pPr>
            <a:r>
              <a:rPr lang="en-US" sz="2000" dirty="0"/>
              <a:t>https://</a:t>
            </a:r>
            <a:r>
              <a:rPr lang="en-US" sz="2000" dirty="0" err="1"/>
              <a:t>www.ferc.gov</a:t>
            </a:r>
            <a:r>
              <a:rPr lang="en-US" sz="2000" dirty="0"/>
              <a:t>/</a:t>
            </a:r>
            <a:r>
              <a:rPr lang="en-US" sz="2000" dirty="0" err="1"/>
              <a:t>EventCalendar</a:t>
            </a:r>
            <a:r>
              <a:rPr lang="en-US" sz="2000" dirty="0"/>
              <a:t>/Files/20050719123006-RM01-12-000.pdf</a:t>
            </a:r>
          </a:p>
        </p:txBody>
      </p:sp>
    </p:spTree>
    <p:extLst>
      <p:ext uri="{BB962C8B-B14F-4D97-AF65-F5344CB8AC3E}">
        <p14:creationId xmlns:p14="http://schemas.microsoft.com/office/powerpoint/2010/main" val="8380240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rtos</a:t>
            </a:r>
            <a:r>
              <a:rPr lang="en-US" dirty="0" smtClean="0"/>
              <a:t> of 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Voluntary membership, divergent designs, significant complexity</a:t>
            </a:r>
          </a:p>
          <a:p>
            <a:pPr lvl="1"/>
            <a:r>
              <a:rPr lang="en-US" dirty="0"/>
              <a:t>W</a:t>
            </a:r>
            <a:r>
              <a:rPr lang="en-US" dirty="0" smtClean="0"/>
              <a:t>holesale tariff of about </a:t>
            </a:r>
            <a:r>
              <a:rPr lang="en-US" dirty="0"/>
              <a:t>2000 </a:t>
            </a:r>
            <a:r>
              <a:rPr lang="en-US" dirty="0" smtClean="0"/>
              <a:t>pages</a:t>
            </a:r>
            <a:r>
              <a:rPr lang="en-US" dirty="0"/>
              <a:t> </a:t>
            </a:r>
            <a:r>
              <a:rPr lang="en-US" dirty="0" smtClean="0"/>
              <a:t>plus 13,000 </a:t>
            </a:r>
            <a:r>
              <a:rPr lang="en-US" dirty="0"/>
              <a:t>pages of business practice </a:t>
            </a:r>
            <a:r>
              <a:rPr lang="en-US" dirty="0" smtClean="0"/>
              <a:t>manuals</a:t>
            </a:r>
          </a:p>
          <a:p>
            <a:pPr lvl="1"/>
            <a:r>
              <a:rPr lang="en-US" dirty="0"/>
              <a:t>Wholesale market settlements may involve over 100 different charge </a:t>
            </a:r>
            <a:r>
              <a:rPr lang="en-US" dirty="0" smtClean="0"/>
              <a:t>types</a:t>
            </a:r>
          </a:p>
          <a:p>
            <a:r>
              <a:rPr lang="en-US" dirty="0" smtClean="0"/>
              <a:t>Many advantages have been demonstrated</a:t>
            </a:r>
          </a:p>
          <a:p>
            <a:pPr lvl="1"/>
            <a:r>
              <a:rPr lang="en-US" dirty="0" smtClean="0"/>
              <a:t>Voluntary growth of membership, even from public power entities (MISO examples)</a:t>
            </a:r>
          </a:p>
          <a:p>
            <a:pPr lvl="1"/>
            <a:r>
              <a:rPr lang="en-US" dirty="0" smtClean="0"/>
              <a:t>Flexibility to accommodate wind dispatch and wind market participation</a:t>
            </a:r>
          </a:p>
          <a:p>
            <a:r>
              <a:rPr lang="en-US" dirty="0" smtClean="0"/>
              <a:t>In non-RTO regions, we still hear the same objections as in 2002-2005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557088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Philosophical differences between RTOs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Two-settlement approach (DA and 5-minute RT) versus other approaches</a:t>
            </a:r>
          </a:p>
          <a:p>
            <a:r>
              <a:rPr lang="en-US" dirty="0" smtClean="0"/>
              <a:t>VERs as true power plants versus must-take and </a:t>
            </a:r>
            <a:r>
              <a:rPr lang="en-US" smtClean="0"/>
              <a:t>largely </a:t>
            </a:r>
            <a:r>
              <a:rPr lang="en-US" smtClean="0"/>
              <a:t>uncurtailable</a:t>
            </a:r>
            <a:endParaRPr lang="en-US" dirty="0" smtClean="0"/>
          </a:p>
          <a:p>
            <a:r>
              <a:rPr lang="en-US" dirty="0" smtClean="0"/>
              <a:t>Nature of stakeholder process and influence</a:t>
            </a:r>
          </a:p>
          <a:p>
            <a:r>
              <a:rPr lang="en-US" dirty="0" smtClean="0"/>
              <a:t>Approaches </a:t>
            </a:r>
            <a:r>
              <a:rPr lang="en-US" dirty="0"/>
              <a:t>to reserves and ancillary product design</a:t>
            </a:r>
          </a:p>
          <a:p>
            <a:r>
              <a:rPr lang="en-US" dirty="0"/>
              <a:t>A</a:t>
            </a:r>
            <a:r>
              <a:rPr lang="en-US" dirty="0" smtClean="0"/>
              <a:t>pproaches to long-term capacity procurement/capacity markets</a:t>
            </a:r>
          </a:p>
        </p:txBody>
      </p:sp>
    </p:spTree>
    <p:extLst>
      <p:ext uri="{BB962C8B-B14F-4D97-AF65-F5344CB8AC3E}">
        <p14:creationId xmlns:p14="http://schemas.microsoft.com/office/powerpoint/2010/main" val="284701999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Reliability trends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Should all new generation resources have the capability for frequency and voltage support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The assumptions matter when modeling future high-renewable scenarios</a:t>
            </a:r>
          </a:p>
          <a:p>
            <a:pPr lvl="1"/>
            <a:r>
              <a:rPr lang="en-US" dirty="0" smtClean="0"/>
              <a:t>Rapidly growing concerns at NERC and RTOs</a:t>
            </a:r>
          </a:p>
          <a:p>
            <a:pPr lvl="1"/>
            <a:r>
              <a:rPr lang="en-US" dirty="0" smtClean="0"/>
              <a:t>Potentially a (red herring) issue for modest renewables scenarios (i.e., Clean Power Plan)</a:t>
            </a:r>
          </a:p>
          <a:p>
            <a:r>
              <a:rPr lang="en-US" dirty="0" smtClean="0"/>
              <a:t>Compensation issues must also be addressed</a:t>
            </a:r>
          </a:p>
          <a:p>
            <a:pPr lvl="1"/>
            <a:r>
              <a:rPr lang="en-US" dirty="0" smtClean="0"/>
              <a:t>New ancillary products, identifying and procuring the needed amounts, etc.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25142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Informal Working group discussions</a:t>
            </a:r>
            <a:br>
              <a:rPr lang="en-US" dirty="0" smtClean="0"/>
            </a:br>
            <a:r>
              <a:rPr lang="en-US" dirty="0" smtClean="0"/>
              <a:t>reflected in this session and in the</a:t>
            </a:r>
            <a:br>
              <a:rPr lang="en-US" dirty="0" smtClean="0"/>
            </a:br>
            <a:r>
              <a:rPr lang="en-US" dirty="0" smtClean="0"/>
              <a:t>“Market Options”  outline.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33263" y="2249487"/>
            <a:ext cx="9905999" cy="354171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 smtClean="0"/>
              <a:t>Dave Olsen</a:t>
            </a:r>
          </a:p>
          <a:p>
            <a:pPr marL="0" indent="0">
              <a:buNone/>
            </a:pPr>
            <a:r>
              <a:rPr lang="en-US" sz="2000" dirty="0" smtClean="0"/>
              <a:t>Mark Ahlstrom</a:t>
            </a:r>
          </a:p>
          <a:p>
            <a:pPr marL="0" indent="0">
              <a:buNone/>
            </a:pPr>
            <a:r>
              <a:rPr lang="en-US" sz="2000" dirty="0" smtClean="0"/>
              <a:t>Steve Beuning</a:t>
            </a:r>
          </a:p>
          <a:p>
            <a:pPr marL="0" indent="0">
              <a:buNone/>
            </a:pPr>
            <a:r>
              <a:rPr lang="en-US" sz="2000" dirty="0" smtClean="0"/>
              <a:t>Doug Larson</a:t>
            </a:r>
          </a:p>
          <a:p>
            <a:pPr marL="0" indent="0">
              <a:buNone/>
            </a:pPr>
            <a:r>
              <a:rPr lang="en-US" sz="2000" dirty="0" smtClean="0"/>
              <a:t>Western Grid Group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smtClean="0"/>
              <a:t>Ron Lehr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smtClean="0"/>
              <a:t>Brian Parsons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smtClean="0"/>
              <a:t>Amanda Ormond	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smtClean="0"/>
              <a:t>Kate Maracas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91899603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Capacity payments and capacity markets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 a capacity market for long-term procurement or medium-term tuning?</a:t>
            </a:r>
          </a:p>
          <a:p>
            <a:r>
              <a:rPr lang="en-US" dirty="0" smtClean="0"/>
              <a:t>Does the price signal facilitate entry of demand response and non-conventional resources?</a:t>
            </a:r>
          </a:p>
          <a:p>
            <a:r>
              <a:rPr lang="en-US" dirty="0" smtClean="0"/>
              <a:t>To what extent do capacity markets or out-of-market capacity payments depress energy prices and affect renewables</a:t>
            </a:r>
          </a:p>
          <a:p>
            <a:pPr lvl="1"/>
            <a:r>
              <a:rPr lang="en-US" dirty="0" smtClean="0"/>
              <a:t>Does this matter? </a:t>
            </a:r>
          </a:p>
          <a:p>
            <a:pPr lvl="1"/>
            <a:r>
              <a:rPr lang="en-US" dirty="0" smtClean="0"/>
              <a:t>Merchant plants versus IPP and utility business models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791740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Does order 764 require a 15-minute market?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</a:t>
            </a:r>
          </a:p>
          <a:p>
            <a:pPr lvl="1"/>
            <a:r>
              <a:rPr lang="en-US" dirty="0" smtClean="0"/>
              <a:t>Requires 15-minute interchange scheduling (in non-RTO regions or at seams)</a:t>
            </a:r>
          </a:p>
          <a:p>
            <a:endParaRPr lang="en-US" dirty="0"/>
          </a:p>
          <a:p>
            <a:r>
              <a:rPr lang="en-US" dirty="0" smtClean="0"/>
              <a:t>Only CAISO elected to interpret the rule as needing a 15-minute market</a:t>
            </a:r>
          </a:p>
          <a:p>
            <a:endParaRPr lang="en-US" dirty="0"/>
          </a:p>
          <a:p>
            <a:r>
              <a:rPr lang="en-US" dirty="0" smtClean="0"/>
              <a:t>Other RTOs are compliant while retaining their two-settlement market design</a:t>
            </a:r>
          </a:p>
        </p:txBody>
      </p:sp>
    </p:spTree>
    <p:extLst>
      <p:ext uri="{BB962C8B-B14F-4D97-AF65-F5344CB8AC3E}">
        <p14:creationId xmlns:p14="http://schemas.microsoft.com/office/powerpoint/2010/main" val="268603414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concerns with </a:t>
            </a:r>
            <a:r>
              <a:rPr lang="en-US" dirty="0" err="1" smtClean="0"/>
              <a:t>caiso</a:t>
            </a:r>
            <a:r>
              <a:rPr lang="en-US" dirty="0" smtClean="0"/>
              <a:t> 15-minute market?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Effectively creates barriers that favor conventional resources and imports over true integration of VERs, demand response and distributed energy resources</a:t>
            </a:r>
          </a:p>
          <a:p>
            <a:pPr lvl="1"/>
            <a:r>
              <a:rPr lang="en-US" dirty="0" smtClean="0"/>
              <a:t>Longer gate closing window for forecast/schedule (compared with other RTOs) results in higher error/imbalance for variable resources</a:t>
            </a:r>
          </a:p>
          <a:p>
            <a:pPr lvl="1"/>
            <a:r>
              <a:rPr lang="en-US" dirty="0" smtClean="0"/>
              <a:t>Longer period (15 versus 5 minute) favors flat output, long-duration resources versus those that can better shift energy or predict energy for shorter time periods</a:t>
            </a:r>
          </a:p>
          <a:p>
            <a:pPr lvl="1"/>
            <a:r>
              <a:rPr lang="en-US" dirty="0" smtClean="0"/>
              <a:t>Diminishes the free flexibility and elegance of well-developed security constrained economic dispatch methods that are proven to work well in other RTOs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25020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this session?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Advocates are strong on planning, utility operations</a:t>
            </a:r>
          </a:p>
          <a:p>
            <a:r>
              <a:rPr lang="en-US" dirty="0" smtClean="0"/>
              <a:t>We are less familiar with markets, market design, market operations, and market monitoring</a:t>
            </a:r>
          </a:p>
          <a:p>
            <a:r>
              <a:rPr lang="en-US" dirty="0" smtClean="0"/>
              <a:t>Lots of interesting implications, many TBD</a:t>
            </a:r>
          </a:p>
          <a:p>
            <a:r>
              <a:rPr lang="en-US" dirty="0" smtClean="0"/>
              <a:t>Get ready to support EIM expansion, PAC merger with CAISO, and emerging RSO.</a:t>
            </a:r>
          </a:p>
          <a:p>
            <a:pPr lvl="1"/>
            <a:r>
              <a:rPr lang="en-US" dirty="0" smtClean="0"/>
              <a:t>“we support these markets”</a:t>
            </a:r>
          </a:p>
          <a:p>
            <a:pPr lvl="1"/>
            <a:r>
              <a:rPr lang="en-US" dirty="0" smtClean="0"/>
              <a:t>“we understand opportunities to improve them”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47536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1814823"/>
              </p:ext>
            </p:extLst>
          </p:nvPr>
        </p:nvGraphicFramePr>
        <p:xfrm>
          <a:off x="1055801" y="386127"/>
          <a:ext cx="9906000" cy="792480"/>
        </p:xfrm>
        <a:graphic>
          <a:graphicData uri="http://schemas.openxmlformats.org/drawingml/2006/table">
            <a:tbl>
              <a:tblPr/>
              <a:tblGrid>
                <a:gridCol w="9906000"/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4000" dirty="0" smtClean="0">
                          <a:effectLst/>
                          <a:latin typeface="Calibri" panose="020F0502020204030204" pitchFamily="34" charset="0"/>
                        </a:rPr>
                        <a:t>Advantages of Organized</a:t>
                      </a:r>
                      <a:r>
                        <a:rPr lang="en-US" sz="4000" baseline="0" dirty="0" smtClean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4000" dirty="0" smtClean="0">
                          <a:effectLst/>
                          <a:latin typeface="Calibri" panose="020F0502020204030204" pitchFamily="34" charset="0"/>
                        </a:rPr>
                        <a:t>Market Expansion </a:t>
                      </a:r>
                      <a:endParaRPr lang="en-US" sz="40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141413" y="334327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 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446167" y="1366885"/>
            <a:ext cx="9615464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Geographic/Resource Diversity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dirty="0" smtClean="0"/>
              <a:t>Less overall RE variability,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dirty="0" smtClean="0"/>
              <a:t>Non-coincident peak demands and load shapes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dirty="0" smtClean="0"/>
              <a:t>More generation diversity (e.g. for flexibility)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dirty="0" smtClean="0"/>
              <a:t>Lowest marginal cost dispatch from a larger pool of generators</a:t>
            </a:r>
          </a:p>
          <a:p>
            <a:pPr marL="457200" indent="-457200">
              <a:buFont typeface="+mj-lt"/>
              <a:buAutoNum type="arabicPeriod"/>
            </a:pPr>
            <a:endParaRPr lang="en-US" sz="1200" dirty="0"/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Reduced reserve needs</a:t>
            </a:r>
          </a:p>
          <a:p>
            <a:pPr marL="457200" indent="-457200">
              <a:buFont typeface="+mj-lt"/>
              <a:buAutoNum type="arabicPeriod"/>
            </a:pPr>
            <a:endParaRPr lang="en-US" sz="1200" dirty="0"/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Better use of existing transmission</a:t>
            </a:r>
          </a:p>
          <a:p>
            <a:pPr marL="457200" indent="-457200">
              <a:buFont typeface="+mj-lt"/>
              <a:buAutoNum type="arabicPeriod"/>
            </a:pPr>
            <a:endParaRPr lang="en-US" sz="1200" dirty="0"/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H</a:t>
            </a:r>
            <a:r>
              <a:rPr lang="en-US" sz="2400" dirty="0" smtClean="0"/>
              <a:t>igher resolution sub-hourly dispatch, facilitating a transition away from block and bilateral transactions</a:t>
            </a:r>
          </a:p>
          <a:p>
            <a:pPr marL="457200" indent="-457200">
              <a:buFont typeface="+mj-lt"/>
              <a:buAutoNum type="arabicPeriod"/>
            </a:pPr>
            <a:endParaRPr lang="en-US" sz="1200" dirty="0"/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Better grid coordination and awareness improves reliability</a:t>
            </a:r>
          </a:p>
          <a:p>
            <a:pPr marL="457200" indent="-457200">
              <a:buFont typeface="+mj-lt"/>
              <a:buAutoNum type="arabicPeriod"/>
            </a:pPr>
            <a:endParaRPr lang="en-US" sz="12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Can enable access to market by distributed generation and demand response</a:t>
            </a:r>
          </a:p>
          <a:p>
            <a:pPr marL="457200" indent="-457200">
              <a:buFont typeface="+mj-lt"/>
              <a:buAutoNum type="arabicPeriod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549944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4" y="1118139"/>
            <a:ext cx="9905998" cy="147857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latin typeface="+mn-lt"/>
              </a:rPr>
              <a:t>Broad</a:t>
            </a:r>
            <a:r>
              <a:rPr lang="en-US" dirty="0" smtClean="0"/>
              <a:t> footprints and participation in near-real time markets are the keys to efficient grid integration and economic operations with large amounts of wind and solar power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3" y="3316286"/>
            <a:ext cx="9905999" cy="3541714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 smtClean="0"/>
              <a:t>Market expansion can also provide…</a:t>
            </a:r>
          </a:p>
          <a:p>
            <a:r>
              <a:rPr lang="en-US" dirty="0"/>
              <a:t>Improved opportunities for non-traditional sources of grid </a:t>
            </a:r>
            <a:r>
              <a:rPr lang="en-US" dirty="0" smtClean="0"/>
              <a:t>services</a:t>
            </a:r>
            <a:endParaRPr lang="en-US" sz="1200" dirty="0"/>
          </a:p>
          <a:p>
            <a:r>
              <a:rPr lang="en-US" dirty="0"/>
              <a:t>Expanded opportunities for stakeholder </a:t>
            </a:r>
            <a:r>
              <a:rPr lang="en-US" dirty="0" smtClean="0"/>
              <a:t>input</a:t>
            </a:r>
          </a:p>
          <a:p>
            <a:pPr marL="0" indent="0">
              <a:buNone/>
            </a:pPr>
            <a:r>
              <a:rPr lang="en-US" sz="2800" dirty="0"/>
              <a:t>… IF regulators and market operators require them to be included</a:t>
            </a:r>
          </a:p>
          <a:p>
            <a:endParaRPr lang="en-US" dirty="0"/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08851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29949" y="0"/>
            <a:ext cx="9905998" cy="1478570"/>
          </a:xfrm>
        </p:spPr>
        <p:txBody>
          <a:bodyPr/>
          <a:lstStyle/>
          <a:p>
            <a:pPr algn="ctr"/>
            <a:r>
              <a:rPr lang="en-US" dirty="0" smtClean="0"/>
              <a:t>Key factors and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29948" y="1192114"/>
            <a:ext cx="9905999" cy="5416075"/>
          </a:xfrm>
        </p:spPr>
        <p:txBody>
          <a:bodyPr>
            <a:normAutofit/>
          </a:bodyPr>
          <a:lstStyle/>
          <a:p>
            <a:r>
              <a:rPr lang="en-US" sz="2200" dirty="0"/>
              <a:t>How to implement wind and solar </a:t>
            </a:r>
            <a:r>
              <a:rPr lang="en-US" sz="2200" dirty="0" smtClean="0"/>
              <a:t>dispatch for least cost integration</a:t>
            </a:r>
            <a:endParaRPr lang="en-US" sz="2200" dirty="0"/>
          </a:p>
          <a:p>
            <a:r>
              <a:rPr lang="en-US" sz="2200" dirty="0" smtClean="0"/>
              <a:t>Implement some features thru standard practices or additional market products?</a:t>
            </a:r>
            <a:r>
              <a:rPr lang="en-US" sz="2200" dirty="0"/>
              <a:t> </a:t>
            </a:r>
            <a:endParaRPr lang="en-US" sz="2200" dirty="0" smtClean="0"/>
          </a:p>
          <a:p>
            <a:r>
              <a:rPr lang="en-US" sz="2200" dirty="0"/>
              <a:t>Proactively requiring advanced capabilities, and access/compensation mechanisms for actual use</a:t>
            </a:r>
          </a:p>
          <a:p>
            <a:r>
              <a:rPr lang="en-US" sz="2200" dirty="0"/>
              <a:t>Should customer-side PV, storage and demand response be included in markets?  </a:t>
            </a:r>
          </a:p>
          <a:p>
            <a:r>
              <a:rPr lang="en-US" sz="2200" dirty="0"/>
              <a:t>What issues are better addressed now thru internal reforms, rather than in transition to a regional system operator?</a:t>
            </a:r>
          </a:p>
          <a:p>
            <a:r>
              <a:rPr lang="en-US" sz="2200" dirty="0"/>
              <a:t>Role of regional operator staff and/or stakeholders in market design and reform</a:t>
            </a:r>
          </a:p>
          <a:p>
            <a:r>
              <a:rPr lang="en-US" sz="2200" dirty="0" smtClean="0"/>
              <a:t>Is the 2002-2005 FERC Standardized </a:t>
            </a:r>
            <a:r>
              <a:rPr lang="en-US" sz="2200" dirty="0"/>
              <a:t>market </a:t>
            </a:r>
            <a:r>
              <a:rPr lang="en-US" sz="2200" dirty="0" smtClean="0"/>
              <a:t>design useful for features and lessons learned?</a:t>
            </a:r>
            <a:endParaRPr lang="en-US" sz="2200" dirty="0"/>
          </a:p>
          <a:p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5130663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Many other open 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Seams</a:t>
            </a:r>
          </a:p>
          <a:p>
            <a:r>
              <a:rPr lang="en-US" dirty="0" smtClean="0"/>
              <a:t>Distributed energy resources - is aggregation &amp; dispatch eventually needed?</a:t>
            </a:r>
          </a:p>
          <a:p>
            <a:r>
              <a:rPr lang="en-US" dirty="0" smtClean="0"/>
              <a:t>Are interconnection queues and system impact study approaches fair to VERs?</a:t>
            </a:r>
          </a:p>
          <a:p>
            <a:r>
              <a:rPr lang="en-US" dirty="0" smtClean="0"/>
              <a:t>Once markets are established, what “disruptions” are reasonable?</a:t>
            </a:r>
          </a:p>
          <a:p>
            <a:pPr lvl="1"/>
            <a:r>
              <a:rPr lang="en-US" dirty="0"/>
              <a:t>L</a:t>
            </a:r>
            <a:r>
              <a:rPr lang="en-US" dirty="0" smtClean="0"/>
              <a:t>egislatively-mandated large block purchases (</a:t>
            </a:r>
            <a:r>
              <a:rPr lang="en-US" dirty="0" err="1" smtClean="0"/>
              <a:t>i.e</a:t>
            </a:r>
            <a:r>
              <a:rPr lang="en-US" dirty="0" smtClean="0"/>
              <a:t>, HQ into New England)</a:t>
            </a:r>
          </a:p>
          <a:p>
            <a:pPr lvl="1"/>
            <a:r>
              <a:rPr lang="en-US" dirty="0" smtClean="0"/>
              <a:t>Is this conceptually the same as a major new import or transmission line?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94035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80009" y="2913455"/>
            <a:ext cx="10595728" cy="23876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b="1" dirty="0"/>
              <a:t>Regional System </a:t>
            </a:r>
            <a:r>
              <a:rPr lang="en-US" sz="4000" b="1" dirty="0" smtClean="0"/>
              <a:t>Operation and Governance</a:t>
            </a:r>
            <a:br>
              <a:rPr lang="en-US" sz="4000" b="1" dirty="0" smtClean="0"/>
            </a:br>
            <a:r>
              <a:rPr lang="en-US" sz="4000" b="1" dirty="0"/>
              <a:t/>
            </a:r>
            <a:br>
              <a:rPr lang="en-US" sz="4000" b="1" dirty="0"/>
            </a:br>
            <a:r>
              <a:rPr lang="en-US" sz="4000" b="1" dirty="0"/>
              <a:t>A Clean Energy Improvements </a:t>
            </a:r>
            <a:r>
              <a:rPr lang="en-US" sz="4000" b="1" dirty="0" smtClean="0"/>
              <a:t>Checklist</a:t>
            </a:r>
            <a:br>
              <a:rPr lang="en-US" sz="4000" b="1" dirty="0" smtClean="0"/>
            </a:br>
            <a:r>
              <a:rPr lang="en-US" sz="4000" b="1" dirty="0"/>
              <a:t/>
            </a:r>
            <a:br>
              <a:rPr lang="en-US" sz="4000" b="1" dirty="0"/>
            </a:br>
            <a:r>
              <a:rPr lang="en-US" sz="4000" b="1" dirty="0"/>
              <a:t>Market Options 3.5</a:t>
            </a: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36300" y="4968925"/>
            <a:ext cx="8791575" cy="1655762"/>
          </a:xfrm>
        </p:spPr>
        <p:txBody>
          <a:bodyPr/>
          <a:lstStyle/>
          <a:p>
            <a:endParaRPr lang="en-US" dirty="0" smtClean="0"/>
          </a:p>
          <a:p>
            <a:pPr algn="ctr"/>
            <a:r>
              <a:rPr lang="en-US" dirty="0" smtClean="0"/>
              <a:t>A reader’s guide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95099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Three Parts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583706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1.  </a:t>
            </a:r>
            <a:r>
              <a:rPr lang="en-US" sz="2800" dirty="0" smtClean="0"/>
              <a:t>Principles to apply to “regional system operator”</a:t>
            </a:r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2. Reforms for RSO expansion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	“Market </a:t>
            </a:r>
            <a:r>
              <a:rPr lang="en-US" sz="2800" dirty="0"/>
              <a:t>O</a:t>
            </a:r>
            <a:r>
              <a:rPr lang="en-US" sz="2800" dirty="0" smtClean="0"/>
              <a:t>ptions </a:t>
            </a:r>
            <a:r>
              <a:rPr lang="en-US" sz="2800" dirty="0"/>
              <a:t>S</a:t>
            </a:r>
            <a:r>
              <a:rPr lang="en-US" sz="2800" dirty="0" smtClean="0"/>
              <a:t>upply </a:t>
            </a:r>
            <a:r>
              <a:rPr lang="en-US" sz="2800" dirty="0"/>
              <a:t>C</a:t>
            </a:r>
            <a:r>
              <a:rPr lang="en-US" sz="2800" dirty="0" smtClean="0"/>
              <a:t>urve”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	 Support EIM expansion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	 Support RSO, recognizing needed reforms </a:t>
            </a:r>
          </a:p>
          <a:p>
            <a:pPr marL="0" indent="0">
              <a:buNone/>
            </a:pPr>
            <a:r>
              <a:rPr lang="en-US" sz="2800" dirty="0" smtClean="0"/>
              <a:t>3.  Ideas to “leapfrog” RTO problems, implement EIM and RSO expansion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5313114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TC104033919[[fn=Circuit]]</Template>
  <TotalTime>3765</TotalTime>
  <Words>1141</Words>
  <Application>Microsoft Office PowerPoint</Application>
  <PresentationFormat>Widescreen</PresentationFormat>
  <Paragraphs>182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8" baseType="lpstr">
      <vt:lpstr>Arial</vt:lpstr>
      <vt:lpstr>Calibri</vt:lpstr>
      <vt:lpstr>Calibri</vt:lpstr>
      <vt:lpstr>Trebuchet MS</vt:lpstr>
      <vt:lpstr>Tw Cen MT</vt:lpstr>
      <vt:lpstr>Circuit</vt:lpstr>
      <vt:lpstr>Building Western Markets Part 1 – Market Design</vt:lpstr>
      <vt:lpstr>Informal Working group discussions reflected in this session and in the “Market Options”  outline.</vt:lpstr>
      <vt:lpstr>Why this session?</vt:lpstr>
      <vt:lpstr>PowerPoint Presentation</vt:lpstr>
      <vt:lpstr>Broad footprints and participation in near-real time markets are the keys to efficient grid integration and economic operations with large amounts of wind and solar power</vt:lpstr>
      <vt:lpstr>Key factors and questions</vt:lpstr>
      <vt:lpstr>Many other open topics</vt:lpstr>
      <vt:lpstr>Regional System Operation and Governance  A Clean Energy Improvements Checklist  Market Options 3.5 </vt:lpstr>
      <vt:lpstr>Three Parts</vt:lpstr>
      <vt:lpstr>RSO Principles</vt:lpstr>
      <vt:lpstr>RSO Reform Opportunities</vt:lpstr>
      <vt:lpstr>Market Options Supply Curve</vt:lpstr>
      <vt:lpstr>“Leapfrog” and Incremental Targets</vt:lpstr>
      <vt:lpstr>Next steps </vt:lpstr>
      <vt:lpstr>History - Standard market design</vt:lpstr>
      <vt:lpstr>Reasons for Terminating order (2005)</vt:lpstr>
      <vt:lpstr>The rtos of today</vt:lpstr>
      <vt:lpstr>Philosophical differences between RTOs</vt:lpstr>
      <vt:lpstr>Reliability trends</vt:lpstr>
      <vt:lpstr>Capacity payments and capacity markets</vt:lpstr>
      <vt:lpstr>Does order 764 require a 15-minute market?</vt:lpstr>
      <vt:lpstr>concerns with caiso 15-minute market?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Transmission and Grid Integration – NREL framework and key Results</dc:title>
  <dc:creator>Brian Parsons</dc:creator>
  <cp:lastModifiedBy>Brian Parsons</cp:lastModifiedBy>
  <cp:revision>121</cp:revision>
  <dcterms:created xsi:type="dcterms:W3CDTF">2013-06-19T18:46:21Z</dcterms:created>
  <dcterms:modified xsi:type="dcterms:W3CDTF">2015-09-10T15:28:14Z</dcterms:modified>
</cp:coreProperties>
</file>