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50" r:id="rId2"/>
  </p:sldMasterIdLst>
  <p:notesMasterIdLst>
    <p:notesMasterId r:id="rId9"/>
  </p:notesMasterIdLst>
  <p:sldIdLst>
    <p:sldId id="257" r:id="rId3"/>
    <p:sldId id="284" r:id="rId4"/>
    <p:sldId id="285" r:id="rId5"/>
    <p:sldId id="286" r:id="rId6"/>
    <p:sldId id="304" r:id="rId7"/>
    <p:sldId id="31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S Sector" initials="ES" lastIdx="1" clrIdx="0"/>
  <p:cmAuthor id="1" name="John Moore" initials="JNM" lastIdx="1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83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63" autoAdjust="0"/>
    <p:restoredTop sz="79218" autoAdjust="0"/>
  </p:normalViewPr>
  <p:slideViewPr>
    <p:cSldViewPr snapToGrid="0" snapToObjects="1">
      <p:cViewPr>
        <p:scale>
          <a:sx n="100" d="100"/>
          <a:sy n="100" d="100"/>
        </p:scale>
        <p:origin x="-786" y="10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7" d="100"/>
          <a:sy n="57" d="100"/>
        </p:scale>
        <p:origin x="-20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4-01-03T15:19:55.842" idx="3">
    <p:pos x="10" y="18"/>
    <p:text>CLF, ELPC and the western group also should be in this chart.  Unfortunately I don't know how to add them in this nice clean way.</p:text>
  </p:cm>
</p:cmLst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jpeg"/><Relationship Id="rId1" Type="http://schemas.openxmlformats.org/officeDocument/2006/relationships/image" Target="../media/image8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E8B6E2-F3BF-3D4F-80F9-260FA892396A}" type="doc">
      <dgm:prSet loTypeId="urn:microsoft.com/office/officeart/2008/layout/CircularPictureCallout" loCatId="" qsTypeId="urn:microsoft.com/office/officeart/2005/8/quickstyle/simple5" qsCatId="simple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E856DB06-751C-4B4E-B549-A8ECFFC47FAC}">
      <dgm:prSet/>
      <dgm:spPr/>
      <dgm:t>
        <a:bodyPr/>
        <a:lstStyle/>
        <a:p>
          <a:endParaRPr lang="en-US"/>
        </a:p>
      </dgm:t>
    </dgm:pt>
    <dgm:pt modelId="{A9971E62-1FAE-E14B-8098-A578D4A0E189}" type="parTrans" cxnId="{7AD0BB70-EC5B-B14C-8BA8-BE7B4840E540}">
      <dgm:prSet/>
      <dgm:spPr/>
      <dgm:t>
        <a:bodyPr/>
        <a:lstStyle/>
        <a:p>
          <a:endParaRPr lang="en-US"/>
        </a:p>
      </dgm:t>
    </dgm:pt>
    <dgm:pt modelId="{6D8D7FD0-45E3-FC42-8886-3AED75AD5A49}" type="sibTrans" cxnId="{7AD0BB70-EC5B-B14C-8BA8-BE7B4840E540}">
      <dgm:prSet/>
      <dgm:spPr>
        <a:blipFill rotWithShape="1">
          <a:blip xmlns:r="http://schemas.openxmlformats.org/officeDocument/2006/relationships" r:embed="rId1"/>
          <a:stretch>
            <a:fillRect/>
          </a:stretch>
        </a:blipFill>
        <a:ln w="38100" cmpd="sng">
          <a:solidFill>
            <a:schemeClr val="accent6"/>
          </a:solidFill>
        </a:ln>
      </dgm:spPr>
      <dgm:t>
        <a:bodyPr/>
        <a:lstStyle/>
        <a:p>
          <a:endParaRPr lang="en-US"/>
        </a:p>
      </dgm:t>
    </dgm:pt>
    <dgm:pt modelId="{DDF5C62B-D884-8A40-BDB1-4FA3DA92C1E6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accent1"/>
              </a:solidFill>
            </a:rPr>
            <a:t>Demand response</a:t>
          </a:r>
          <a:endParaRPr lang="en-US" sz="1800" dirty="0">
            <a:solidFill>
              <a:schemeClr val="accent1"/>
            </a:solidFill>
          </a:endParaRPr>
        </a:p>
      </dgm:t>
    </dgm:pt>
    <dgm:pt modelId="{C27FC6C3-FEC8-6145-BD69-C9A4ADBB08ED}" type="parTrans" cxnId="{D1C15DD1-A739-B841-B037-E656D0E5E27D}">
      <dgm:prSet/>
      <dgm:spPr/>
      <dgm:t>
        <a:bodyPr/>
        <a:lstStyle/>
        <a:p>
          <a:endParaRPr lang="en-US"/>
        </a:p>
      </dgm:t>
    </dgm:pt>
    <dgm:pt modelId="{5E3A68AD-0D6D-A941-91C5-FD995F26E837}" type="sibTrans" cxnId="{D1C15DD1-A739-B841-B037-E656D0E5E27D}">
      <dgm:prSet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F6505566-BBA1-B04B-A240-79C45E24711A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accent1"/>
              </a:solidFill>
            </a:rPr>
            <a:t>Distributed generation</a:t>
          </a:r>
          <a:endParaRPr lang="en-US" sz="1800" dirty="0">
            <a:solidFill>
              <a:srgbClr val="545555"/>
            </a:solidFill>
          </a:endParaRPr>
        </a:p>
      </dgm:t>
    </dgm:pt>
    <dgm:pt modelId="{9F36FB92-D0F8-6C41-9D4A-717EE945F64B}" type="parTrans" cxnId="{EAF9FEEE-F3CA-AD4D-B085-F838E518093B}">
      <dgm:prSet/>
      <dgm:spPr/>
      <dgm:t>
        <a:bodyPr/>
        <a:lstStyle/>
        <a:p>
          <a:endParaRPr lang="en-US"/>
        </a:p>
      </dgm:t>
    </dgm:pt>
    <dgm:pt modelId="{6C8E37BE-2967-2147-AA3D-04DD69E41D50}" type="sibTrans" cxnId="{EAF9FEEE-F3CA-AD4D-B085-F838E518093B}">
      <dgm:prSet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37A156A6-13F1-3B4A-AA36-24CF999F684F}">
      <dgm:prSet phldrT="[Text]" custT="1"/>
      <dgm:spPr/>
      <dgm:t>
        <a:bodyPr/>
        <a:lstStyle/>
        <a:p>
          <a:r>
            <a:rPr lang="en-US" sz="1800" dirty="0" smtClean="0">
              <a:solidFill>
                <a:srgbClr val="545555"/>
              </a:solidFill>
            </a:rPr>
            <a:t>Energy efficiency</a:t>
          </a:r>
          <a:endParaRPr lang="en-US" sz="1800" dirty="0">
            <a:solidFill>
              <a:srgbClr val="545555"/>
            </a:solidFill>
          </a:endParaRPr>
        </a:p>
      </dgm:t>
    </dgm:pt>
    <dgm:pt modelId="{E3F290D8-EF86-F64E-9DEA-A248E5743549}" type="parTrans" cxnId="{B1E77318-BE73-634E-A42D-1A8CA188D270}">
      <dgm:prSet/>
      <dgm:spPr/>
      <dgm:t>
        <a:bodyPr/>
        <a:lstStyle/>
        <a:p>
          <a:endParaRPr lang="en-US"/>
        </a:p>
      </dgm:t>
    </dgm:pt>
    <dgm:pt modelId="{B9014B1D-31EA-C242-8D73-9070CC849C1D}" type="sibTrans" cxnId="{B1E77318-BE73-634E-A42D-1A8CA188D270}">
      <dgm:prSet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A59593DB-8953-9840-8FF6-ACAD40E4D90A}">
      <dgm:prSet custT="1"/>
      <dgm:spPr/>
      <dgm:t>
        <a:bodyPr/>
        <a:lstStyle/>
        <a:p>
          <a:r>
            <a:rPr lang="en-US" sz="1800" dirty="0" smtClean="0">
              <a:solidFill>
                <a:srgbClr val="545555"/>
              </a:solidFill>
            </a:rPr>
            <a:t>Renewable energy</a:t>
          </a:r>
          <a:endParaRPr lang="en-US" sz="1800" dirty="0">
            <a:solidFill>
              <a:schemeClr val="accent1"/>
            </a:solidFill>
          </a:endParaRPr>
        </a:p>
      </dgm:t>
    </dgm:pt>
    <dgm:pt modelId="{5BB68373-ADC8-B64B-985D-4BF4B86FEC99}" type="parTrans" cxnId="{EE15B582-361F-D94E-8774-11A585158223}">
      <dgm:prSet/>
      <dgm:spPr/>
      <dgm:t>
        <a:bodyPr/>
        <a:lstStyle/>
        <a:p>
          <a:endParaRPr lang="en-US"/>
        </a:p>
      </dgm:t>
    </dgm:pt>
    <dgm:pt modelId="{1385CA23-EE49-F04F-9AE5-1A54D2480C80}" type="sibTrans" cxnId="{EE15B582-361F-D94E-8774-11A585158223}">
      <dgm:prSet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360C01CA-C668-2C4F-B0F5-FB6DAE44AFF5}" type="pres">
      <dgm:prSet presAssocID="{C6E8B6E2-F3BF-3D4F-80F9-260FA892396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E5C6038-491C-A34E-B863-4582462EB4A0}" type="pres">
      <dgm:prSet presAssocID="{C6E8B6E2-F3BF-3D4F-80F9-260FA892396A}" presName="Name1" presStyleCnt="0"/>
      <dgm:spPr/>
    </dgm:pt>
    <dgm:pt modelId="{A2D99D84-CD02-5B4B-9114-712EC71A0A19}" type="pres">
      <dgm:prSet presAssocID="{6D8D7FD0-45E3-FC42-8886-3AED75AD5A49}" presName="picture_1" presStyleCnt="0"/>
      <dgm:spPr/>
    </dgm:pt>
    <dgm:pt modelId="{93CFC0B9-7C66-EF46-AA5B-0844A8648E99}" type="pres">
      <dgm:prSet presAssocID="{6D8D7FD0-45E3-FC42-8886-3AED75AD5A49}" presName="pictureRepeatNode" presStyleLbl="alignImgPlace1" presStyleIdx="0" presStyleCnt="5"/>
      <dgm:spPr/>
      <dgm:t>
        <a:bodyPr/>
        <a:lstStyle/>
        <a:p>
          <a:endParaRPr lang="en-US"/>
        </a:p>
      </dgm:t>
    </dgm:pt>
    <dgm:pt modelId="{CDBF45D9-E4C5-7A4E-B5FF-30AFD342729B}" type="pres">
      <dgm:prSet presAssocID="{E856DB06-751C-4B4E-B549-A8ECFFC47FAC}" presName="text_1" presStyleLbl="node1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73683A-132F-F84B-ACD8-B95DF9148DC5}" type="pres">
      <dgm:prSet presAssocID="{1385CA23-EE49-F04F-9AE5-1A54D2480C80}" presName="picture_2" presStyleCnt="0"/>
      <dgm:spPr/>
    </dgm:pt>
    <dgm:pt modelId="{1A8E1779-114D-A245-95B5-DBA184527310}" type="pres">
      <dgm:prSet presAssocID="{1385CA23-EE49-F04F-9AE5-1A54D2480C80}" presName="pictureRepeatNode" presStyleLbl="alignImgPlace1" presStyleIdx="1" presStyleCnt="5" custLinFactNeighborX="-7976" custLinFactNeighborY="3988"/>
      <dgm:spPr/>
      <dgm:t>
        <a:bodyPr/>
        <a:lstStyle/>
        <a:p>
          <a:endParaRPr lang="en-US"/>
        </a:p>
      </dgm:t>
    </dgm:pt>
    <dgm:pt modelId="{49D9E2D8-93D3-2E4C-928F-43CC54D2C23C}" type="pres">
      <dgm:prSet presAssocID="{A59593DB-8953-9840-8FF6-ACAD40E4D90A}" presName="line_2" presStyleLbl="parChTrans1D1" presStyleIdx="0" presStyleCnt="4"/>
      <dgm:spPr/>
    </dgm:pt>
    <dgm:pt modelId="{E2FD44F0-E8C0-A740-95DC-C2A29E1A722D}" type="pres">
      <dgm:prSet presAssocID="{A59593DB-8953-9840-8FF6-ACAD40E4D90A}" presName="textparent_2" presStyleLbl="node1" presStyleIdx="0" presStyleCnt="0"/>
      <dgm:spPr/>
    </dgm:pt>
    <dgm:pt modelId="{54C45442-92F5-AB47-9256-853EEFC275BB}" type="pres">
      <dgm:prSet presAssocID="{A59593DB-8953-9840-8FF6-ACAD40E4D90A}" presName="text_2" presStyleLbl="revTx" presStyleIdx="0" presStyleCnt="4" custLinFactNeighborX="29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82BB68-8BD8-0C4B-8977-A693A8D093AC}" type="pres">
      <dgm:prSet presAssocID="{5E3A68AD-0D6D-A941-91C5-FD995F26E837}" presName="picture_3" presStyleCnt="0"/>
      <dgm:spPr/>
    </dgm:pt>
    <dgm:pt modelId="{0C70B2C3-4829-A645-B902-55AD9F5641BE}" type="pres">
      <dgm:prSet presAssocID="{5E3A68AD-0D6D-A941-91C5-FD995F26E837}" presName="pictureRepeatNode" presStyleLbl="alignImgPlace1" presStyleIdx="2" presStyleCnt="5" custLinFactNeighborX="65802" custLinFactNeighborY="17946"/>
      <dgm:spPr/>
      <dgm:t>
        <a:bodyPr/>
        <a:lstStyle/>
        <a:p>
          <a:endParaRPr lang="en-US"/>
        </a:p>
      </dgm:t>
    </dgm:pt>
    <dgm:pt modelId="{7C01DCB3-E4B5-6D43-AD7D-B803BA69A2B3}" type="pres">
      <dgm:prSet presAssocID="{DDF5C62B-D884-8A40-BDB1-4FA3DA92C1E6}" presName="line_3" presStyleLbl="parChTrans1D1" presStyleIdx="1" presStyleCnt="4" custLinFactY="100000" custLinFactNeighborX="5885" custLinFactNeighborY="197064"/>
      <dgm:spPr/>
    </dgm:pt>
    <dgm:pt modelId="{0925588C-04E1-204D-9245-6468C00B7FB1}" type="pres">
      <dgm:prSet presAssocID="{DDF5C62B-D884-8A40-BDB1-4FA3DA92C1E6}" presName="textparent_3" presStyleLbl="node1" presStyleIdx="0" presStyleCnt="0"/>
      <dgm:spPr/>
    </dgm:pt>
    <dgm:pt modelId="{EAC10C62-2125-744A-A64A-841E6AD9386A}" type="pres">
      <dgm:prSet presAssocID="{DDF5C62B-D884-8A40-BDB1-4FA3DA92C1E6}" presName="text_3" presStyleLbl="revTx" presStyleIdx="1" presStyleCnt="4" custLinFactNeighborX="51909" custLinFactNeighborY="159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B8869F-0C80-0341-A8BC-4DD82B911788}" type="pres">
      <dgm:prSet presAssocID="{6C8E37BE-2967-2147-AA3D-04DD69E41D50}" presName="picture_4" presStyleCnt="0"/>
      <dgm:spPr/>
    </dgm:pt>
    <dgm:pt modelId="{CECB2179-0EC9-F54D-BD80-2BED2A84877C}" type="pres">
      <dgm:prSet presAssocID="{6C8E37BE-2967-2147-AA3D-04DD69E41D50}" presName="pictureRepeatNode" presStyleLbl="alignImgPlace1" presStyleIdx="3" presStyleCnt="5" custLinFactNeighborX="65802" custLinFactNeighborY="9970"/>
      <dgm:spPr/>
      <dgm:t>
        <a:bodyPr/>
        <a:lstStyle/>
        <a:p>
          <a:endParaRPr lang="en-US"/>
        </a:p>
      </dgm:t>
    </dgm:pt>
    <dgm:pt modelId="{66BB68A8-C4BA-F54C-815C-0A46ABF7CD97}" type="pres">
      <dgm:prSet presAssocID="{F6505566-BBA1-B04B-A240-79C45E24711A}" presName="line_4" presStyleLbl="parChTrans1D1" presStyleIdx="2" presStyleCnt="4" custLinFactNeighborX="5885"/>
      <dgm:spPr/>
    </dgm:pt>
    <dgm:pt modelId="{53F82853-9569-ED4A-8055-35F113751A94}" type="pres">
      <dgm:prSet presAssocID="{F6505566-BBA1-B04B-A240-79C45E24711A}" presName="textparent_4" presStyleLbl="node1" presStyleIdx="0" presStyleCnt="0"/>
      <dgm:spPr/>
    </dgm:pt>
    <dgm:pt modelId="{5326AA61-B7F6-D545-B8E0-0852FE5D9F40}" type="pres">
      <dgm:prSet presAssocID="{F6505566-BBA1-B04B-A240-79C45E24711A}" presName="text_4" presStyleLbl="revTx" presStyleIdx="2" presStyleCnt="4" custLinFactNeighborX="42332" custLinFactNeighborY="79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D87965-0366-DF4E-82DA-D060E7964CCF}" type="pres">
      <dgm:prSet presAssocID="{B9014B1D-31EA-C242-8D73-9070CC849C1D}" presName="picture_5" presStyleCnt="0"/>
      <dgm:spPr/>
    </dgm:pt>
    <dgm:pt modelId="{7C690B71-4158-D745-95FB-F9081296956D}" type="pres">
      <dgm:prSet presAssocID="{B9014B1D-31EA-C242-8D73-9070CC849C1D}" presName="pictureRepeatNode" presStyleLbl="alignImgPlace1" presStyleIdx="4" presStyleCnt="5" custLinFactNeighborX="-9970" custLinFactNeighborY="21934"/>
      <dgm:spPr/>
      <dgm:t>
        <a:bodyPr/>
        <a:lstStyle/>
        <a:p>
          <a:endParaRPr lang="en-US"/>
        </a:p>
      </dgm:t>
    </dgm:pt>
    <dgm:pt modelId="{E29BE301-4F62-5A42-8542-F6D996822DE4}" type="pres">
      <dgm:prSet presAssocID="{37A156A6-13F1-3B4A-AA36-24CF999F684F}" presName="line_5" presStyleLbl="parChTrans1D1" presStyleIdx="3" presStyleCnt="4" custLinFactY="200000" custLinFactNeighborX="-1780" custLinFactNeighborY="208463"/>
      <dgm:spPr/>
    </dgm:pt>
    <dgm:pt modelId="{60F7ACDF-6788-B34D-95FD-FB550D24A906}" type="pres">
      <dgm:prSet presAssocID="{37A156A6-13F1-3B4A-AA36-24CF999F684F}" presName="textparent_5" presStyleLbl="node1" presStyleIdx="0" presStyleCnt="0"/>
      <dgm:spPr/>
    </dgm:pt>
    <dgm:pt modelId="{7E127D78-6359-7C4F-A25F-325E3ED0EA7A}" type="pres">
      <dgm:prSet presAssocID="{37A156A6-13F1-3B4A-AA36-24CF999F684F}" presName="text_5" presStyleLbl="revTx" presStyleIdx="3" presStyleCnt="4" custLinFactNeighborX="1303" custLinFactNeighborY="139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2CAFB8-7C11-CA48-8EF6-A9114FD51038}" type="presOf" srcId="{DDF5C62B-D884-8A40-BDB1-4FA3DA92C1E6}" destId="{EAC10C62-2125-744A-A64A-841E6AD9386A}" srcOrd="0" destOrd="0" presId="urn:microsoft.com/office/officeart/2008/layout/CircularPictureCallout"/>
    <dgm:cxn modelId="{B9DFEDA4-C7A6-F244-8090-DCBC04F088FF}" type="presOf" srcId="{C6E8B6E2-F3BF-3D4F-80F9-260FA892396A}" destId="{360C01CA-C668-2C4F-B0F5-FB6DAE44AFF5}" srcOrd="0" destOrd="0" presId="urn:microsoft.com/office/officeart/2008/layout/CircularPictureCallout"/>
    <dgm:cxn modelId="{FB9F5DBC-BA62-5D47-887A-37DE5D5B5CAC}" type="presOf" srcId="{1385CA23-EE49-F04F-9AE5-1A54D2480C80}" destId="{1A8E1779-114D-A245-95B5-DBA184527310}" srcOrd="0" destOrd="0" presId="urn:microsoft.com/office/officeart/2008/layout/CircularPictureCallout"/>
    <dgm:cxn modelId="{A6D4C1BA-DD1A-F546-89B9-6E762E8931B9}" type="presOf" srcId="{A59593DB-8953-9840-8FF6-ACAD40E4D90A}" destId="{54C45442-92F5-AB47-9256-853EEFC275BB}" srcOrd="0" destOrd="0" presId="urn:microsoft.com/office/officeart/2008/layout/CircularPictureCallout"/>
    <dgm:cxn modelId="{EE15B582-361F-D94E-8774-11A585158223}" srcId="{C6E8B6E2-F3BF-3D4F-80F9-260FA892396A}" destId="{A59593DB-8953-9840-8FF6-ACAD40E4D90A}" srcOrd="1" destOrd="0" parTransId="{5BB68373-ADC8-B64B-985D-4BF4B86FEC99}" sibTransId="{1385CA23-EE49-F04F-9AE5-1A54D2480C80}"/>
    <dgm:cxn modelId="{EAF9FEEE-F3CA-AD4D-B085-F838E518093B}" srcId="{C6E8B6E2-F3BF-3D4F-80F9-260FA892396A}" destId="{F6505566-BBA1-B04B-A240-79C45E24711A}" srcOrd="3" destOrd="0" parTransId="{9F36FB92-D0F8-6C41-9D4A-717EE945F64B}" sibTransId="{6C8E37BE-2967-2147-AA3D-04DD69E41D50}"/>
    <dgm:cxn modelId="{C18FFA9B-DB1A-F44F-A7A9-DD7787B2B5AE}" type="presOf" srcId="{6D8D7FD0-45E3-FC42-8886-3AED75AD5A49}" destId="{93CFC0B9-7C66-EF46-AA5B-0844A8648E99}" srcOrd="0" destOrd="0" presId="urn:microsoft.com/office/officeart/2008/layout/CircularPictureCallout"/>
    <dgm:cxn modelId="{E9CA1425-90AD-1649-AF79-EFC9926D4A6B}" type="presOf" srcId="{5E3A68AD-0D6D-A941-91C5-FD995F26E837}" destId="{0C70B2C3-4829-A645-B902-55AD9F5641BE}" srcOrd="0" destOrd="0" presId="urn:microsoft.com/office/officeart/2008/layout/CircularPictureCallout"/>
    <dgm:cxn modelId="{102D2A5E-3811-7646-960B-69261C6B7B1E}" type="presOf" srcId="{F6505566-BBA1-B04B-A240-79C45E24711A}" destId="{5326AA61-B7F6-D545-B8E0-0852FE5D9F40}" srcOrd="0" destOrd="0" presId="urn:microsoft.com/office/officeart/2008/layout/CircularPictureCallout"/>
    <dgm:cxn modelId="{0CE5C416-D316-804B-8109-04723A81D25C}" type="presOf" srcId="{E856DB06-751C-4B4E-B549-A8ECFFC47FAC}" destId="{CDBF45D9-E4C5-7A4E-B5FF-30AFD342729B}" srcOrd="0" destOrd="0" presId="urn:microsoft.com/office/officeart/2008/layout/CircularPictureCallout"/>
    <dgm:cxn modelId="{9F182ED7-B84D-B249-BD5E-F2C59A3E350E}" type="presOf" srcId="{37A156A6-13F1-3B4A-AA36-24CF999F684F}" destId="{7E127D78-6359-7C4F-A25F-325E3ED0EA7A}" srcOrd="0" destOrd="0" presId="urn:microsoft.com/office/officeart/2008/layout/CircularPictureCallout"/>
    <dgm:cxn modelId="{7AD0BB70-EC5B-B14C-8BA8-BE7B4840E540}" srcId="{C6E8B6E2-F3BF-3D4F-80F9-260FA892396A}" destId="{E856DB06-751C-4B4E-B549-A8ECFFC47FAC}" srcOrd="0" destOrd="0" parTransId="{A9971E62-1FAE-E14B-8098-A578D4A0E189}" sibTransId="{6D8D7FD0-45E3-FC42-8886-3AED75AD5A49}"/>
    <dgm:cxn modelId="{989392D5-445C-D94D-B069-303D6A52F8E8}" type="presOf" srcId="{B9014B1D-31EA-C242-8D73-9070CC849C1D}" destId="{7C690B71-4158-D745-95FB-F9081296956D}" srcOrd="0" destOrd="0" presId="urn:microsoft.com/office/officeart/2008/layout/CircularPictureCallout"/>
    <dgm:cxn modelId="{D1C15DD1-A739-B841-B037-E656D0E5E27D}" srcId="{C6E8B6E2-F3BF-3D4F-80F9-260FA892396A}" destId="{DDF5C62B-D884-8A40-BDB1-4FA3DA92C1E6}" srcOrd="2" destOrd="0" parTransId="{C27FC6C3-FEC8-6145-BD69-C9A4ADBB08ED}" sibTransId="{5E3A68AD-0D6D-A941-91C5-FD995F26E837}"/>
    <dgm:cxn modelId="{B1E77318-BE73-634E-A42D-1A8CA188D270}" srcId="{C6E8B6E2-F3BF-3D4F-80F9-260FA892396A}" destId="{37A156A6-13F1-3B4A-AA36-24CF999F684F}" srcOrd="4" destOrd="0" parTransId="{E3F290D8-EF86-F64E-9DEA-A248E5743549}" sibTransId="{B9014B1D-31EA-C242-8D73-9070CC849C1D}"/>
    <dgm:cxn modelId="{7F4041F1-8E98-DE45-B3B6-49549486B59B}" type="presOf" srcId="{6C8E37BE-2967-2147-AA3D-04DD69E41D50}" destId="{CECB2179-0EC9-F54D-BD80-2BED2A84877C}" srcOrd="0" destOrd="0" presId="urn:microsoft.com/office/officeart/2008/layout/CircularPictureCallout"/>
    <dgm:cxn modelId="{F6C2B2BF-D154-9847-BA14-44120084AF0C}" type="presParOf" srcId="{360C01CA-C668-2C4F-B0F5-FB6DAE44AFF5}" destId="{DE5C6038-491C-A34E-B863-4582462EB4A0}" srcOrd="0" destOrd="0" presId="urn:microsoft.com/office/officeart/2008/layout/CircularPictureCallout"/>
    <dgm:cxn modelId="{29828ED1-3E93-C441-951D-E414B273C730}" type="presParOf" srcId="{DE5C6038-491C-A34E-B863-4582462EB4A0}" destId="{A2D99D84-CD02-5B4B-9114-712EC71A0A19}" srcOrd="0" destOrd="0" presId="urn:microsoft.com/office/officeart/2008/layout/CircularPictureCallout"/>
    <dgm:cxn modelId="{E45DD034-63AB-4344-9427-E128A00C4BA3}" type="presParOf" srcId="{A2D99D84-CD02-5B4B-9114-712EC71A0A19}" destId="{93CFC0B9-7C66-EF46-AA5B-0844A8648E99}" srcOrd="0" destOrd="0" presId="urn:microsoft.com/office/officeart/2008/layout/CircularPictureCallout"/>
    <dgm:cxn modelId="{83CCD38E-5466-7547-9CA8-8F04FFC7B29B}" type="presParOf" srcId="{DE5C6038-491C-A34E-B863-4582462EB4A0}" destId="{CDBF45D9-E4C5-7A4E-B5FF-30AFD342729B}" srcOrd="1" destOrd="0" presId="urn:microsoft.com/office/officeart/2008/layout/CircularPictureCallout"/>
    <dgm:cxn modelId="{EF51C489-DA44-6B40-A907-E95501FE8BCD}" type="presParOf" srcId="{DE5C6038-491C-A34E-B863-4582462EB4A0}" destId="{0673683A-132F-F84B-ACD8-B95DF9148DC5}" srcOrd="2" destOrd="0" presId="urn:microsoft.com/office/officeart/2008/layout/CircularPictureCallout"/>
    <dgm:cxn modelId="{55394829-D5AE-3440-B24F-3A414CF6573E}" type="presParOf" srcId="{0673683A-132F-F84B-ACD8-B95DF9148DC5}" destId="{1A8E1779-114D-A245-95B5-DBA184527310}" srcOrd="0" destOrd="0" presId="urn:microsoft.com/office/officeart/2008/layout/CircularPictureCallout"/>
    <dgm:cxn modelId="{F3AD4192-EFA7-4141-9405-980A0683A45A}" type="presParOf" srcId="{DE5C6038-491C-A34E-B863-4582462EB4A0}" destId="{49D9E2D8-93D3-2E4C-928F-43CC54D2C23C}" srcOrd="3" destOrd="0" presId="urn:microsoft.com/office/officeart/2008/layout/CircularPictureCallout"/>
    <dgm:cxn modelId="{195F28D2-3A56-1A41-B8CE-4CD796E8E52F}" type="presParOf" srcId="{DE5C6038-491C-A34E-B863-4582462EB4A0}" destId="{E2FD44F0-E8C0-A740-95DC-C2A29E1A722D}" srcOrd="4" destOrd="0" presId="urn:microsoft.com/office/officeart/2008/layout/CircularPictureCallout"/>
    <dgm:cxn modelId="{EA6E1017-351A-3542-B838-7EAA4B03F1E6}" type="presParOf" srcId="{E2FD44F0-E8C0-A740-95DC-C2A29E1A722D}" destId="{54C45442-92F5-AB47-9256-853EEFC275BB}" srcOrd="0" destOrd="0" presId="urn:microsoft.com/office/officeart/2008/layout/CircularPictureCallout"/>
    <dgm:cxn modelId="{BAA6EA3D-8BC5-E249-ADD6-7D779583D9C8}" type="presParOf" srcId="{DE5C6038-491C-A34E-B863-4582462EB4A0}" destId="{C282BB68-8BD8-0C4B-8977-A693A8D093AC}" srcOrd="5" destOrd="0" presId="urn:microsoft.com/office/officeart/2008/layout/CircularPictureCallout"/>
    <dgm:cxn modelId="{0EBED94A-FF0E-B64B-B318-AA34C63EDF10}" type="presParOf" srcId="{C282BB68-8BD8-0C4B-8977-A693A8D093AC}" destId="{0C70B2C3-4829-A645-B902-55AD9F5641BE}" srcOrd="0" destOrd="0" presId="urn:microsoft.com/office/officeart/2008/layout/CircularPictureCallout"/>
    <dgm:cxn modelId="{D3EE1602-99CD-0949-989D-354413CCE1C9}" type="presParOf" srcId="{DE5C6038-491C-A34E-B863-4582462EB4A0}" destId="{7C01DCB3-E4B5-6D43-AD7D-B803BA69A2B3}" srcOrd="6" destOrd="0" presId="urn:microsoft.com/office/officeart/2008/layout/CircularPictureCallout"/>
    <dgm:cxn modelId="{5CEDE387-5712-5A45-8A82-1BD0B70A5FDB}" type="presParOf" srcId="{DE5C6038-491C-A34E-B863-4582462EB4A0}" destId="{0925588C-04E1-204D-9245-6468C00B7FB1}" srcOrd="7" destOrd="0" presId="urn:microsoft.com/office/officeart/2008/layout/CircularPictureCallout"/>
    <dgm:cxn modelId="{8E93B52F-F318-9E4F-9512-46A91F4636B2}" type="presParOf" srcId="{0925588C-04E1-204D-9245-6468C00B7FB1}" destId="{EAC10C62-2125-744A-A64A-841E6AD9386A}" srcOrd="0" destOrd="0" presId="urn:microsoft.com/office/officeart/2008/layout/CircularPictureCallout"/>
    <dgm:cxn modelId="{1D704082-50D9-7F42-AE5C-34A894A428A1}" type="presParOf" srcId="{DE5C6038-491C-A34E-B863-4582462EB4A0}" destId="{51B8869F-0C80-0341-A8BC-4DD82B911788}" srcOrd="8" destOrd="0" presId="urn:microsoft.com/office/officeart/2008/layout/CircularPictureCallout"/>
    <dgm:cxn modelId="{675808D6-240D-A648-A949-CD4DD59BA4CF}" type="presParOf" srcId="{51B8869F-0C80-0341-A8BC-4DD82B911788}" destId="{CECB2179-0EC9-F54D-BD80-2BED2A84877C}" srcOrd="0" destOrd="0" presId="urn:microsoft.com/office/officeart/2008/layout/CircularPictureCallout"/>
    <dgm:cxn modelId="{7E2A84B3-B584-F846-BBF2-77C9783A43C6}" type="presParOf" srcId="{DE5C6038-491C-A34E-B863-4582462EB4A0}" destId="{66BB68A8-C4BA-F54C-815C-0A46ABF7CD97}" srcOrd="9" destOrd="0" presId="urn:microsoft.com/office/officeart/2008/layout/CircularPictureCallout"/>
    <dgm:cxn modelId="{FAEC14A9-9768-9748-A161-BF9F24777AF3}" type="presParOf" srcId="{DE5C6038-491C-A34E-B863-4582462EB4A0}" destId="{53F82853-9569-ED4A-8055-35F113751A94}" srcOrd="10" destOrd="0" presId="urn:microsoft.com/office/officeart/2008/layout/CircularPictureCallout"/>
    <dgm:cxn modelId="{EA07457A-0954-894A-B9CC-188C04FBFB8A}" type="presParOf" srcId="{53F82853-9569-ED4A-8055-35F113751A94}" destId="{5326AA61-B7F6-D545-B8E0-0852FE5D9F40}" srcOrd="0" destOrd="0" presId="urn:microsoft.com/office/officeart/2008/layout/CircularPictureCallout"/>
    <dgm:cxn modelId="{727E39E3-E3E9-7C42-88A3-021C97727AD4}" type="presParOf" srcId="{DE5C6038-491C-A34E-B863-4582462EB4A0}" destId="{C8D87965-0366-DF4E-82DA-D060E7964CCF}" srcOrd="11" destOrd="0" presId="urn:microsoft.com/office/officeart/2008/layout/CircularPictureCallout"/>
    <dgm:cxn modelId="{134218CD-5663-BC41-9FA1-FFA05CF48DCA}" type="presParOf" srcId="{C8D87965-0366-DF4E-82DA-D060E7964CCF}" destId="{7C690B71-4158-D745-95FB-F9081296956D}" srcOrd="0" destOrd="0" presId="urn:microsoft.com/office/officeart/2008/layout/CircularPictureCallout"/>
    <dgm:cxn modelId="{40A69485-7A96-0444-8A2C-BB6BB5741633}" type="presParOf" srcId="{DE5C6038-491C-A34E-B863-4582462EB4A0}" destId="{E29BE301-4F62-5A42-8542-F6D996822DE4}" srcOrd="12" destOrd="0" presId="urn:microsoft.com/office/officeart/2008/layout/CircularPictureCallout"/>
    <dgm:cxn modelId="{0C6F58D4-1007-C142-948F-3031F13D7BD3}" type="presParOf" srcId="{DE5C6038-491C-A34E-B863-4582462EB4A0}" destId="{60F7ACDF-6788-B34D-95FD-FB550D24A906}" srcOrd="13" destOrd="0" presId="urn:microsoft.com/office/officeart/2008/layout/CircularPictureCallout"/>
    <dgm:cxn modelId="{D71D62FC-FACC-5C44-98EC-C77DA3DE6D3F}" type="presParOf" srcId="{60F7ACDF-6788-B34D-95FD-FB550D24A906}" destId="{7E127D78-6359-7C4F-A25F-325E3ED0EA7A}" srcOrd="0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9BE301-4F62-5A42-8542-F6D996822DE4}">
      <dsp:nvSpPr>
        <dsp:cNvPr id="0" name=""/>
        <dsp:cNvSpPr/>
      </dsp:nvSpPr>
      <dsp:spPr>
        <a:xfrm>
          <a:off x="1505278" y="3367766"/>
          <a:ext cx="3002280" cy="0"/>
        </a:xfrm>
        <a:prstGeom prst="line">
          <a:avLst/>
        </a:pr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BB68A8-C4BA-F54C-815C-0A46ABF7CD97}">
      <dsp:nvSpPr>
        <dsp:cNvPr id="0" name=""/>
        <dsp:cNvSpPr/>
      </dsp:nvSpPr>
      <dsp:spPr>
        <a:xfrm>
          <a:off x="1705805" y="2480056"/>
          <a:ext cx="2499360" cy="0"/>
        </a:xfrm>
        <a:prstGeom prst="line">
          <a:avLst/>
        </a:pr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01DCB3-E4B5-6D43-AD7D-B803BA69A2B3}">
      <dsp:nvSpPr>
        <dsp:cNvPr id="0" name=""/>
        <dsp:cNvSpPr/>
      </dsp:nvSpPr>
      <dsp:spPr>
        <a:xfrm>
          <a:off x="1705805" y="1690887"/>
          <a:ext cx="2499360" cy="0"/>
        </a:xfrm>
        <a:prstGeom prst="line">
          <a:avLst/>
        </a:pr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D9E2D8-93D3-2E4C-928F-43CC54D2C23C}">
      <dsp:nvSpPr>
        <dsp:cNvPr id="0" name=""/>
        <dsp:cNvSpPr/>
      </dsp:nvSpPr>
      <dsp:spPr>
        <a:xfrm>
          <a:off x="1558718" y="843279"/>
          <a:ext cx="3002280" cy="0"/>
        </a:xfrm>
        <a:prstGeom prst="line">
          <a:avLst/>
        </a:pr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CFC0B9-7C66-EF46-AA5B-0844A8648E99}">
      <dsp:nvSpPr>
        <dsp:cNvPr id="0" name=""/>
        <dsp:cNvSpPr/>
      </dsp:nvSpPr>
      <dsp:spPr>
        <a:xfrm>
          <a:off x="34718" y="507999"/>
          <a:ext cx="3048000" cy="304800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38100" cmpd="sng">
          <a:solidFill>
            <a:schemeClr val="accent6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CDBF45D9-E4C5-7A4E-B5FF-30AFD342729B}">
      <dsp:nvSpPr>
        <dsp:cNvPr id="0" name=""/>
        <dsp:cNvSpPr/>
      </dsp:nvSpPr>
      <dsp:spPr>
        <a:xfrm>
          <a:off x="583358" y="2126487"/>
          <a:ext cx="1950720" cy="1005840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83358" y="2126487"/>
        <a:ext cx="1950720" cy="1005840"/>
      </dsp:txXfrm>
    </dsp:sp>
    <dsp:sp modelId="{1A8E1779-114D-A245-95B5-DBA184527310}">
      <dsp:nvSpPr>
        <dsp:cNvPr id="0" name=""/>
        <dsp:cNvSpPr/>
      </dsp:nvSpPr>
      <dsp:spPr>
        <a:xfrm>
          <a:off x="4172234" y="534741"/>
          <a:ext cx="670560" cy="670560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54C45442-92F5-AB47-9256-853EEFC275BB}">
      <dsp:nvSpPr>
        <dsp:cNvPr id="0" name=""/>
        <dsp:cNvSpPr/>
      </dsp:nvSpPr>
      <dsp:spPr>
        <a:xfrm>
          <a:off x="4930995" y="507999"/>
          <a:ext cx="1165002" cy="67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0" rIns="685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545555"/>
              </a:solidFill>
            </a:rPr>
            <a:t>Renewable energy</a:t>
          </a:r>
          <a:endParaRPr lang="en-US" sz="1800" kern="1200" dirty="0">
            <a:solidFill>
              <a:schemeClr val="accent1"/>
            </a:solidFill>
          </a:endParaRPr>
        </a:p>
      </dsp:txBody>
      <dsp:txXfrm>
        <a:off x="4930995" y="507999"/>
        <a:ext cx="1165002" cy="670560"/>
      </dsp:txXfrm>
    </dsp:sp>
    <dsp:sp modelId="{0C70B2C3-4829-A645-B902-55AD9F5641BE}">
      <dsp:nvSpPr>
        <dsp:cNvPr id="0" name=""/>
        <dsp:cNvSpPr/>
      </dsp:nvSpPr>
      <dsp:spPr>
        <a:xfrm>
          <a:off x="4164040" y="1369002"/>
          <a:ext cx="670560" cy="670560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EAC10C62-2125-744A-A64A-841E6AD9386A}">
      <dsp:nvSpPr>
        <dsp:cNvPr id="0" name=""/>
        <dsp:cNvSpPr/>
      </dsp:nvSpPr>
      <dsp:spPr>
        <a:xfrm>
          <a:off x="4914738" y="1355631"/>
          <a:ext cx="1004411" cy="67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0" rIns="685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accent1"/>
              </a:solidFill>
            </a:rPr>
            <a:t>Demand response</a:t>
          </a:r>
          <a:endParaRPr lang="en-US" sz="1800" kern="1200" dirty="0">
            <a:solidFill>
              <a:schemeClr val="accent1"/>
            </a:solidFill>
          </a:endParaRPr>
        </a:p>
      </dsp:txBody>
      <dsp:txXfrm>
        <a:off x="4914738" y="1355631"/>
        <a:ext cx="1004411" cy="670560"/>
      </dsp:txXfrm>
    </dsp:sp>
    <dsp:sp modelId="{CECB2179-0EC9-F54D-BD80-2BED2A84877C}">
      <dsp:nvSpPr>
        <dsp:cNvPr id="0" name=""/>
        <dsp:cNvSpPr/>
      </dsp:nvSpPr>
      <dsp:spPr>
        <a:xfrm>
          <a:off x="4164040" y="2211630"/>
          <a:ext cx="670560" cy="670560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5326AA61-B7F6-D545-B8E0-0852FE5D9F40}">
      <dsp:nvSpPr>
        <dsp:cNvPr id="0" name=""/>
        <dsp:cNvSpPr/>
      </dsp:nvSpPr>
      <dsp:spPr>
        <a:xfrm>
          <a:off x="4896135" y="2198259"/>
          <a:ext cx="1199864" cy="67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0" rIns="685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accent1"/>
              </a:solidFill>
            </a:rPr>
            <a:t>Distributed generation</a:t>
          </a:r>
          <a:endParaRPr lang="en-US" sz="1800" kern="1200" dirty="0">
            <a:solidFill>
              <a:srgbClr val="545555"/>
            </a:solidFill>
          </a:endParaRPr>
        </a:p>
      </dsp:txBody>
      <dsp:txXfrm>
        <a:off x="4896135" y="2198259"/>
        <a:ext cx="1199864" cy="670560"/>
      </dsp:txXfrm>
    </dsp:sp>
    <dsp:sp modelId="{7C690B71-4158-D745-95FB-F9081296956D}">
      <dsp:nvSpPr>
        <dsp:cNvPr id="0" name=""/>
        <dsp:cNvSpPr/>
      </dsp:nvSpPr>
      <dsp:spPr>
        <a:xfrm>
          <a:off x="4158863" y="3032520"/>
          <a:ext cx="670560" cy="670560"/>
        </a:xfrm>
        <a:prstGeom prst="ellipse">
          <a:avLst/>
        </a:prstGeom>
        <a:blipFill rotWithShape="1">
          <a:blip xmlns:r="http://schemas.openxmlformats.org/officeDocument/2006/relationships" r:embed="rId5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7E127D78-6359-7C4F-A25F-325E3ED0EA7A}">
      <dsp:nvSpPr>
        <dsp:cNvPr id="0" name=""/>
        <dsp:cNvSpPr/>
      </dsp:nvSpPr>
      <dsp:spPr>
        <a:xfrm>
          <a:off x="4909649" y="2979036"/>
          <a:ext cx="1026128" cy="67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0" rIns="685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545555"/>
              </a:solidFill>
            </a:rPr>
            <a:t>Energy efficiency</a:t>
          </a:r>
          <a:endParaRPr lang="en-US" sz="1800" kern="1200" dirty="0">
            <a:solidFill>
              <a:srgbClr val="545555"/>
            </a:solidFill>
          </a:endParaRPr>
        </a:p>
      </dsp:txBody>
      <dsp:txXfrm>
        <a:off x="4909649" y="2979036"/>
        <a:ext cx="1026128" cy="670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903E8-BDC0-604B-AB76-8287E15127E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E3008-EEA5-CF47-91CD-3ED2B571B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44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spc="300" dirty="0" smtClean="0">
                <a:solidFill>
                  <a:schemeClr val="bg1"/>
                </a:solidFill>
              </a:rPr>
              <a:t>WELCOME</a:t>
            </a:r>
            <a:r>
              <a:rPr lang="en-US" sz="1200" b="1" spc="300" baseline="0" dirty="0" smtClean="0">
                <a:solidFill>
                  <a:schemeClr val="bg1"/>
                </a:solidFill>
              </a:rPr>
              <a:t> AND INTRODUCTION</a:t>
            </a:r>
            <a:endParaRPr lang="en-US" sz="1200" b="1" spc="3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E3008-EEA5-CF47-91CD-3ED2B571B7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53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spc="300" dirty="0" smtClean="0">
                <a:solidFill>
                  <a:srgbClr val="545555"/>
                </a:solidFill>
                <a:cs typeface="Calibri"/>
              </a:rPr>
              <a:t>WHAT IS </a:t>
            </a:r>
            <a:r>
              <a:rPr lang="en-US" sz="1200" b="1" spc="300" dirty="0" smtClean="0">
                <a:solidFill>
                  <a:schemeClr val="bg2"/>
                </a:solidFill>
                <a:latin typeface="+mn-lt"/>
                <a:cs typeface="Calibri"/>
              </a:rPr>
              <a:t>THE SUSTAINABLE FERC PROJECT?</a:t>
            </a:r>
          </a:p>
          <a:p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accent1"/>
                </a:solidFill>
                <a:latin typeface="+mn-lt"/>
                <a:cs typeface="Calibri"/>
              </a:rPr>
              <a:t>A</a:t>
            </a:r>
            <a:r>
              <a:rPr lang="en-US" baseline="0" dirty="0" smtClean="0">
                <a:solidFill>
                  <a:schemeClr val="accent1"/>
                </a:solidFill>
                <a:latin typeface="+mn-lt"/>
                <a:cs typeface="Calibri"/>
              </a:rPr>
              <a:t> c</a:t>
            </a:r>
            <a:r>
              <a:rPr lang="en-US" dirty="0" smtClean="0">
                <a:solidFill>
                  <a:schemeClr val="accent1"/>
                </a:solidFill>
                <a:latin typeface="+mn-lt"/>
                <a:cs typeface="Calibri"/>
              </a:rPr>
              <a:t>oalition of environmental and clean energy organizations focused on reducing regulatory barriers to the rapid deployment of sustainable initiatives</a:t>
            </a:r>
          </a:p>
          <a:p>
            <a:pPr marL="119063" lvl="0" indent="-1190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/>
                </a:solidFill>
                <a:latin typeface="+mn-lt"/>
                <a:cs typeface="Calibri"/>
              </a:rPr>
              <a:t>Founded in 1996</a:t>
            </a:r>
          </a:p>
          <a:p>
            <a:pPr marL="119063" lvl="0" indent="-1190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/>
                </a:solidFill>
                <a:latin typeface="+mn-lt"/>
                <a:cs typeface="Calibri"/>
              </a:rPr>
              <a:t>Housed in NRDC</a:t>
            </a:r>
          </a:p>
          <a:p>
            <a:pPr marL="119063" lvl="0" indent="-11906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/>
              </a:solidFill>
              <a:latin typeface="+mn-lt"/>
              <a:cs typeface="Calibri"/>
            </a:endParaRPr>
          </a:p>
          <a:p>
            <a:pPr marL="119063" lvl="0" indent="-11906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/>
                </a:solidFill>
                <a:latin typeface="+mn-lt"/>
                <a:cs typeface="Calibri"/>
              </a:rPr>
              <a:t>Represents environmental community views at:</a:t>
            </a:r>
          </a:p>
          <a:p>
            <a:pPr marL="228600" lvl="1" indent="-109538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accent1"/>
                </a:solidFill>
                <a:latin typeface="+mn-lt"/>
                <a:cs typeface="Calibri"/>
              </a:rPr>
              <a:t>FERC</a:t>
            </a:r>
          </a:p>
          <a:p>
            <a:pPr marL="228600" lvl="1" indent="-109538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accent1"/>
                </a:solidFill>
                <a:latin typeface="+mn-lt"/>
                <a:cs typeface="Calibri"/>
              </a:rPr>
              <a:t>RTOs</a:t>
            </a:r>
          </a:p>
          <a:p>
            <a:pPr marL="228600" lvl="1" indent="-109538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accent1"/>
                </a:solidFill>
                <a:latin typeface="+mn-lt"/>
                <a:cs typeface="Calibri"/>
              </a:rPr>
              <a:t>ISOs </a:t>
            </a:r>
          </a:p>
          <a:p>
            <a:pPr marL="228600" lvl="1" indent="-109538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accent1"/>
                </a:solidFill>
                <a:latin typeface="+mn-lt"/>
                <a:cs typeface="Calibri"/>
              </a:rPr>
              <a:t>Regional transmission planning processes.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E3008-EEA5-CF47-91CD-3ED2B571B7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spc="300" dirty="0" smtClean="0">
                <a:solidFill>
                  <a:srgbClr val="545555"/>
                </a:solidFill>
                <a:cs typeface="Calibri"/>
              </a:rPr>
              <a:t>WHO IS </a:t>
            </a:r>
            <a:r>
              <a:rPr lang="en-US" sz="1200" b="1" spc="300" dirty="0" smtClean="0">
                <a:solidFill>
                  <a:schemeClr val="bg2"/>
                </a:solidFill>
                <a:latin typeface="+mn-lt"/>
                <a:cs typeface="Calibri"/>
              </a:rPr>
              <a:t>THE SUSTAINABLE FERC PROJECT?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E3008-EEA5-CF47-91CD-3ED2B571B7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88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12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E3008-EEA5-CF47-91CD-3ED2B571B7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23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E3008-EEA5-CF47-91CD-3ED2B571B7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433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E3008-EEA5-CF47-91CD-3ED2B571B7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433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356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3761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SustainableFERC-type.g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6314" y="6265197"/>
            <a:ext cx="2265195" cy="308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177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496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gi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2837" y="3553450"/>
            <a:ext cx="8527287" cy="1574175"/>
          </a:xfrm>
          <a:prstGeom prst="rect">
            <a:avLst/>
          </a:prstGeom>
          <a:solidFill>
            <a:schemeClr val="accent6"/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19376" y="2369300"/>
            <a:ext cx="5443594" cy="740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302837" y="3632826"/>
            <a:ext cx="8527287" cy="1402443"/>
          </a:xfrm>
          <a:prstGeom prst="rect">
            <a:avLst/>
          </a:prstGeom>
          <a:solidFill>
            <a:schemeClr val="accent1"/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1238" y="3816688"/>
            <a:ext cx="1749806" cy="10789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03117" y="3799750"/>
            <a:ext cx="1163144" cy="1073816"/>
          </a:xfrm>
          <a:prstGeom prst="rect">
            <a:avLst/>
          </a:prstGeom>
        </p:spPr>
      </p:pic>
      <p:pic>
        <p:nvPicPr>
          <p:cNvPr id="9" name="Picture 2"/>
          <p:cNvPicPr>
            <a:picLocks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441173" y="3821789"/>
            <a:ext cx="1658497" cy="1073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 descr="http://images.nrel.gov/image_dir/album207429/150th_sm_19498.JPG?1354648363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9979"/>
          <a:stretch/>
        </p:blipFill>
        <p:spPr bwMode="auto">
          <a:xfrm>
            <a:off x="453812" y="3799749"/>
            <a:ext cx="1649305" cy="1073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81644" y="3805753"/>
            <a:ext cx="1501215" cy="1089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 descr="H-2C.WMF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151488" y="6118158"/>
            <a:ext cx="678636" cy="55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872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5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5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6250" y="466613"/>
            <a:ext cx="86677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pc="300" dirty="0" smtClean="0">
                <a:solidFill>
                  <a:srgbClr val="545555"/>
                </a:solidFill>
                <a:cs typeface="Calibri"/>
              </a:rPr>
              <a:t>WHAT IS </a:t>
            </a:r>
            <a:br>
              <a:rPr lang="en-US" sz="3200" b="1" spc="300" dirty="0" smtClean="0">
                <a:solidFill>
                  <a:srgbClr val="545555"/>
                </a:solidFill>
                <a:cs typeface="Calibri"/>
              </a:rPr>
            </a:br>
            <a:r>
              <a:rPr lang="en-US" sz="3200" b="1" spc="300" dirty="0" smtClean="0">
                <a:solidFill>
                  <a:schemeClr val="bg2"/>
                </a:solidFill>
                <a:latin typeface="Calibri"/>
                <a:cs typeface="Calibri"/>
              </a:rPr>
              <a:t>THE SUSTAINABLE FERC PROJECT?</a:t>
            </a:r>
            <a:endParaRPr lang="en-US" sz="3000" b="1" spc="300" dirty="0">
              <a:solidFill>
                <a:schemeClr val="bg2"/>
              </a:solidFill>
              <a:latin typeface="Calibri"/>
              <a:cs typeface="Calibri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80567" y="1037309"/>
            <a:ext cx="1816558" cy="0"/>
          </a:xfrm>
          <a:prstGeom prst="line">
            <a:avLst/>
          </a:prstGeom>
          <a:ln w="6350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01264" y="1638638"/>
            <a:ext cx="3553801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200" b="1" spc="300" dirty="0" smtClean="0">
                <a:solidFill>
                  <a:schemeClr val="bg2"/>
                </a:solidFill>
              </a:rPr>
              <a:t>NGO COALITION</a:t>
            </a:r>
            <a:endParaRPr lang="en-US" sz="2200" dirty="0">
              <a:solidFill>
                <a:schemeClr val="accent1"/>
              </a:solidFill>
              <a:latin typeface="Calibri"/>
              <a:cs typeface="Calibri"/>
            </a:endParaRPr>
          </a:p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  <a:latin typeface="Calibri"/>
                <a:cs typeface="Calibri"/>
              </a:rPr>
              <a:t>Founded in 1995</a:t>
            </a:r>
          </a:p>
          <a:p>
            <a:pPr marL="285750" lvl="0" indent="-285750">
              <a:spcAft>
                <a:spcPts val="1200"/>
              </a:spcAft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  <a:latin typeface="Calibri"/>
                <a:cs typeface="Calibri"/>
              </a:rPr>
              <a:t>Housed </a:t>
            </a:r>
            <a:r>
              <a:rPr lang="en-US" dirty="0">
                <a:solidFill>
                  <a:schemeClr val="accent1"/>
                </a:solidFill>
                <a:latin typeface="Calibri"/>
                <a:cs typeface="Calibri"/>
              </a:rPr>
              <a:t>in NRDC</a:t>
            </a:r>
          </a:p>
          <a:p>
            <a:pPr lvl="0">
              <a:spcBef>
                <a:spcPts val="0"/>
              </a:spcBef>
            </a:pPr>
            <a:endParaRPr lang="en-US" dirty="0">
              <a:solidFill>
                <a:schemeClr val="accent1"/>
              </a:solidFill>
              <a:latin typeface="Calibri"/>
              <a:cs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0946" y="5728326"/>
            <a:ext cx="5255179" cy="834426"/>
          </a:xfrm>
          <a:prstGeom prst="rect">
            <a:avLst/>
          </a:prstGeom>
          <a:solidFill>
            <a:schemeClr val="accent6"/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01264" y="5812379"/>
            <a:ext cx="5235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pc="300" dirty="0" smtClean="0">
                <a:solidFill>
                  <a:srgbClr val="545555"/>
                </a:solidFill>
              </a:rPr>
              <a:t>FERC • RTOs • ISOs • REGIONAL TRANSMISSION PLANNING PROCESSES</a:t>
            </a:r>
            <a:endParaRPr lang="en-US" b="1" spc="300" dirty="0">
              <a:solidFill>
                <a:srgbClr val="545555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667587" y="1814823"/>
            <a:ext cx="1040980" cy="704088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317181063"/>
              </p:ext>
            </p:extLst>
          </p:nvPr>
        </p:nvGraphicFramePr>
        <p:xfrm>
          <a:off x="2729345" y="135992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701264" y="5082828"/>
            <a:ext cx="8248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pc="300" dirty="0" smtClean="0">
                <a:solidFill>
                  <a:schemeClr val="bg2"/>
                </a:solidFill>
              </a:rPr>
              <a:t>REPRESENTS ENVIRONMENTAL </a:t>
            </a:r>
          </a:p>
          <a:p>
            <a:r>
              <a:rPr lang="en-US" b="1" spc="300" dirty="0" smtClean="0">
                <a:solidFill>
                  <a:schemeClr val="bg2"/>
                </a:solidFill>
              </a:rPr>
              <a:t>COMMUNITY VIEWS AT:</a:t>
            </a:r>
            <a:endParaRPr lang="en-US" b="1" spc="3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29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6250" y="466613"/>
            <a:ext cx="86677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pc="300" dirty="0" smtClean="0">
                <a:solidFill>
                  <a:srgbClr val="545555"/>
                </a:solidFill>
                <a:cs typeface="Calibri"/>
              </a:rPr>
              <a:t>WHO IS </a:t>
            </a:r>
            <a:br>
              <a:rPr lang="en-US" sz="3200" b="1" spc="300" dirty="0" smtClean="0">
                <a:solidFill>
                  <a:srgbClr val="545555"/>
                </a:solidFill>
                <a:cs typeface="Calibri"/>
              </a:rPr>
            </a:br>
            <a:r>
              <a:rPr lang="en-US" sz="3200" b="1" spc="300" dirty="0" smtClean="0">
                <a:solidFill>
                  <a:schemeClr val="bg2"/>
                </a:solidFill>
                <a:latin typeface="Calibri"/>
                <a:cs typeface="Calibri"/>
              </a:rPr>
              <a:t>THE SUSTAINABLE FERC PROJECT?</a:t>
            </a:r>
            <a:endParaRPr lang="en-US" sz="3000" b="1" spc="300" dirty="0">
              <a:solidFill>
                <a:schemeClr val="bg2"/>
              </a:solidFill>
              <a:latin typeface="Calibri"/>
              <a:cs typeface="Calibri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80567" y="1037309"/>
            <a:ext cx="1626058" cy="0"/>
          </a:xfrm>
          <a:prstGeom prst="line">
            <a:avLst/>
          </a:prstGeom>
          <a:ln w="6350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4667587" y="4107490"/>
            <a:ext cx="1040980" cy="704088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37" y="2176463"/>
            <a:ext cx="8562975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8957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73" y="1514825"/>
            <a:ext cx="6263545" cy="464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6250" y="466613"/>
            <a:ext cx="83460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300" dirty="0" smtClean="0">
                <a:solidFill>
                  <a:srgbClr val="545555"/>
                </a:solidFill>
                <a:cs typeface="Calibri"/>
              </a:rPr>
              <a:t>WHERE DOES </a:t>
            </a:r>
            <a:r>
              <a:rPr lang="en-US" sz="2800" b="1" spc="300" dirty="0" smtClean="0">
                <a:solidFill>
                  <a:schemeClr val="accent1"/>
                </a:solidFill>
                <a:cs typeface="Calibri"/>
              </a:rPr>
              <a:t>THE </a:t>
            </a:r>
            <a:r>
              <a:rPr lang="en-US" sz="2800" b="1" spc="300" dirty="0">
                <a:solidFill>
                  <a:schemeClr val="accent1"/>
                </a:solidFill>
                <a:cs typeface="Calibri"/>
              </a:rPr>
              <a:t>SUSTAINABLE </a:t>
            </a:r>
            <a:endParaRPr lang="en-US" sz="2800" b="1" spc="300" dirty="0" smtClean="0">
              <a:solidFill>
                <a:schemeClr val="accent1"/>
              </a:solidFill>
              <a:cs typeface="Calibri"/>
            </a:endParaRPr>
          </a:p>
          <a:p>
            <a:r>
              <a:rPr lang="en-US" sz="2800" b="1" spc="300" dirty="0" smtClean="0">
                <a:solidFill>
                  <a:schemeClr val="accent1"/>
                </a:solidFill>
                <a:cs typeface="Calibri"/>
              </a:rPr>
              <a:t>FERC PROJECT </a:t>
            </a:r>
            <a:r>
              <a:rPr lang="en-US" sz="2800" b="1" spc="300" dirty="0" smtClean="0">
                <a:solidFill>
                  <a:schemeClr val="bg2"/>
                </a:solidFill>
                <a:cs typeface="Calibri"/>
              </a:rPr>
              <a:t>WORK?</a:t>
            </a:r>
            <a:endParaRPr lang="en-US" sz="2800" b="1" spc="300" dirty="0">
              <a:solidFill>
                <a:schemeClr val="bg2"/>
              </a:solidFill>
              <a:cs typeface="Calibri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580567" y="964768"/>
            <a:ext cx="5956908" cy="1"/>
          </a:xfrm>
          <a:prstGeom prst="line">
            <a:avLst/>
          </a:prstGeom>
          <a:ln w="6350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887563" y="2187360"/>
            <a:ext cx="24117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chemeClr val="accent1"/>
              </a:solidFill>
              <a:cs typeface="Calibri"/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  <a:cs typeface="Calibri"/>
            </a:endParaRPr>
          </a:p>
        </p:txBody>
      </p:sp>
      <p:sp>
        <p:nvSpPr>
          <p:cNvPr id="2" name="5-Point Star 1"/>
          <p:cNvSpPr/>
          <p:nvPr/>
        </p:nvSpPr>
        <p:spPr>
          <a:xfrm>
            <a:off x="4185706" y="3520408"/>
            <a:ext cx="313267" cy="295275"/>
          </a:xfrm>
          <a:prstGeom prst="star5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4801658" y="3031792"/>
            <a:ext cx="313267" cy="295275"/>
          </a:xfrm>
          <a:prstGeom prst="star5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5115983" y="2715546"/>
            <a:ext cx="313267" cy="295275"/>
          </a:xfrm>
          <a:prstGeom prst="star5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3287545" y="3372771"/>
            <a:ext cx="313267" cy="295275"/>
          </a:xfrm>
          <a:prstGeom prst="star5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5-Point Star 35"/>
          <p:cNvSpPr/>
          <p:nvPr/>
        </p:nvSpPr>
        <p:spPr>
          <a:xfrm>
            <a:off x="4335991" y="4403392"/>
            <a:ext cx="313267" cy="295275"/>
          </a:xfrm>
          <a:prstGeom prst="star5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5-Point Star 36"/>
          <p:cNvSpPr/>
          <p:nvPr/>
        </p:nvSpPr>
        <p:spPr>
          <a:xfrm>
            <a:off x="7126815" y="1597977"/>
            <a:ext cx="313267" cy="295275"/>
          </a:xfrm>
          <a:prstGeom prst="star5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5-Point Star 37"/>
          <p:cNvSpPr/>
          <p:nvPr/>
        </p:nvSpPr>
        <p:spPr>
          <a:xfrm>
            <a:off x="7126816" y="2420271"/>
            <a:ext cx="313267" cy="295275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5-Point Star 38"/>
          <p:cNvSpPr/>
          <p:nvPr/>
        </p:nvSpPr>
        <p:spPr>
          <a:xfrm>
            <a:off x="840316" y="4056650"/>
            <a:ext cx="313267" cy="295275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5-Point Star 39"/>
          <p:cNvSpPr/>
          <p:nvPr/>
        </p:nvSpPr>
        <p:spPr>
          <a:xfrm>
            <a:off x="1811866" y="4024233"/>
            <a:ext cx="313267" cy="295275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00950" y="1514825"/>
            <a:ext cx="13906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Tier I Regions</a:t>
            </a:r>
          </a:p>
          <a:p>
            <a:endParaRPr lang="en-US" dirty="0"/>
          </a:p>
          <a:p>
            <a:r>
              <a:rPr lang="en-US" dirty="0" smtClean="0"/>
              <a:t>Support Regions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04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76250" y="466613"/>
            <a:ext cx="41380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spc="300" dirty="0" smtClean="0">
                <a:solidFill>
                  <a:srgbClr val="545555"/>
                </a:solidFill>
              </a:rPr>
              <a:t>WHO IS </a:t>
            </a:r>
            <a:r>
              <a:rPr lang="en-US" sz="3000" b="1" spc="300" dirty="0" smtClean="0">
                <a:solidFill>
                  <a:srgbClr val="298335"/>
                </a:solidFill>
              </a:rPr>
              <a:t>FERC?</a:t>
            </a:r>
            <a:endParaRPr lang="en-US" sz="3000" b="1" spc="300" dirty="0">
              <a:solidFill>
                <a:srgbClr val="298335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80567" y="1002395"/>
            <a:ext cx="3096385" cy="0"/>
          </a:xfrm>
          <a:prstGeom prst="line">
            <a:avLst/>
          </a:prstGeom>
          <a:ln w="6350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24" y="1938338"/>
            <a:ext cx="8348218" cy="297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1649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76250" y="466613"/>
            <a:ext cx="41380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spc="300" dirty="0" smtClean="0">
                <a:solidFill>
                  <a:srgbClr val="545555"/>
                </a:solidFill>
              </a:rPr>
              <a:t>WHO IS </a:t>
            </a:r>
            <a:r>
              <a:rPr lang="en-US" sz="3000" b="1" spc="300" dirty="0" smtClean="0">
                <a:solidFill>
                  <a:srgbClr val="298335"/>
                </a:solidFill>
              </a:rPr>
              <a:t>FERC?</a:t>
            </a:r>
            <a:endParaRPr lang="en-US" sz="3000" b="1" spc="300" dirty="0">
              <a:solidFill>
                <a:srgbClr val="298335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80567" y="1002395"/>
            <a:ext cx="3096385" cy="0"/>
          </a:xfrm>
          <a:prstGeom prst="line">
            <a:avLst/>
          </a:prstGeom>
          <a:ln w="6350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1466850"/>
            <a:ext cx="8324850" cy="3924300"/>
          </a:xfrm>
          <a:prstGeom prst="rect">
            <a:avLst/>
          </a:prstGeom>
          <a:noFill/>
          <a:ln w="19050">
            <a:noFill/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1733550" y="4219575"/>
            <a:ext cx="742950" cy="838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805159" y="4219575"/>
            <a:ext cx="742950" cy="838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767184" y="4219575"/>
            <a:ext cx="742950" cy="838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24584" y="4219575"/>
            <a:ext cx="742950" cy="838200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395834" y="3181350"/>
            <a:ext cx="742950" cy="838200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767309" y="4210050"/>
            <a:ext cx="742950" cy="838200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61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Sustainable FERC Project_1">
      <a:dk1>
        <a:sysClr val="windowText" lastClr="000000"/>
      </a:dk1>
      <a:lt1>
        <a:sysClr val="window" lastClr="FFFFFF"/>
      </a:lt1>
      <a:dk2>
        <a:srgbClr val="3A72AB"/>
      </a:dk2>
      <a:lt2>
        <a:srgbClr val="298335"/>
      </a:lt2>
      <a:accent1>
        <a:srgbClr val="545555"/>
      </a:accent1>
      <a:accent2>
        <a:srgbClr val="FFFFFE"/>
      </a:accent2>
      <a:accent3>
        <a:srgbClr val="9BBB59"/>
      </a:accent3>
      <a:accent4>
        <a:srgbClr val="FFFFFE"/>
      </a:accent4>
      <a:accent5>
        <a:srgbClr val="FFFFFE"/>
      </a:accent5>
      <a:accent6>
        <a:srgbClr val="F79646"/>
      </a:accent6>
      <a:hlink>
        <a:srgbClr val="FFFFFE"/>
      </a:hlink>
      <a:folHlink>
        <a:srgbClr val="FDFCF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Custom 9">
      <a:dk1>
        <a:sysClr val="windowText" lastClr="000000"/>
      </a:dk1>
      <a:lt1>
        <a:sysClr val="window" lastClr="FFFFFF"/>
      </a:lt1>
      <a:dk2>
        <a:srgbClr val="3A72AB"/>
      </a:dk2>
      <a:lt2>
        <a:srgbClr val="298335"/>
      </a:lt2>
      <a:accent1>
        <a:srgbClr val="545555"/>
      </a:accent1>
      <a:accent2>
        <a:srgbClr val="E07D25"/>
      </a:accent2>
      <a:accent3>
        <a:srgbClr val="9BBB59"/>
      </a:accent3>
      <a:accent4>
        <a:srgbClr val="151A2F"/>
      </a:accent4>
      <a:accent5>
        <a:srgbClr val="BB3D21"/>
      </a:accent5>
      <a:accent6>
        <a:srgbClr val="F79646"/>
      </a:accent6>
      <a:hlink>
        <a:srgbClr val="FFFFFE"/>
      </a:hlink>
      <a:folHlink>
        <a:srgbClr val="FDFCF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3329</TotalTime>
  <Words>112</Words>
  <Application>Microsoft Office PowerPoint</Application>
  <PresentationFormat>On-screen Show (4:3)</PresentationFormat>
  <Paragraphs>39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April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april hennessey</dc:creator>
  <cp:lastModifiedBy>Windows User</cp:lastModifiedBy>
  <cp:revision>277</cp:revision>
  <dcterms:created xsi:type="dcterms:W3CDTF">2013-12-05T14:19:33Z</dcterms:created>
  <dcterms:modified xsi:type="dcterms:W3CDTF">2015-09-09T18:24:52Z</dcterms:modified>
</cp:coreProperties>
</file>