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8" r:id="rId2"/>
    <p:sldId id="276" r:id="rId3"/>
    <p:sldId id="279" r:id="rId4"/>
    <p:sldId id="280" r:id="rId5"/>
    <p:sldId id="260" r:id="rId6"/>
    <p:sldId id="283" r:id="rId7"/>
    <p:sldId id="320" r:id="rId8"/>
    <p:sldId id="285" r:id="rId9"/>
    <p:sldId id="330" r:id="rId10"/>
    <p:sldId id="321" r:id="rId11"/>
    <p:sldId id="327" r:id="rId12"/>
    <p:sldId id="326" r:id="rId13"/>
    <p:sldId id="272" r:id="rId14"/>
    <p:sldId id="325" r:id="rId15"/>
    <p:sldId id="323" r:id="rId16"/>
    <p:sldId id="259" r:id="rId17"/>
    <p:sldId id="265" r:id="rId18"/>
    <p:sldId id="297" r:id="rId19"/>
    <p:sldId id="324" r:id="rId20"/>
    <p:sldId id="302" r:id="rId21"/>
    <p:sldId id="303" r:id="rId22"/>
    <p:sldId id="313" r:id="rId23"/>
    <p:sldId id="315" r:id="rId24"/>
    <p:sldId id="317" r:id="rId25"/>
    <p:sldId id="316" r:id="rId26"/>
    <p:sldId id="319" r:id="rId27"/>
    <p:sldId id="322" r:id="rId28"/>
    <p:sldId id="273" r:id="rId29"/>
    <p:sldId id="275" r:id="rId30"/>
    <p:sldId id="295" r:id="rId31"/>
    <p:sldId id="261" r:id="rId32"/>
    <p:sldId id="267" r:id="rId33"/>
    <p:sldId id="292" r:id="rId34"/>
    <p:sldId id="286" r:id="rId35"/>
    <p:sldId id="270" r:id="rId36"/>
    <p:sldId id="271" r:id="rId37"/>
    <p:sldId id="304" r:id="rId38"/>
    <p:sldId id="305" r:id="rId39"/>
    <p:sldId id="318" r:id="rId40"/>
    <p:sldId id="306" r:id="rId41"/>
    <p:sldId id="282" r:id="rId42"/>
    <p:sldId id="278" r:id="rId43"/>
    <p:sldId id="312" r:id="rId44"/>
    <p:sldId id="300" r:id="rId45"/>
    <p:sldId id="307" r:id="rId46"/>
    <p:sldId id="308" r:id="rId47"/>
    <p:sldId id="309" r:id="rId48"/>
    <p:sldId id="310" r:id="rId49"/>
    <p:sldId id="31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2" d="100"/>
          <a:sy n="102" d="100"/>
        </p:scale>
        <p:origin x="138" y="144"/>
      </p:cViewPr>
      <p:guideLst>
        <p:guide orient="horz" pos="2160"/>
        <p:guide pos="3840"/>
      </p:guideLst>
    </p:cSldViewPr>
  </p:slideViewPr>
  <p:notesTextViewPr>
    <p:cViewPr>
      <p:scale>
        <a:sx n="1" d="1"/>
        <a:sy n="1" d="1"/>
      </p:scale>
      <p:origin x="0" y="0"/>
    </p:cViewPr>
  </p:notesTextViewPr>
  <p:sorterViewPr>
    <p:cViewPr>
      <p:scale>
        <a:sx n="100" d="100"/>
        <a:sy n="100" d="100"/>
      </p:scale>
      <p:origin x="0" y="-2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03B87-9B8E-4CBB-9514-3926B4A3A600}" type="datetimeFigureOut">
              <a:rPr lang="en-US" smtClean="0"/>
              <a:t>9/10/2015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385A2-B092-4B2F-B715-03A1116FCECB}" type="slidenum">
              <a:rPr lang="en-US" smtClean="0"/>
              <a:t>‹#›</a:t>
            </a:fld>
            <a:endParaRPr lang="en-US"/>
          </a:p>
        </p:txBody>
      </p:sp>
    </p:spTree>
    <p:extLst>
      <p:ext uri="{BB962C8B-B14F-4D97-AF65-F5344CB8AC3E}">
        <p14:creationId xmlns:p14="http://schemas.microsoft.com/office/powerpoint/2010/main" val="409131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mtClean="0"/>
              <a:t>Several utilities and regions have also broken wind penetration records in the past year.  This chart shows installed wind capacity for major regional transmission organizations and independent system operators through 2012, and wind power’s share of total electricity demand achieved on particular days in some of these regions.  For example, wind power provided:</a:t>
            </a:r>
          </a:p>
          <a:p>
            <a:endParaRPr lang="en-US" smtClean="0"/>
          </a:p>
          <a:p>
            <a:r>
              <a:rPr lang="en-US" smtClean="0"/>
              <a:t>--13% of California’s electricity in April 2013</a:t>
            </a:r>
          </a:p>
          <a:p>
            <a:r>
              <a:rPr lang="en-US" smtClean="0"/>
              <a:t>--25% of the Midwest’s electricity in Nov. 2012</a:t>
            </a:r>
          </a:p>
          <a:p>
            <a:r>
              <a:rPr lang="en-US" smtClean="0"/>
              <a:t>--30% of the Southwest Power Pool’s electricity in Dec. 2012</a:t>
            </a:r>
          </a:p>
          <a:p>
            <a:r>
              <a:rPr lang="en-US" smtClean="0"/>
              <a:t>--35% of the total supply in Electricity Reliability Council of Texas (which leads the nation in installed wind capacity)</a:t>
            </a:r>
          </a:p>
          <a:p>
            <a:endParaRPr lang="en-US" smtClean="0"/>
          </a:p>
          <a:p>
            <a:r>
              <a:rPr lang="en-US" smtClean="0"/>
              <a:t>--Wind power also exceeded hydro generation in the pacific northwest for the first time in Nov. 2012</a:t>
            </a:r>
          </a:p>
          <a:p>
            <a:r>
              <a:rPr lang="en-US" smtClean="0"/>
              <a:t>--And Xcel Energy, the nation’s leading utility provider of wind power, hit 57% in Colorado in April 2012 and 33% in the upper Midwest in Feb. 2013.</a:t>
            </a:r>
          </a:p>
        </p:txBody>
      </p:sp>
      <p:sp>
        <p:nvSpPr>
          <p:cNvPr id="3584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A3D65BB-7BAE-4D36-8448-C595F7DC1D3C}" type="slidenum">
              <a:rPr lang="en-US" sz="1200"/>
              <a:pPr eaLnBrk="1" hangingPunct="1"/>
              <a:t>6</a:t>
            </a:fld>
            <a:endParaRPr lang="en-US" sz="1200"/>
          </a:p>
        </p:txBody>
      </p:sp>
    </p:spTree>
    <p:extLst>
      <p:ext uri="{BB962C8B-B14F-4D97-AF65-F5344CB8AC3E}">
        <p14:creationId xmlns:p14="http://schemas.microsoft.com/office/powerpoint/2010/main" val="420240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0314B1-ED2B-4FD5-8438-3BD11D6DED3F}" type="slidenum">
              <a:rPr lang="en-US" smtClean="0">
                <a:solidFill>
                  <a:prstClr val="black"/>
                </a:solidFill>
                <a:ea typeface="ＭＳ Ｐゴシック" pitchFamily="-111" charset="-128"/>
              </a:rPr>
              <a:pPr/>
              <a:t>35</a:t>
            </a:fld>
            <a:endParaRPr lang="en-US" smtClean="0">
              <a:solidFill>
                <a:prstClr val="black"/>
              </a:solidFill>
              <a:ea typeface="ＭＳ Ｐゴシック" pitchFamily="-111"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All contain elements of consensus</a:t>
            </a:r>
            <a:r>
              <a:rPr lang="en-US" baseline="0" dirty="0" smtClean="0"/>
              <a:t> building </a:t>
            </a:r>
            <a:endParaRPr lang="en-US" dirty="0" smtClean="0"/>
          </a:p>
        </p:txBody>
      </p:sp>
    </p:spTree>
    <p:extLst>
      <p:ext uri="{BB962C8B-B14F-4D97-AF65-F5344CB8AC3E}">
        <p14:creationId xmlns:p14="http://schemas.microsoft.com/office/powerpoint/2010/main" val="312683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0C6A5-A970-614A-BDD5-214B1AE5A456}" type="slidenum">
              <a:rPr lang="en-US" smtClean="0"/>
              <a:t>46</a:t>
            </a:fld>
            <a:endParaRPr lang="en-US"/>
          </a:p>
        </p:txBody>
      </p:sp>
    </p:spTree>
    <p:extLst>
      <p:ext uri="{BB962C8B-B14F-4D97-AF65-F5344CB8AC3E}">
        <p14:creationId xmlns:p14="http://schemas.microsoft.com/office/powerpoint/2010/main" val="65090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0C6A5-A970-614A-BDD5-214B1AE5A456}" type="slidenum">
              <a:rPr lang="en-US" smtClean="0"/>
              <a:t>48</a:t>
            </a:fld>
            <a:endParaRPr lang="en-US"/>
          </a:p>
        </p:txBody>
      </p:sp>
    </p:spTree>
    <p:extLst>
      <p:ext uri="{BB962C8B-B14F-4D97-AF65-F5344CB8AC3E}">
        <p14:creationId xmlns:p14="http://schemas.microsoft.com/office/powerpoint/2010/main" val="720631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even though the current associated with reactive power does no work at the load, it heats the wires, wasting energy. Conductors, transformers and generators must be sized to carry the total current, not just the current that does useful work</a:t>
            </a:r>
            <a:endParaRPr lang="en-US" dirty="0" smtClean="0"/>
          </a:p>
          <a:p>
            <a:endParaRPr lang="en-US" dirty="0"/>
          </a:p>
        </p:txBody>
      </p:sp>
      <p:sp>
        <p:nvSpPr>
          <p:cNvPr id="4" name="Slide Number Placeholder 3"/>
          <p:cNvSpPr>
            <a:spLocks noGrp="1"/>
          </p:cNvSpPr>
          <p:nvPr>
            <p:ph type="sldNum" sz="quarter" idx="10"/>
          </p:nvPr>
        </p:nvSpPr>
        <p:spPr/>
        <p:txBody>
          <a:bodyPr/>
          <a:lstStyle/>
          <a:p>
            <a:fld id="{57B0C6A5-A970-614A-BDD5-214B1AE5A456}" type="slidenum">
              <a:rPr lang="en-US" smtClean="0"/>
              <a:t>49</a:t>
            </a:fld>
            <a:endParaRPr lang="en-US"/>
          </a:p>
        </p:txBody>
      </p:sp>
    </p:spTree>
    <p:extLst>
      <p:ext uri="{BB962C8B-B14F-4D97-AF65-F5344CB8AC3E}">
        <p14:creationId xmlns:p14="http://schemas.microsoft.com/office/powerpoint/2010/main" val="389551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basic utility operations: balancing, unit commitment and dispatch, reserves, and forecasting</a:t>
            </a:r>
          </a:p>
          <a:p>
            <a:endParaRPr lang="en-US" dirty="0"/>
          </a:p>
          <a:p>
            <a:r>
              <a:rPr lang="en-US" dirty="0" smtClean="0"/>
              <a:t>#2 Duck curve, flexibility, markets</a:t>
            </a:r>
          </a:p>
          <a:p>
            <a:endParaRPr lang="en-US" dirty="0"/>
          </a:p>
          <a:p>
            <a:r>
              <a:rPr lang="en-US" dirty="0" smtClean="0"/>
              <a:t>#3 interconnect wide disturbance response: inertia, governor response, under frequency load shedding, advanced RE inverter control</a:t>
            </a:r>
          </a:p>
          <a:p>
            <a:endParaRPr lang="en-US" dirty="0"/>
          </a:p>
          <a:p>
            <a:r>
              <a:rPr lang="en-US" dirty="0" smtClean="0"/>
              <a:t>#4 rotor angle and power swing stability, reactive power, synchronous condensers and other mitigation</a:t>
            </a:r>
          </a:p>
          <a:p>
            <a:endParaRPr lang="en-US" dirty="0"/>
          </a:p>
          <a:p>
            <a:r>
              <a:rPr lang="en-US" dirty="0" smtClean="0"/>
              <a:t>#5 PV concerns, Germany, IEEE 1547, CA Smart Inverter Working Group</a:t>
            </a:r>
            <a:endParaRPr lang="en-US" dirty="0"/>
          </a:p>
        </p:txBody>
      </p:sp>
      <p:sp>
        <p:nvSpPr>
          <p:cNvPr id="4" name="Slide Number Placeholder 3"/>
          <p:cNvSpPr>
            <a:spLocks noGrp="1"/>
          </p:cNvSpPr>
          <p:nvPr>
            <p:ph type="sldNum" sz="quarter" idx="10"/>
          </p:nvPr>
        </p:nvSpPr>
        <p:spPr/>
        <p:txBody>
          <a:bodyPr/>
          <a:lstStyle/>
          <a:p>
            <a:fld id="{A4F385A2-B092-4B2F-B715-03A1116FCECB}" type="slidenum">
              <a:rPr lang="en-US" smtClean="0"/>
              <a:t>8</a:t>
            </a:fld>
            <a:endParaRPr lang="en-US"/>
          </a:p>
        </p:txBody>
      </p:sp>
    </p:spTree>
    <p:extLst>
      <p:ext uri="{BB962C8B-B14F-4D97-AF65-F5344CB8AC3E}">
        <p14:creationId xmlns:p14="http://schemas.microsoft.com/office/powerpoint/2010/main" val="199280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basic utility operations: balancing, unit commitment and dispatch, reserves, and forecasting</a:t>
            </a:r>
          </a:p>
          <a:p>
            <a:endParaRPr lang="en-US" dirty="0"/>
          </a:p>
          <a:p>
            <a:r>
              <a:rPr lang="en-US" dirty="0" smtClean="0"/>
              <a:t>#2 Duck curve, flexibility, markets</a:t>
            </a:r>
          </a:p>
          <a:p>
            <a:endParaRPr lang="en-US" dirty="0"/>
          </a:p>
          <a:p>
            <a:r>
              <a:rPr lang="en-US" dirty="0" smtClean="0"/>
              <a:t>#3 interconnect wide disturbance response: inertia, governor response, under frequency load shedding, advanced RE inverter control</a:t>
            </a:r>
          </a:p>
          <a:p>
            <a:endParaRPr lang="en-US" dirty="0"/>
          </a:p>
          <a:p>
            <a:r>
              <a:rPr lang="en-US" dirty="0" smtClean="0"/>
              <a:t>#4 rotor angle and power swing stability, reactive power, synchronous condensers and other mitigation</a:t>
            </a:r>
          </a:p>
          <a:p>
            <a:endParaRPr lang="en-US" dirty="0"/>
          </a:p>
          <a:p>
            <a:r>
              <a:rPr lang="en-US" dirty="0" smtClean="0"/>
              <a:t>#5 PV concerns, Germany, IEEE 1547, CA Smart Inverter Working Group</a:t>
            </a:r>
            <a:endParaRPr lang="en-US" dirty="0"/>
          </a:p>
        </p:txBody>
      </p:sp>
      <p:sp>
        <p:nvSpPr>
          <p:cNvPr id="4" name="Slide Number Placeholder 3"/>
          <p:cNvSpPr>
            <a:spLocks noGrp="1"/>
          </p:cNvSpPr>
          <p:nvPr>
            <p:ph type="sldNum" sz="quarter" idx="10"/>
          </p:nvPr>
        </p:nvSpPr>
        <p:spPr/>
        <p:txBody>
          <a:bodyPr/>
          <a:lstStyle/>
          <a:p>
            <a:fld id="{A4F385A2-B092-4B2F-B715-03A1116FCECB}" type="slidenum">
              <a:rPr lang="en-US" smtClean="0"/>
              <a:t>9</a:t>
            </a:fld>
            <a:endParaRPr lang="en-US"/>
          </a:p>
        </p:txBody>
      </p:sp>
    </p:spTree>
    <p:extLst>
      <p:ext uri="{BB962C8B-B14F-4D97-AF65-F5344CB8AC3E}">
        <p14:creationId xmlns:p14="http://schemas.microsoft.com/office/powerpoint/2010/main" val="7444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basic utility operations: balancing, unit commitment and dispatch, reserves, and forecasting</a:t>
            </a:r>
          </a:p>
          <a:p>
            <a:endParaRPr lang="en-US" dirty="0"/>
          </a:p>
          <a:p>
            <a:r>
              <a:rPr lang="en-US" dirty="0" smtClean="0"/>
              <a:t>#2 Duck curve, flexibility, markets</a:t>
            </a:r>
          </a:p>
          <a:p>
            <a:endParaRPr lang="en-US" dirty="0"/>
          </a:p>
          <a:p>
            <a:r>
              <a:rPr lang="en-US" dirty="0" smtClean="0"/>
              <a:t>#3 interconnect wide disturbance response: inertia, governor response, under frequency load shedding, advanced RE inverter control</a:t>
            </a:r>
          </a:p>
          <a:p>
            <a:endParaRPr lang="en-US" dirty="0"/>
          </a:p>
          <a:p>
            <a:r>
              <a:rPr lang="en-US" dirty="0" smtClean="0"/>
              <a:t>#4 rotor angle and power swing stability, reactive power, synchronous condensers and other mitigation</a:t>
            </a:r>
          </a:p>
          <a:p>
            <a:endParaRPr lang="en-US" dirty="0"/>
          </a:p>
          <a:p>
            <a:r>
              <a:rPr lang="en-US" dirty="0" smtClean="0"/>
              <a:t>#5 PV concerns, Germany, IEEE 1547, CA Smart Inverter Working Group</a:t>
            </a:r>
            <a:endParaRPr lang="en-US" dirty="0"/>
          </a:p>
        </p:txBody>
      </p:sp>
      <p:sp>
        <p:nvSpPr>
          <p:cNvPr id="4" name="Slide Number Placeholder 3"/>
          <p:cNvSpPr>
            <a:spLocks noGrp="1"/>
          </p:cNvSpPr>
          <p:nvPr>
            <p:ph type="sldNum" sz="quarter" idx="10"/>
          </p:nvPr>
        </p:nvSpPr>
        <p:spPr/>
        <p:txBody>
          <a:bodyPr/>
          <a:lstStyle/>
          <a:p>
            <a:fld id="{A4F385A2-B092-4B2F-B715-03A1116FCECB}" type="slidenum">
              <a:rPr lang="en-US" smtClean="0"/>
              <a:t>10</a:t>
            </a:fld>
            <a:endParaRPr lang="en-US"/>
          </a:p>
        </p:txBody>
      </p:sp>
    </p:spTree>
    <p:extLst>
      <p:ext uri="{BB962C8B-B14F-4D97-AF65-F5344CB8AC3E}">
        <p14:creationId xmlns:p14="http://schemas.microsoft.com/office/powerpoint/2010/main" val="319520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F3B353-509C-4C42-AA8F-D65D6EF68E8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1411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F3B353-509C-4C42-AA8F-D65D6EF68E8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5847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F3B353-509C-4C42-AA8F-D65D6EF68E8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4822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F3B353-509C-4C42-AA8F-D65D6EF68E8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2344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27453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9/10/2015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2"/>
          <p:cNvSpPr>
            <a:spLocks noGrp="1"/>
          </p:cNvSpPr>
          <p:nvPr>
            <p:ph idx="1"/>
          </p:nvPr>
        </p:nvSpPr>
        <p:spPr>
          <a:xfrm>
            <a:off x="609600" y="1524000"/>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a:xfrm>
            <a:off x="10972800" y="6684963"/>
            <a:ext cx="609600" cy="152400"/>
          </a:xfrm>
          <a:prstGeom prst="rect">
            <a:avLst/>
          </a:prstGeom>
        </p:spPr>
        <p:txBody>
          <a:bodyPr/>
          <a:lstStyle>
            <a:lvl1pPr algn="ctr">
              <a:defRPr/>
            </a:lvl1pPr>
          </a:lstStyle>
          <a:p>
            <a:fld id="{B7959E14-E688-4798-8D7F-69AFB5F9BA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77505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a:prstGeom prst="rect">
            <a:avLst/>
          </a:prstGeom>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1219200" y="2133600"/>
            <a:ext cx="10363200" cy="2667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14"/>
          </p:nvPr>
        </p:nvSpPr>
        <p:spPr>
          <a:xfrm>
            <a:off x="10769600" y="6248401"/>
            <a:ext cx="812800" cy="365125"/>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A3A34399-7A40-464C-AE52-918EE32F56B1}" type="slidenum">
              <a:rPr lang="en-US"/>
              <a:pPr/>
              <a:t>‹#›</a:t>
            </a:fld>
            <a:endParaRPr lang="en-US"/>
          </a:p>
        </p:txBody>
      </p:sp>
    </p:spTree>
    <p:extLst>
      <p:ext uri="{BB962C8B-B14F-4D97-AF65-F5344CB8AC3E}">
        <p14:creationId xmlns:p14="http://schemas.microsoft.com/office/powerpoint/2010/main" val="300568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9/10/2015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 id="2147483671"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mailto:brian@westerngrid.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hyperlink" Target="http://www.raponline.org/featured-work/teach-the-duck-to-fly-integrating-renewable-energy"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www.ferc.gov/industries/electric/indus-act/reliability/frequencyresponsemetrics-report.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131" y="102075"/>
            <a:ext cx="9428885" cy="2387600"/>
          </a:xfrm>
        </p:spPr>
        <p:txBody>
          <a:bodyPr>
            <a:normAutofit/>
          </a:bodyPr>
          <a:lstStyle/>
          <a:p>
            <a:pPr algn="ctr"/>
            <a:r>
              <a:rPr lang="en-US" b="1" dirty="0" smtClean="0"/>
              <a:t>The Clean Power Plan:</a:t>
            </a:r>
            <a:br>
              <a:rPr lang="en-US" b="1" dirty="0" smtClean="0"/>
            </a:br>
            <a:r>
              <a:rPr lang="en-US" b="1" dirty="0" smtClean="0"/>
              <a:t>Tools and strategies to </a:t>
            </a:r>
            <a:br>
              <a:rPr lang="en-US" b="1" dirty="0" smtClean="0"/>
            </a:br>
            <a:r>
              <a:rPr lang="en-US" b="1" dirty="0" smtClean="0"/>
              <a:t>address Reliability</a:t>
            </a:r>
            <a:endParaRPr lang="en-US" i="1" dirty="0"/>
          </a:p>
        </p:txBody>
      </p:sp>
      <p:sp>
        <p:nvSpPr>
          <p:cNvPr id="3" name="Subtitle 2"/>
          <p:cNvSpPr>
            <a:spLocks noGrp="1"/>
          </p:cNvSpPr>
          <p:nvPr>
            <p:ph type="subTitle" idx="1"/>
          </p:nvPr>
        </p:nvSpPr>
        <p:spPr>
          <a:xfrm>
            <a:off x="1914131" y="2673853"/>
            <a:ext cx="8791575" cy="4052171"/>
          </a:xfrm>
        </p:spPr>
        <p:txBody>
          <a:bodyPr>
            <a:normAutofit fontScale="55000" lnSpcReduction="20000"/>
          </a:bodyPr>
          <a:lstStyle/>
          <a:p>
            <a:r>
              <a:rPr lang="en-US" sz="3600" dirty="0" smtClean="0"/>
              <a:t>- Reliability concerns are Broadly Real, but are often a red herring</a:t>
            </a:r>
          </a:p>
          <a:p>
            <a:r>
              <a:rPr lang="en-US" sz="3600" dirty="0" smtClean="0"/>
              <a:t>- Directive to states to consider reliability is non-specific</a:t>
            </a:r>
          </a:p>
          <a:p>
            <a:r>
              <a:rPr lang="en-US" sz="3600" dirty="0" smtClean="0"/>
              <a:t> </a:t>
            </a:r>
            <a:endParaRPr lang="en-US" sz="1500" dirty="0" smtClean="0"/>
          </a:p>
          <a:p>
            <a:r>
              <a:rPr lang="en-US" sz="3600" dirty="0" smtClean="0"/>
              <a:t>Guiding Questions:</a:t>
            </a:r>
          </a:p>
          <a:p>
            <a:pPr marL="571500" indent="-571500">
              <a:buFont typeface="Arial" panose="020B0604020202020204" pitchFamily="34" charset="0"/>
              <a:buChar char="•"/>
            </a:pPr>
            <a:r>
              <a:rPr lang="en-US" sz="3600" dirty="0" smtClean="0"/>
              <a:t>How can Advocates support accurate reliability assessment of compliance options?</a:t>
            </a:r>
          </a:p>
          <a:p>
            <a:pPr marL="571500" indent="-571500">
              <a:buFont typeface="Arial" panose="020B0604020202020204" pitchFamily="34" charset="0"/>
              <a:buChar char="•"/>
            </a:pPr>
            <a:r>
              <a:rPr lang="en-US" sz="3600" dirty="0" smtClean="0"/>
              <a:t>What mitigation measures should be considered when specific reliability concerns are raised or identified?</a:t>
            </a:r>
          </a:p>
          <a:p>
            <a:pPr marL="571500" indent="-571500">
              <a:buFont typeface="Arial" panose="020B0604020202020204" pitchFamily="34" charset="0"/>
              <a:buChar char="•"/>
            </a:pPr>
            <a:r>
              <a:rPr lang="en-US" sz="3600" dirty="0" smtClean="0"/>
              <a:t>Have Specific analyses been performed?  What reliability standards are being evaluated?</a:t>
            </a:r>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endParaRPr lang="en-US" sz="3600" dirty="0" smtClean="0"/>
          </a:p>
        </p:txBody>
      </p:sp>
    </p:spTree>
    <p:extLst>
      <p:ext uri="{BB962C8B-B14F-4D97-AF65-F5344CB8AC3E}">
        <p14:creationId xmlns:p14="http://schemas.microsoft.com/office/powerpoint/2010/main" val="221381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99" y="-295882"/>
            <a:ext cx="9905998" cy="1478570"/>
          </a:xfrm>
        </p:spPr>
        <p:txBody>
          <a:bodyPr/>
          <a:lstStyle/>
          <a:p>
            <a:pPr algn="ctr"/>
            <a:r>
              <a:rPr lang="en-US" dirty="0" smtClean="0"/>
              <a:t>Recent Additional Resources </a:t>
            </a:r>
            <a:endParaRPr lang="en-US" dirty="0"/>
          </a:p>
        </p:txBody>
      </p:sp>
      <p:sp>
        <p:nvSpPr>
          <p:cNvPr id="3" name="Content Placeholder 2"/>
          <p:cNvSpPr>
            <a:spLocks noGrp="1"/>
          </p:cNvSpPr>
          <p:nvPr>
            <p:ph idx="1"/>
          </p:nvPr>
        </p:nvSpPr>
        <p:spPr>
          <a:xfrm>
            <a:off x="1065999" y="862177"/>
            <a:ext cx="10378142" cy="5406648"/>
          </a:xfrm>
        </p:spPr>
        <p:txBody>
          <a:bodyPr>
            <a:normAutofit fontScale="25000" lnSpcReduction="20000"/>
          </a:bodyPr>
          <a:lstStyle/>
          <a:p>
            <a:pPr marL="0" indent="0">
              <a:buNone/>
            </a:pPr>
            <a:r>
              <a:rPr lang="en-US" sz="6400" b="1" i="1" dirty="0" smtClean="0"/>
              <a:t>Large Scale Solar Association</a:t>
            </a:r>
            <a:r>
              <a:rPr lang="en-US" sz="6400" dirty="0" smtClean="0"/>
              <a:t>, “Integrating </a:t>
            </a:r>
            <a:r>
              <a:rPr lang="en-US" sz="6400" dirty="0"/>
              <a:t>Higher Levels of Variable Energy Resources in </a:t>
            </a:r>
            <a:r>
              <a:rPr lang="en-US" sz="6400" dirty="0" smtClean="0"/>
              <a:t>California”, </a:t>
            </a:r>
            <a:r>
              <a:rPr lang="en-US" sz="6400" dirty="0"/>
              <a:t>June 15, </a:t>
            </a:r>
            <a:r>
              <a:rPr lang="en-US" sz="6400" dirty="0" smtClean="0"/>
              <a:t>2015</a:t>
            </a:r>
          </a:p>
          <a:p>
            <a:r>
              <a:rPr lang="en-US" sz="5600" dirty="0" smtClean="0"/>
              <a:t>Report by GE examines CA duck curve issues including those arising from import and self scheduling practices, including economic and reliability implications.  Suggests mitigation </a:t>
            </a:r>
            <a:r>
              <a:rPr lang="en-US" sz="5600" dirty="0"/>
              <a:t>options, </a:t>
            </a:r>
            <a:r>
              <a:rPr lang="en-US" sz="5600" dirty="0" smtClean="0"/>
              <a:t>including extracting more flexibility from the existing system, and alternative sources of ancillary services</a:t>
            </a:r>
          </a:p>
          <a:p>
            <a:pPr marL="0" indent="0">
              <a:buNone/>
            </a:pPr>
            <a:r>
              <a:rPr lang="en-US" sz="6400" b="1" i="1" dirty="0" smtClean="0"/>
              <a:t>Advanced Energy Economy Institute</a:t>
            </a:r>
            <a:r>
              <a:rPr lang="en-US" sz="6400" dirty="0" smtClean="0"/>
              <a:t>, “Integrating </a:t>
            </a:r>
            <a:r>
              <a:rPr lang="en-US" sz="6400" dirty="0"/>
              <a:t>Renewable Energy into </a:t>
            </a:r>
            <a:r>
              <a:rPr lang="en-US" sz="6400" dirty="0" smtClean="0"/>
              <a:t>the Electricity Grid, Case </a:t>
            </a:r>
            <a:r>
              <a:rPr lang="en-US" sz="6400" dirty="0"/>
              <a:t>studies showing how system </a:t>
            </a:r>
            <a:r>
              <a:rPr lang="en-US" sz="6400" dirty="0" smtClean="0"/>
              <a:t>operators are </a:t>
            </a:r>
            <a:r>
              <a:rPr lang="en-US" sz="6400" dirty="0"/>
              <a:t>maintaining </a:t>
            </a:r>
            <a:r>
              <a:rPr lang="en-US" sz="6400" dirty="0" smtClean="0"/>
              <a:t>reliability”, June 2105</a:t>
            </a:r>
          </a:p>
          <a:p>
            <a:r>
              <a:rPr lang="en-US" sz="5600" dirty="0" smtClean="0"/>
              <a:t>Report by The Brattle Group summarizes actions taken in ERCOT and by </a:t>
            </a:r>
            <a:r>
              <a:rPr lang="en-US" sz="5600" dirty="0" err="1" smtClean="0"/>
              <a:t>PSCo</a:t>
            </a:r>
            <a:r>
              <a:rPr lang="en-US" sz="5600" dirty="0" smtClean="0"/>
              <a:t> to accommodate larger penetrations of VER, including market design, transmission construction, advanced forecasting, advanced operations with existing resources, and improved RE technology and use of advanced grid services from inverter based generation and demand response. </a:t>
            </a:r>
          </a:p>
          <a:p>
            <a:r>
              <a:rPr lang="en-US" sz="5600" dirty="0" smtClean="0"/>
              <a:t>AEEI also has several reports critiquing NERC’s initial CPP reliability review, and other reports on RE technology, and other CPP issues</a:t>
            </a:r>
          </a:p>
          <a:p>
            <a:pPr marL="0" indent="0">
              <a:buNone/>
            </a:pPr>
            <a:r>
              <a:rPr lang="en-US" sz="6400" b="1" i="1" dirty="0" smtClean="0"/>
              <a:t>NREL</a:t>
            </a:r>
            <a:r>
              <a:rPr lang="en-US" sz="6400" dirty="0" smtClean="0"/>
              <a:t>, “</a:t>
            </a:r>
            <a:r>
              <a:rPr lang="en-US" sz="6400" dirty="0"/>
              <a:t>Review and Status of Wind </a:t>
            </a:r>
            <a:r>
              <a:rPr lang="en-US" sz="6400" dirty="0" smtClean="0"/>
              <a:t>Integration </a:t>
            </a:r>
            <a:r>
              <a:rPr lang="en-US" sz="6400" dirty="0"/>
              <a:t>and Transmission in </a:t>
            </a:r>
            <a:r>
              <a:rPr lang="en-US" sz="6400" dirty="0" smtClean="0"/>
              <a:t>the </a:t>
            </a:r>
            <a:r>
              <a:rPr lang="en-US" sz="6400" dirty="0"/>
              <a:t>United States: </a:t>
            </a:r>
            <a:r>
              <a:rPr lang="en-US" sz="6400" dirty="0" smtClean="0"/>
              <a:t>Key </a:t>
            </a:r>
            <a:r>
              <a:rPr lang="en-US" sz="6400" dirty="0"/>
              <a:t>Issues </a:t>
            </a:r>
            <a:r>
              <a:rPr lang="en-US" sz="6400" dirty="0" smtClean="0"/>
              <a:t>and </a:t>
            </a:r>
            <a:r>
              <a:rPr lang="en-US" sz="6400" dirty="0"/>
              <a:t>Lessons </a:t>
            </a:r>
            <a:r>
              <a:rPr lang="en-US" sz="6400" dirty="0" smtClean="0"/>
              <a:t>Learned”, March 2015</a:t>
            </a:r>
          </a:p>
          <a:p>
            <a:r>
              <a:rPr lang="en-US" sz="5600" dirty="0" smtClean="0"/>
              <a:t>In support of the updated DOE Wind vision, this report summarizes the </a:t>
            </a:r>
            <a:r>
              <a:rPr lang="en-US" sz="5600" dirty="0"/>
              <a:t>lessons learned from some of the most relevant and </a:t>
            </a:r>
            <a:r>
              <a:rPr lang="en-US" sz="5600" dirty="0" smtClean="0"/>
              <a:t>comprehensive wind </a:t>
            </a:r>
            <a:r>
              <a:rPr lang="en-US" sz="5600" dirty="0"/>
              <a:t>integration </a:t>
            </a:r>
            <a:r>
              <a:rPr lang="en-US" sz="5600" dirty="0" smtClean="0"/>
              <a:t>studies conducted during the </a:t>
            </a:r>
            <a:r>
              <a:rPr lang="en-US" sz="5600" dirty="0"/>
              <a:t>past several </a:t>
            </a:r>
            <a:r>
              <a:rPr lang="en-US" sz="5600" dirty="0" smtClean="0"/>
              <a:t>years, lessons from </a:t>
            </a:r>
            <a:r>
              <a:rPr lang="en-US" sz="5600" dirty="0"/>
              <a:t>operating practices, </a:t>
            </a:r>
            <a:r>
              <a:rPr lang="en-US" sz="5600" dirty="0" smtClean="0"/>
              <a:t>especially </a:t>
            </a:r>
            <a:r>
              <a:rPr lang="en-US" sz="5600" dirty="0"/>
              <a:t>as related to reserves, efficient operating practices, </a:t>
            </a:r>
            <a:r>
              <a:rPr lang="en-US" sz="5600" dirty="0" smtClean="0"/>
              <a:t>and </a:t>
            </a:r>
            <a:r>
              <a:rPr lang="en-US" sz="5600" dirty="0"/>
              <a:t>wind power forecasting. </a:t>
            </a:r>
            <a:r>
              <a:rPr lang="en-US" sz="5600" dirty="0" smtClean="0"/>
              <a:t> It also describes </a:t>
            </a:r>
            <a:r>
              <a:rPr lang="en-US" sz="5600" dirty="0"/>
              <a:t>the main industry </a:t>
            </a:r>
            <a:r>
              <a:rPr lang="en-US" sz="5600" dirty="0" smtClean="0"/>
              <a:t>organizations </a:t>
            </a:r>
            <a:r>
              <a:rPr lang="en-US" sz="5600" dirty="0"/>
              <a:t>involved in wind integration and transmission, </a:t>
            </a:r>
            <a:r>
              <a:rPr lang="en-US" sz="5600" dirty="0" smtClean="0"/>
              <a:t>and discusses </a:t>
            </a:r>
            <a:r>
              <a:rPr lang="en-US" sz="5600" dirty="0"/>
              <a:t>transmission </a:t>
            </a:r>
            <a:r>
              <a:rPr lang="en-US" sz="5600" dirty="0" smtClean="0"/>
              <a:t>expansion </a:t>
            </a:r>
            <a:r>
              <a:rPr lang="en-US" sz="5600" dirty="0"/>
              <a:t>related to wind </a:t>
            </a:r>
            <a:r>
              <a:rPr lang="en-US" sz="5600" dirty="0" smtClean="0"/>
              <a:t>energy.</a:t>
            </a:r>
          </a:p>
          <a:p>
            <a:pPr marL="0" indent="0">
              <a:buNone/>
            </a:pPr>
            <a:r>
              <a:rPr lang="en-US" sz="6400" b="1" i="1" dirty="0" smtClean="0"/>
              <a:t>The Analysis Group</a:t>
            </a:r>
            <a:r>
              <a:rPr lang="en-US" sz="6400" dirty="0" smtClean="0"/>
              <a:t>, “Electric System Reliability and EPA’s Clean Power Plan” – series , “Tools and Practices”, Feb 2015, “The Case of PJM”, March 2015, “The Case of MISO”, June 2015</a:t>
            </a:r>
          </a:p>
          <a:p>
            <a:r>
              <a:rPr lang="en-US" sz="5600" dirty="0" smtClean="0"/>
              <a:t>These reports push back against pessimistic reliability claims by looking at how existing standard industry reliability practices can accommodate CPP related changes, similar to past emissions regulation adaptations.  Factors demonstrating that grid operators are well positioned to adapt to changes are discussed.  PJM analysis of regional solutions, and an increased role for EE and RE are noteworthy. </a:t>
            </a:r>
          </a:p>
          <a:p>
            <a:endParaRPr lang="en-US" sz="8000" dirty="0" smtClean="0"/>
          </a:p>
          <a:p>
            <a:endParaRPr lang="en-US" sz="8000" dirty="0"/>
          </a:p>
          <a:p>
            <a:pPr marL="0" indent="0">
              <a:buNone/>
            </a:pPr>
            <a:endParaRPr lang="en-US" sz="9600" dirty="0" smtClean="0"/>
          </a:p>
          <a:p>
            <a:endParaRPr lang="en-US" sz="4000" dirty="0"/>
          </a:p>
        </p:txBody>
      </p:sp>
    </p:spTree>
    <p:extLst>
      <p:ext uri="{BB962C8B-B14F-4D97-AF65-F5344CB8AC3E}">
        <p14:creationId xmlns:p14="http://schemas.microsoft.com/office/powerpoint/2010/main" val="217109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083" y="184885"/>
            <a:ext cx="9905998" cy="1478570"/>
          </a:xfrm>
        </p:spPr>
        <p:txBody>
          <a:bodyPr/>
          <a:lstStyle/>
          <a:p>
            <a:pPr algn="ctr"/>
            <a:r>
              <a:rPr lang="en-US" dirty="0" smtClean="0"/>
              <a:t>Key Organizations</a:t>
            </a:r>
            <a:endParaRPr lang="en-US" dirty="0"/>
          </a:p>
        </p:txBody>
      </p:sp>
      <p:sp>
        <p:nvSpPr>
          <p:cNvPr id="10" name="Content Placeholder 2"/>
          <p:cNvSpPr txBox="1">
            <a:spLocks/>
          </p:cNvSpPr>
          <p:nvPr/>
        </p:nvSpPr>
        <p:spPr>
          <a:xfrm>
            <a:off x="883943" y="1316806"/>
            <a:ext cx="9905999" cy="354171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lvl="0" indent="0">
              <a:buNone/>
            </a:pPr>
            <a:r>
              <a:rPr lang="en-US" sz="9600" dirty="0" smtClean="0"/>
              <a:t>The Utility Variable-generation Integration Group</a:t>
            </a:r>
          </a:p>
          <a:p>
            <a:pPr lvl="1"/>
            <a:r>
              <a:rPr lang="en-US" sz="5600" dirty="0" smtClean="0"/>
              <a:t>Mission </a:t>
            </a:r>
            <a:r>
              <a:rPr lang="en-US" sz="5600" dirty="0"/>
              <a:t>is to </a:t>
            </a:r>
            <a:r>
              <a:rPr lang="en-US" sz="5600" i="1" dirty="0"/>
              <a:t>accelerate the development and application of good engineering and operational practices supporting the appropriate integration and reliable operation of variable generation on the electric power system</a:t>
            </a:r>
            <a:r>
              <a:rPr lang="en-US" sz="5600" dirty="0" smtClean="0"/>
              <a:t>.  Best utility peer-to-peer forum.  Get the right people from your utility and grid operator to participate!</a:t>
            </a:r>
          </a:p>
          <a:p>
            <a:pPr marL="0" indent="0">
              <a:buNone/>
            </a:pPr>
            <a:r>
              <a:rPr lang="en-US" sz="9600" dirty="0" smtClean="0"/>
              <a:t>IEA Task 25, </a:t>
            </a:r>
            <a:r>
              <a:rPr lang="en-US" sz="9600" i="1" dirty="0" smtClean="0"/>
              <a:t>Design and Operation of Power Systems with Large Amounts of Wind Power</a:t>
            </a:r>
          </a:p>
          <a:p>
            <a:pPr lvl="1"/>
            <a:r>
              <a:rPr lang="en-US" sz="5600" dirty="0" smtClean="0"/>
              <a:t>International Technical Collaboration </a:t>
            </a:r>
            <a:r>
              <a:rPr lang="en-US" sz="5600" dirty="0"/>
              <a:t>to provide information to facilitate the highest economically feasible wind energy penetration within electricity power systems worldwide</a:t>
            </a:r>
          </a:p>
          <a:p>
            <a:pPr marL="0" lvl="0" indent="0">
              <a:buNone/>
            </a:pPr>
            <a:r>
              <a:rPr lang="en-US" sz="9600" dirty="0" smtClean="0"/>
              <a:t>And of course, all of “us” and our </a:t>
            </a:r>
            <a:r>
              <a:rPr lang="en-US" sz="9600" dirty="0" smtClean="0"/>
              <a:t>friends: reports, messaging, blogs</a:t>
            </a:r>
            <a:endParaRPr lang="en-US" sz="9600" dirty="0" smtClean="0"/>
          </a:p>
          <a:p>
            <a:r>
              <a:rPr lang="en-US" sz="9600" dirty="0" smtClean="0"/>
              <a:t>The Regulatory Assistance Project </a:t>
            </a:r>
          </a:p>
          <a:p>
            <a:r>
              <a:rPr lang="en-US" sz="9600" dirty="0" smtClean="0"/>
              <a:t>America’s Power Plan (Energy Innovation)</a:t>
            </a:r>
            <a:endParaRPr lang="en-US" sz="9200" dirty="0" smtClean="0"/>
          </a:p>
          <a:p>
            <a:r>
              <a:rPr lang="en-US" sz="9600" dirty="0" smtClean="0"/>
              <a:t>NRDC and Sustainable FERC</a:t>
            </a:r>
          </a:p>
          <a:p>
            <a:r>
              <a:rPr lang="en-US" sz="9600" dirty="0" smtClean="0"/>
              <a:t>AWEA</a:t>
            </a:r>
          </a:p>
          <a:p>
            <a:endParaRPr lang="en-US" sz="9600" dirty="0" smtClean="0"/>
          </a:p>
        </p:txBody>
      </p:sp>
      <p:sp>
        <p:nvSpPr>
          <p:cNvPr id="12" name="Rectangle 11"/>
          <p:cNvSpPr>
            <a:spLocks noChangeArrowheads="1"/>
          </p:cNvSpPr>
          <p:nvPr/>
        </p:nvSpPr>
        <p:spPr bwMode="auto">
          <a:xfrm>
            <a:off x="0" y="493434"/>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80419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351" y="2560440"/>
            <a:ext cx="9905998" cy="1478570"/>
          </a:xfrm>
        </p:spPr>
        <p:txBody>
          <a:bodyPr/>
          <a:lstStyle/>
          <a:p>
            <a:pPr algn="ctr"/>
            <a:r>
              <a:rPr lang="en-US" dirty="0" smtClean="0"/>
              <a:t>What Reliability Questions are being raised in your states and by Utilities?</a:t>
            </a:r>
            <a:endParaRPr lang="en-US" dirty="0"/>
          </a:p>
        </p:txBody>
      </p:sp>
    </p:spTree>
    <p:extLst>
      <p:ext uri="{BB962C8B-B14F-4D97-AF65-F5344CB8AC3E}">
        <p14:creationId xmlns:p14="http://schemas.microsoft.com/office/powerpoint/2010/main" val="331723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Brian Parsons</a:t>
            </a:r>
          </a:p>
          <a:p>
            <a:pPr marL="0" indent="0" algn="ctr">
              <a:buNone/>
            </a:pPr>
            <a:r>
              <a:rPr lang="en-US" sz="3600" dirty="0" smtClean="0"/>
              <a:t>Western Grid Group</a:t>
            </a:r>
          </a:p>
          <a:p>
            <a:pPr marL="0" indent="0" algn="ctr">
              <a:buNone/>
            </a:pPr>
            <a:r>
              <a:rPr lang="en-US" sz="3600" dirty="0" smtClean="0">
                <a:hlinkClick r:id="rId2"/>
              </a:rPr>
              <a:t>brian@westerngrid.net</a:t>
            </a:r>
            <a:endParaRPr lang="en-US" sz="3600" dirty="0" smtClean="0"/>
          </a:p>
          <a:p>
            <a:pPr marL="0" indent="0" algn="ctr">
              <a:buNone/>
            </a:pPr>
            <a:r>
              <a:rPr lang="en-US" sz="3600" dirty="0" smtClean="0"/>
              <a:t>(720) 360-6412</a:t>
            </a:r>
            <a:endParaRPr lang="en-US" sz="3600" dirty="0"/>
          </a:p>
        </p:txBody>
      </p:sp>
    </p:spTree>
    <p:extLst>
      <p:ext uri="{BB962C8B-B14F-4D97-AF65-F5344CB8AC3E}">
        <p14:creationId xmlns:p14="http://schemas.microsoft.com/office/powerpoint/2010/main" val="1330513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175458"/>
            <a:ext cx="9905998" cy="1478570"/>
          </a:xfrm>
        </p:spPr>
        <p:txBody>
          <a:bodyPr/>
          <a:lstStyle/>
          <a:p>
            <a:pPr algn="ctr"/>
            <a:r>
              <a:rPr lang="en-US" dirty="0" smtClean="0"/>
              <a:t> resource Adequacy in WECC</a:t>
            </a:r>
            <a:endParaRPr lang="en-US" dirty="0"/>
          </a:p>
        </p:txBody>
      </p:sp>
      <p:sp>
        <p:nvSpPr>
          <p:cNvPr id="3" name="Content Placeholder 2"/>
          <p:cNvSpPr>
            <a:spLocks noGrp="1"/>
          </p:cNvSpPr>
          <p:nvPr>
            <p:ph idx="1"/>
          </p:nvPr>
        </p:nvSpPr>
        <p:spPr>
          <a:xfrm>
            <a:off x="1141413" y="1583703"/>
            <a:ext cx="9905999" cy="4796673"/>
          </a:xfrm>
        </p:spPr>
        <p:txBody>
          <a:bodyPr>
            <a:normAutofit lnSpcReduction="10000"/>
          </a:bodyPr>
          <a:lstStyle/>
          <a:p>
            <a:r>
              <a:rPr lang="en-US" dirty="0" smtClean="0"/>
              <a:t>Methods and </a:t>
            </a:r>
            <a:r>
              <a:rPr lang="en-US" dirty="0" smtClean="0"/>
              <a:t>numeric are somewhat archaic, for example by </a:t>
            </a:r>
            <a:r>
              <a:rPr lang="en-US" dirty="0" smtClean="0"/>
              <a:t>the Reliability </a:t>
            </a:r>
            <a:r>
              <a:rPr lang="en-US" dirty="0"/>
              <a:t>Assessment Working Group (RAWG</a:t>
            </a:r>
            <a:r>
              <a:rPr lang="en-US" dirty="0" smtClean="0"/>
              <a:t>) for TEPPC planning evaluations. </a:t>
            </a:r>
          </a:p>
          <a:p>
            <a:r>
              <a:rPr lang="en-US" dirty="0" smtClean="0"/>
              <a:t>Required planning reserve margins vary with a range of 11-19.2% by region, and season (lowest: California in Summer, highest: NWPP in Summer)</a:t>
            </a:r>
          </a:p>
          <a:p>
            <a:r>
              <a:rPr lang="en-US" dirty="0" smtClean="0"/>
              <a:t>Wind and Solar capacity value is fixed, rule of thumb values</a:t>
            </a:r>
          </a:p>
          <a:p>
            <a:pPr lvl="1"/>
            <a:r>
              <a:rPr lang="en-US" dirty="0" smtClean="0"/>
              <a:t>PV =60%</a:t>
            </a:r>
          </a:p>
          <a:p>
            <a:pPr lvl="1"/>
            <a:r>
              <a:rPr lang="en-US" dirty="0" smtClean="0"/>
              <a:t>Wind: 5% in NWPP, 16% in N. CA, 10% everywhere else</a:t>
            </a:r>
          </a:p>
          <a:p>
            <a:r>
              <a:rPr lang="en-US" dirty="0" smtClean="0"/>
              <a:t>Site and Portfolio specific capacity credits can be </a:t>
            </a:r>
            <a:r>
              <a:rPr lang="en-US" dirty="0" smtClean="0"/>
              <a:t>evaluated with open-source NREL tool “</a:t>
            </a:r>
            <a:r>
              <a:rPr lang="en-US" dirty="0"/>
              <a:t>Renewable Energy Probabilistic Resource Assessment tool (REPRA</a:t>
            </a:r>
            <a:r>
              <a:rPr lang="en-US" dirty="0" smtClean="0"/>
              <a:t>)” using multi-year historic </a:t>
            </a:r>
            <a:r>
              <a:rPr lang="en-US" dirty="0" err="1" smtClean="0"/>
              <a:t>meso</a:t>
            </a:r>
            <a:r>
              <a:rPr lang="en-US" dirty="0" smtClean="0"/>
              <a:t>-scale weather data</a:t>
            </a:r>
          </a:p>
          <a:p>
            <a:pPr lvl="1"/>
            <a:endParaRPr lang="en-US" dirty="0"/>
          </a:p>
          <a:p>
            <a:endParaRPr lang="en-US" dirty="0"/>
          </a:p>
        </p:txBody>
      </p:sp>
    </p:spTree>
    <p:extLst>
      <p:ext uri="{BB962C8B-B14F-4D97-AF65-F5344CB8AC3E}">
        <p14:creationId xmlns:p14="http://schemas.microsoft.com/office/powerpoint/2010/main" val="341206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on operational issues</a:t>
            </a:r>
            <a:endParaRPr lang="en-US" dirty="0"/>
          </a:p>
        </p:txBody>
      </p:sp>
    </p:spTree>
    <p:extLst>
      <p:ext uri="{BB962C8B-B14F-4D97-AF65-F5344CB8AC3E}">
        <p14:creationId xmlns:p14="http://schemas.microsoft.com/office/powerpoint/2010/main" val="229819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428" y="141402"/>
            <a:ext cx="9144000" cy="685800"/>
          </a:xfrm>
        </p:spPr>
        <p:txBody>
          <a:bodyPr>
            <a:noAutofit/>
          </a:bodyPr>
          <a:lstStyle/>
          <a:p>
            <a:pPr algn="ctr"/>
            <a:r>
              <a:rPr lang="en-US" sz="3200" dirty="0" smtClean="0"/>
              <a:t>WGA Report: Pathway to a High </a:t>
            </a:r>
            <a:br>
              <a:rPr lang="en-US" sz="3200" dirty="0" smtClean="0"/>
            </a:br>
            <a:r>
              <a:rPr lang="en-US" sz="3200" dirty="0" smtClean="0"/>
              <a:t>Renewable grid Future</a:t>
            </a:r>
            <a:endParaRPr lang="en-US" sz="3200" dirty="0"/>
          </a:p>
        </p:txBody>
      </p:sp>
      <p:sp>
        <p:nvSpPr>
          <p:cNvPr id="11" name="Rectangle 10"/>
          <p:cNvSpPr/>
          <p:nvPr/>
        </p:nvSpPr>
        <p:spPr>
          <a:xfrm>
            <a:off x="5565279" y="1714409"/>
            <a:ext cx="5924485" cy="5816977"/>
          </a:xfrm>
          <a:prstGeom prst="rect">
            <a:avLst/>
          </a:prstGeom>
        </p:spPr>
        <p:txBody>
          <a:bodyPr wrap="square">
            <a:spAutoFit/>
          </a:bodyPr>
          <a:lstStyle/>
          <a:p>
            <a:pPr marL="342900" lvl="1" indent="-342900">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Builds on NREL Western Wind and Solar Integration Study conclusion: </a:t>
            </a:r>
            <a:r>
              <a:rPr lang="en-US" sz="2400" b="1" i="1" dirty="0" smtClean="0">
                <a:latin typeface="Arial" panose="020B0604020202020204" pitchFamily="34" charset="0"/>
                <a:cs typeface="Arial" panose="020B0604020202020204" pitchFamily="34" charset="0"/>
              </a:rPr>
              <a:t>technically feasible, but requires a departure from BAU Operations</a:t>
            </a:r>
          </a:p>
          <a:p>
            <a:pPr marL="342900" lvl="1" indent="-342900">
              <a:spcAft>
                <a:spcPts val="600"/>
              </a:spcAft>
              <a:buFont typeface="Arial" panose="020B0604020202020204" pitchFamily="34" charset="0"/>
              <a:buChar char="•"/>
            </a:pPr>
            <a:endParaRPr lang="en-US" sz="2400" b="1" i="1" dirty="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endParaRPr lang="en-US" sz="2400" b="1" i="1" dirty="0" smtClean="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Identifies </a:t>
            </a:r>
            <a:r>
              <a:rPr lang="en-US" sz="2400" dirty="0">
                <a:latin typeface="Arial" panose="020B0604020202020204" pitchFamily="34" charset="0"/>
                <a:cs typeface="Arial" panose="020B0604020202020204" pitchFamily="34" charset="0"/>
              </a:rPr>
              <a:t>barriers and institutional challenges, and possible regulatory actions </a:t>
            </a:r>
          </a:p>
          <a:p>
            <a:pPr marL="171450" indent="-171450">
              <a:buFont typeface="Arial" pitchFamily="34" charset="0"/>
              <a:buChar char="•"/>
            </a:pPr>
            <a:endParaRPr lang="en-US" sz="1000" dirty="0">
              <a:latin typeface="Arial" pitchFamily="34" charset="0"/>
              <a:cs typeface="Arial" pitchFamily="34" charset="0"/>
            </a:endParaRPr>
          </a:p>
          <a:p>
            <a:pPr marL="171450" indent="-171450"/>
            <a:endParaRPr lang="en-US" dirty="0">
              <a:solidFill>
                <a:srgbClr val="0079C1"/>
              </a:solidFill>
              <a:latin typeface="Arial" pitchFamily="34" charset="0"/>
              <a:cs typeface="Arial" pitchFamily="34" charset="0"/>
            </a:endParaRPr>
          </a:p>
          <a:p>
            <a:pPr marL="171450" indent="-171450">
              <a:buFont typeface="Arial" pitchFamily="34" charset="0"/>
              <a:buChar char="•"/>
            </a:pPr>
            <a:endParaRPr lang="en-US" dirty="0">
              <a:solidFill>
                <a:srgbClr val="0079C1"/>
              </a:solidFill>
              <a:latin typeface="Arial" pitchFamily="34" charset="0"/>
              <a:cs typeface="Arial" pitchFamily="34" charset="0"/>
            </a:endParaRPr>
          </a:p>
          <a:p>
            <a:pPr marL="171450" indent="-171450"/>
            <a:endParaRPr lang="en-US" dirty="0">
              <a:solidFill>
                <a:srgbClr val="FF0000"/>
              </a:solidFill>
              <a:latin typeface="Arial" pitchFamily="34" charset="0"/>
              <a:cs typeface="Arial" pitchFamily="34" charset="0"/>
            </a:endParaRPr>
          </a:p>
          <a:p>
            <a:pPr marL="171450" indent="-171450">
              <a:buFont typeface="Arial" pitchFamily="34" charset="0"/>
              <a:buChar char="•"/>
            </a:pPr>
            <a:endParaRPr lang="en-US" dirty="0">
              <a:solidFill>
                <a:srgbClr val="0079C1"/>
              </a:solidFill>
              <a:latin typeface="Arial" pitchFamily="34" charset="0"/>
              <a:cs typeface="Arial" pitchFamily="34" charset="0"/>
            </a:endParaRPr>
          </a:p>
          <a:p>
            <a:pPr marL="57150" indent="-171450">
              <a:buFont typeface="Arial" pitchFamily="34" charset="0"/>
              <a:buChar char="•"/>
              <a:tabLst>
                <a:tab pos="514350" algn="l"/>
              </a:tabLst>
            </a:pPr>
            <a:endParaRPr lang="en-US" dirty="0">
              <a:solidFill>
                <a:srgbClr val="0079C1"/>
              </a:solidFill>
              <a:latin typeface="Arial" pitchFamily="34" charset="0"/>
              <a:cs typeface="Arial" pitchFamily="34" charset="0"/>
            </a:endParaRPr>
          </a:p>
          <a:p>
            <a:pPr marL="57150" indent="-171450">
              <a:buFont typeface="Arial" pitchFamily="34" charset="0"/>
              <a:buChar char="•"/>
              <a:tabLst>
                <a:tab pos="514350" algn="l"/>
              </a:tabLst>
            </a:pPr>
            <a:endParaRPr lang="en-US" dirty="0">
              <a:solidFill>
                <a:srgbClr val="0079C1"/>
              </a:solidFill>
              <a:latin typeface="Arial" pitchFamily="34" charset="0"/>
              <a:cs typeface="Arial" pitchFamily="34" charset="0"/>
            </a:endParaRPr>
          </a:p>
          <a:p>
            <a:pPr marL="57150" indent="-171450">
              <a:buFont typeface="Arial" pitchFamily="34" charset="0"/>
              <a:buChar char="•"/>
              <a:tabLst>
                <a:tab pos="514350" algn="l"/>
              </a:tabLst>
            </a:pPr>
            <a:endParaRPr lang="en-US" dirty="0">
              <a:solidFill>
                <a:srgbClr val="0079C1"/>
              </a:solidFill>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941805" y="987457"/>
            <a:ext cx="4263824" cy="5685099"/>
          </a:xfrm>
          <a:prstGeom prst="rect">
            <a:avLst/>
          </a:prstGeom>
        </p:spPr>
      </p:pic>
    </p:spTree>
    <p:extLst>
      <p:ext uri="{BB962C8B-B14F-4D97-AF65-F5344CB8AC3E}">
        <p14:creationId xmlns:p14="http://schemas.microsoft.com/office/powerpoint/2010/main" val="4113210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720" y="273378"/>
            <a:ext cx="9144000" cy="685800"/>
          </a:xfrm>
        </p:spPr>
        <p:txBody>
          <a:bodyPr>
            <a:noAutofit/>
          </a:bodyPr>
          <a:lstStyle/>
          <a:p>
            <a:pPr algn="ctr"/>
            <a:r>
              <a:rPr lang="en-US" dirty="0" smtClean="0"/>
              <a:t>Key results from operational Integration </a:t>
            </a:r>
            <a:r>
              <a:rPr lang="en-US" dirty="0"/>
              <a:t>Studies</a:t>
            </a:r>
          </a:p>
        </p:txBody>
      </p:sp>
      <p:sp>
        <p:nvSpPr>
          <p:cNvPr id="11" name="Rectangle 10"/>
          <p:cNvSpPr/>
          <p:nvPr/>
        </p:nvSpPr>
        <p:spPr>
          <a:xfrm>
            <a:off x="788102" y="1053445"/>
            <a:ext cx="11136805" cy="4708981"/>
          </a:xfrm>
          <a:prstGeom prst="rect">
            <a:avLst/>
          </a:prstGeom>
        </p:spPr>
        <p:txBody>
          <a:bodyPr wrap="square">
            <a:spAutoFit/>
          </a:bodyPr>
          <a:lstStyle/>
          <a:p>
            <a:pPr algn="ctr" defTabSz="914400"/>
            <a:r>
              <a:rPr lang="en-US" i="1" dirty="0">
                <a:latin typeface="Arial" pitchFamily="34" charset="0"/>
                <a:cs typeface="Arial" pitchFamily="34" charset="0"/>
              </a:rPr>
              <a:t>  </a:t>
            </a:r>
            <a:r>
              <a:rPr lang="en-US" i="1" dirty="0" smtClean="0">
                <a:latin typeface="Arial" pitchFamily="34" charset="0"/>
                <a:cs typeface="Arial" pitchFamily="34" charset="0"/>
              </a:rPr>
              <a:t> </a:t>
            </a:r>
            <a:r>
              <a:rPr lang="en-US" sz="2400" i="1" dirty="0" smtClean="0">
                <a:latin typeface="Arial" pitchFamily="34" charset="0"/>
                <a:cs typeface="Arial" pitchFamily="34" charset="0"/>
              </a:rPr>
              <a:t>A library of studies: 25%-33%-40%-50% annual electric from wind and solar</a:t>
            </a:r>
          </a:p>
          <a:p>
            <a:pPr marL="285750" indent="-285750" defTabSz="914400">
              <a:buFont typeface="Arial" panose="020B0604020202020204" pitchFamily="34" charset="0"/>
              <a:buChar char="•"/>
            </a:pPr>
            <a:endParaRPr lang="en-US" sz="1400" dirty="0" smtClean="0">
              <a:latin typeface="Arial" pitchFamily="34" charset="0"/>
              <a:cs typeface="Arial" pitchFamily="34" charset="0"/>
            </a:endParaRPr>
          </a:p>
          <a:p>
            <a:pPr marL="285750" indent="-285750" defTabSz="914400">
              <a:buFont typeface="Arial" panose="020B0604020202020204" pitchFamily="34" charset="0"/>
              <a:buChar char="•"/>
            </a:pPr>
            <a:endParaRPr lang="en-US" sz="1400" dirty="0" smtClean="0">
              <a:latin typeface="Arial" pitchFamily="34" charset="0"/>
              <a:cs typeface="Arial" pitchFamily="34" charset="0"/>
            </a:endParaRPr>
          </a:p>
          <a:p>
            <a:pPr defTabSz="914400"/>
            <a:r>
              <a:rPr lang="en-US" sz="3200" dirty="0" smtClean="0">
                <a:latin typeface="Arial" pitchFamily="34" charset="0"/>
                <a:cs typeface="Arial" pitchFamily="34" charset="0"/>
              </a:rPr>
              <a:t>Economic, reliable operations are technically feasible</a:t>
            </a:r>
          </a:p>
          <a:p>
            <a:pPr marL="285750" indent="-285750" defTabSz="914400">
              <a:buFont typeface="Arial" panose="020B0604020202020204" pitchFamily="34" charset="0"/>
              <a:buChar char="•"/>
            </a:pPr>
            <a:endParaRPr lang="en-US" sz="2400" dirty="0" smtClean="0">
              <a:latin typeface="Arial" pitchFamily="34" charset="0"/>
              <a:cs typeface="Arial" pitchFamily="34" charset="0"/>
            </a:endParaRPr>
          </a:p>
          <a:p>
            <a:pPr defTabSz="914400">
              <a:tabLst>
                <a:tab pos="514350" algn="l"/>
              </a:tabLst>
            </a:pPr>
            <a:r>
              <a:rPr lang="en-US" sz="3200" dirty="0" smtClean="0">
                <a:latin typeface="Arial" pitchFamily="34" charset="0"/>
                <a:cs typeface="Arial" pitchFamily="34" charset="0"/>
              </a:rPr>
              <a:t>High value from: </a:t>
            </a:r>
          </a:p>
          <a:p>
            <a:pPr marL="742950" lvl="1" indent="-285750" defTabSz="914400">
              <a:buFont typeface="Arial" panose="020B0604020202020204" pitchFamily="34" charset="0"/>
              <a:buChar char="•"/>
              <a:tabLst>
                <a:tab pos="514350" algn="l"/>
              </a:tabLst>
            </a:pPr>
            <a:r>
              <a:rPr lang="en-US" sz="3200" dirty="0" smtClean="0">
                <a:latin typeface="Arial" pitchFamily="34" charset="0"/>
                <a:cs typeface="Arial" pitchFamily="34" charset="0"/>
              </a:rPr>
              <a:t>Regional </a:t>
            </a:r>
            <a:r>
              <a:rPr lang="en-US" sz="3200" dirty="0">
                <a:latin typeface="Arial" pitchFamily="34" charset="0"/>
                <a:cs typeface="Arial" pitchFamily="34" charset="0"/>
              </a:rPr>
              <a:t>grid cooperation </a:t>
            </a:r>
            <a:endParaRPr lang="en-US" sz="3200" dirty="0" smtClean="0">
              <a:latin typeface="Arial" pitchFamily="34" charset="0"/>
              <a:cs typeface="Arial" pitchFamily="34" charset="0"/>
            </a:endParaRPr>
          </a:p>
          <a:p>
            <a:pPr marL="742950" lvl="1" indent="-285750" defTabSz="914400">
              <a:buFont typeface="Arial" panose="020B0604020202020204" pitchFamily="34" charset="0"/>
              <a:buChar char="•"/>
              <a:tabLst>
                <a:tab pos="514350" algn="l"/>
              </a:tabLst>
            </a:pPr>
            <a:r>
              <a:rPr lang="en-US" sz="3200" dirty="0" smtClean="0">
                <a:latin typeface="Arial" pitchFamily="34" charset="0"/>
                <a:cs typeface="Arial" pitchFamily="34" charset="0"/>
              </a:rPr>
              <a:t>Demand Response as source of reserves</a:t>
            </a:r>
          </a:p>
          <a:p>
            <a:pPr marL="742950" lvl="1" indent="-285750" defTabSz="914400">
              <a:buFont typeface="Arial" panose="020B0604020202020204" pitchFamily="34" charset="0"/>
              <a:buChar char="•"/>
              <a:tabLst>
                <a:tab pos="514350" algn="l"/>
              </a:tabLst>
            </a:pPr>
            <a:r>
              <a:rPr lang="en-US" sz="3200" dirty="0" smtClean="0">
                <a:latin typeface="Arial" pitchFamily="34" charset="0"/>
                <a:cs typeface="Arial" pitchFamily="34" charset="0"/>
              </a:rPr>
              <a:t>Incorporating wind </a:t>
            </a:r>
            <a:r>
              <a:rPr lang="en-US" sz="3200" dirty="0">
                <a:latin typeface="Arial" pitchFamily="34" charset="0"/>
                <a:cs typeface="Arial" pitchFamily="34" charset="0"/>
              </a:rPr>
              <a:t>and solar forecasts </a:t>
            </a:r>
            <a:r>
              <a:rPr lang="en-US" sz="3200" dirty="0" smtClean="0">
                <a:latin typeface="Arial" pitchFamily="34" charset="0"/>
                <a:cs typeface="Arial" pitchFamily="34" charset="0"/>
              </a:rPr>
              <a:t>in grid operations</a:t>
            </a:r>
          </a:p>
          <a:p>
            <a:pPr marL="742950" lvl="1" indent="-285750" defTabSz="914400">
              <a:buFont typeface="Arial" panose="020B0604020202020204" pitchFamily="34" charset="0"/>
              <a:buChar char="•"/>
              <a:tabLst>
                <a:tab pos="514350" algn="l"/>
              </a:tabLst>
            </a:pPr>
            <a:r>
              <a:rPr lang="en-US" sz="3200" dirty="0" smtClean="0">
                <a:latin typeface="Arial" pitchFamily="34" charset="0"/>
                <a:cs typeface="Arial" pitchFamily="34" charset="0"/>
              </a:rPr>
              <a:t>Dynamic </a:t>
            </a:r>
            <a:r>
              <a:rPr lang="en-US" sz="3200" dirty="0">
                <a:latin typeface="Arial" pitchFamily="34" charset="0"/>
                <a:cs typeface="Arial" pitchFamily="34" charset="0"/>
              </a:rPr>
              <a:t>variability reserve to address </a:t>
            </a:r>
            <a:r>
              <a:rPr lang="en-US" sz="3200" dirty="0" smtClean="0">
                <a:latin typeface="Arial" pitchFamily="34" charset="0"/>
                <a:cs typeface="Arial" pitchFamily="34" charset="0"/>
              </a:rPr>
              <a:t>solar</a:t>
            </a:r>
          </a:p>
          <a:p>
            <a:pPr marL="742950" lvl="1" indent="-285750" defTabSz="914400">
              <a:buFont typeface="Arial" panose="020B0604020202020204" pitchFamily="34" charset="0"/>
              <a:buChar char="•"/>
              <a:tabLst>
                <a:tab pos="514350" algn="l"/>
              </a:tabLst>
            </a:pPr>
            <a:r>
              <a:rPr lang="en-US" sz="3200" dirty="0">
                <a:latin typeface="Arial" pitchFamily="34" charset="0"/>
                <a:cs typeface="Arial" pitchFamily="34" charset="0"/>
              </a:rPr>
              <a:t>S</a:t>
            </a:r>
            <a:r>
              <a:rPr lang="en-US" sz="3200" dirty="0" smtClean="0">
                <a:latin typeface="Arial" pitchFamily="34" charset="0"/>
                <a:cs typeface="Arial" pitchFamily="34" charset="0"/>
              </a:rPr>
              <a:t>horter </a:t>
            </a:r>
            <a:r>
              <a:rPr lang="en-US" sz="3200" dirty="0">
                <a:latin typeface="Arial" pitchFamily="34" charset="0"/>
                <a:cs typeface="Arial" pitchFamily="34" charset="0"/>
              </a:rPr>
              <a:t>unit-commit </a:t>
            </a:r>
            <a:r>
              <a:rPr lang="en-US" sz="3200" dirty="0" smtClean="0">
                <a:latin typeface="Arial" pitchFamily="34" charset="0"/>
                <a:cs typeface="Arial" pitchFamily="34" charset="0"/>
              </a:rPr>
              <a:t>and dispatch windows</a:t>
            </a:r>
            <a:endParaRPr lang="en-US" sz="1600" dirty="0">
              <a:latin typeface="Arial" pitchFamily="34" charset="0"/>
              <a:cs typeface="Arial" pitchFamily="34" charset="0"/>
            </a:endParaRPr>
          </a:p>
        </p:txBody>
      </p:sp>
      <p:sp>
        <p:nvSpPr>
          <p:cNvPr id="4" name="TextBox 3"/>
          <p:cNvSpPr txBox="1"/>
          <p:nvPr/>
        </p:nvSpPr>
        <p:spPr>
          <a:xfrm>
            <a:off x="1319753" y="6256803"/>
            <a:ext cx="9737889" cy="338554"/>
          </a:xfrm>
          <a:prstGeom prst="rect">
            <a:avLst/>
          </a:prstGeom>
          <a:noFill/>
        </p:spPr>
        <p:txBody>
          <a:bodyPr wrap="square" rtlCol="0">
            <a:spAutoFit/>
          </a:bodyPr>
          <a:lstStyle/>
          <a:p>
            <a:pPr algn="ctr" defTabSz="914400"/>
            <a:r>
              <a:rPr lang="en-US" sz="1600" i="1" dirty="0" smtClean="0">
                <a:latin typeface="Arial" pitchFamily="34" charset="0"/>
                <a:cs typeface="Arial" pitchFamily="34" charset="0"/>
              </a:rPr>
              <a:t>Reserves practices are not standardized, and overly conservative or outdated procedures are detrimental</a:t>
            </a:r>
            <a:endParaRPr lang="en-US" sz="1600" i="1" dirty="0">
              <a:latin typeface="Arial" pitchFamily="34" charset="0"/>
              <a:cs typeface="Arial" pitchFamily="34" charset="0"/>
            </a:endParaRPr>
          </a:p>
        </p:txBody>
      </p:sp>
    </p:spTree>
    <p:extLst>
      <p:ext uri="{BB962C8B-B14F-4D97-AF65-F5344CB8AC3E}">
        <p14:creationId xmlns:p14="http://schemas.microsoft.com/office/powerpoint/2010/main" val="358142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720" y="273378"/>
            <a:ext cx="9144000" cy="685800"/>
          </a:xfrm>
        </p:spPr>
        <p:txBody>
          <a:bodyPr>
            <a:noAutofit/>
          </a:bodyPr>
          <a:lstStyle/>
          <a:p>
            <a:pPr algn="ctr"/>
            <a:r>
              <a:rPr lang="en-US" dirty="0" smtClean="0"/>
              <a:t>Key results from operational Integration </a:t>
            </a:r>
            <a:r>
              <a:rPr lang="en-US" dirty="0"/>
              <a:t>Studies</a:t>
            </a:r>
          </a:p>
        </p:txBody>
      </p:sp>
      <p:sp>
        <p:nvSpPr>
          <p:cNvPr id="11" name="Rectangle 10"/>
          <p:cNvSpPr/>
          <p:nvPr/>
        </p:nvSpPr>
        <p:spPr>
          <a:xfrm>
            <a:off x="844664" y="723508"/>
            <a:ext cx="10646611" cy="9602629"/>
          </a:xfrm>
          <a:prstGeom prst="rect">
            <a:avLst/>
          </a:prstGeom>
        </p:spPr>
        <p:txBody>
          <a:bodyPr wrap="square">
            <a:spAutoFit/>
          </a:bodyPr>
          <a:lstStyle/>
          <a:p>
            <a:pPr algn="ctr" defTabSz="914400"/>
            <a:r>
              <a:rPr lang="en-US" i="1" dirty="0">
                <a:latin typeface="Arial" pitchFamily="34" charset="0"/>
                <a:cs typeface="Arial" pitchFamily="34" charset="0"/>
              </a:rPr>
              <a:t>  </a:t>
            </a:r>
            <a:r>
              <a:rPr lang="en-US" i="1" dirty="0" smtClean="0">
                <a:latin typeface="Arial" pitchFamily="34" charset="0"/>
                <a:cs typeface="Arial" pitchFamily="34" charset="0"/>
              </a:rPr>
              <a:t> </a:t>
            </a:r>
            <a:endParaRPr lang="en-US" sz="1100" dirty="0">
              <a:latin typeface="Arial" pitchFamily="34" charset="0"/>
              <a:cs typeface="Arial" pitchFamily="34" charset="0"/>
            </a:endParaRPr>
          </a:p>
          <a:p>
            <a:pPr defTabSz="914400">
              <a:tabLst>
                <a:tab pos="514350" algn="l"/>
              </a:tabLst>
            </a:pPr>
            <a:r>
              <a:rPr lang="en-US" sz="2600" dirty="0" smtClean="0">
                <a:latin typeface="Arial" pitchFamily="34" charset="0"/>
                <a:cs typeface="Arial" pitchFamily="34" charset="0"/>
              </a:rPr>
              <a:t>Transmission</a:t>
            </a:r>
          </a:p>
          <a:p>
            <a:pPr marL="742950" lvl="1" indent="-285750" defTabSz="914400">
              <a:buFont typeface="Arial" panose="020B0604020202020204" pitchFamily="34" charset="0"/>
              <a:buChar char="•"/>
              <a:tabLst>
                <a:tab pos="514350" algn="l"/>
              </a:tabLst>
            </a:pPr>
            <a:r>
              <a:rPr lang="en-US" sz="2600" dirty="0" smtClean="0">
                <a:latin typeface="Arial" pitchFamily="34" charset="0"/>
                <a:cs typeface="Arial" pitchFamily="34" charset="0"/>
              </a:rPr>
              <a:t>Limited wires expansion needed for 10-20%, if existing lines are better utilized</a:t>
            </a:r>
          </a:p>
          <a:p>
            <a:pPr marL="742950" lvl="1" indent="-285750" defTabSz="914400">
              <a:buFont typeface="Arial" panose="020B0604020202020204" pitchFamily="34" charset="0"/>
              <a:buChar char="•"/>
              <a:tabLst>
                <a:tab pos="514350" algn="l"/>
              </a:tabLst>
            </a:pPr>
            <a:r>
              <a:rPr lang="en-US" sz="2600" dirty="0" smtClean="0">
                <a:latin typeface="Arial" pitchFamily="34" charset="0"/>
                <a:cs typeface="Arial" pitchFamily="34" charset="0"/>
              </a:rPr>
              <a:t>Region-to-Region </a:t>
            </a:r>
            <a:r>
              <a:rPr lang="en-US" sz="2600" dirty="0">
                <a:latin typeface="Arial" pitchFamily="34" charset="0"/>
                <a:cs typeface="Arial" pitchFamily="34" charset="0"/>
              </a:rPr>
              <a:t>transmission </a:t>
            </a:r>
            <a:r>
              <a:rPr lang="en-US" sz="2600" i="1" dirty="0">
                <a:latin typeface="Arial" pitchFamily="34" charset="0"/>
                <a:cs typeface="Arial" pitchFamily="34" charset="0"/>
              </a:rPr>
              <a:t>expansion is necessary </a:t>
            </a:r>
            <a:r>
              <a:rPr lang="en-US" sz="2600" dirty="0">
                <a:latin typeface="Arial" pitchFamily="34" charset="0"/>
                <a:cs typeface="Arial" pitchFamily="34" charset="0"/>
              </a:rPr>
              <a:t>for higher 20-35% </a:t>
            </a:r>
            <a:r>
              <a:rPr lang="en-US" sz="2600" dirty="0" smtClean="0">
                <a:latin typeface="Arial" pitchFamily="34" charset="0"/>
                <a:cs typeface="Arial" pitchFamily="34" charset="0"/>
              </a:rPr>
              <a:t>penetrations</a:t>
            </a:r>
          </a:p>
          <a:p>
            <a:pPr marL="742950" lvl="1" indent="-285750" defTabSz="914400">
              <a:buFont typeface="Arial" panose="020B0604020202020204" pitchFamily="34" charset="0"/>
              <a:buChar char="•"/>
              <a:tabLst>
                <a:tab pos="514350" algn="l"/>
              </a:tabLst>
            </a:pPr>
            <a:endParaRPr lang="en-US" sz="1200" dirty="0">
              <a:latin typeface="Arial" pitchFamily="34" charset="0"/>
              <a:cs typeface="Arial" pitchFamily="34" charset="0"/>
            </a:endParaRPr>
          </a:p>
          <a:p>
            <a:pPr defTabSz="914400">
              <a:tabLst>
                <a:tab pos="514350" algn="l"/>
              </a:tabLst>
            </a:pPr>
            <a:r>
              <a:rPr lang="en-US" sz="2600" dirty="0" smtClean="0">
                <a:latin typeface="Arial" pitchFamily="34" charset="0"/>
                <a:cs typeface="Arial" pitchFamily="34" charset="0"/>
              </a:rPr>
              <a:t>Fossil </a:t>
            </a:r>
            <a:r>
              <a:rPr lang="en-US" sz="2600" dirty="0">
                <a:latin typeface="Arial" pitchFamily="34" charset="0"/>
                <a:cs typeface="Arial" pitchFamily="34" charset="0"/>
              </a:rPr>
              <a:t>cycling (ramping and start up) </a:t>
            </a:r>
            <a:endParaRPr lang="en-US" sz="2600" dirty="0" smtClean="0">
              <a:latin typeface="Arial" pitchFamily="34" charset="0"/>
              <a:cs typeface="Arial" pitchFamily="34" charset="0"/>
            </a:endParaRPr>
          </a:p>
          <a:p>
            <a:pPr marL="742950" lvl="1" indent="-285750" defTabSz="914400">
              <a:buFont typeface="Arial" panose="020B0604020202020204" pitchFamily="34" charset="0"/>
              <a:buChar char="•"/>
              <a:tabLst>
                <a:tab pos="514350" algn="l"/>
              </a:tabLst>
            </a:pPr>
            <a:r>
              <a:rPr lang="en-US" sz="2600" dirty="0" smtClean="0">
                <a:latin typeface="Arial" pitchFamily="34" charset="0"/>
                <a:cs typeface="Arial" pitchFamily="34" charset="0"/>
              </a:rPr>
              <a:t>may add around $1/</a:t>
            </a:r>
            <a:r>
              <a:rPr lang="en-US" sz="2600" dirty="0" err="1" smtClean="0">
                <a:latin typeface="Arial" pitchFamily="34" charset="0"/>
                <a:cs typeface="Arial" pitchFamily="34" charset="0"/>
              </a:rPr>
              <a:t>MWh</a:t>
            </a:r>
            <a:r>
              <a:rPr lang="en-US" sz="2600" dirty="0" smtClean="0">
                <a:latin typeface="Arial" pitchFamily="34" charset="0"/>
                <a:cs typeface="Arial" pitchFamily="34" charset="0"/>
              </a:rPr>
              <a:t> of fossil </a:t>
            </a:r>
            <a:r>
              <a:rPr lang="en-US" sz="2600" dirty="0">
                <a:latin typeface="Arial" pitchFamily="34" charset="0"/>
                <a:cs typeface="Arial" pitchFamily="34" charset="0"/>
              </a:rPr>
              <a:t>(0.5%-2% of fuel </a:t>
            </a:r>
            <a:r>
              <a:rPr lang="en-US" sz="2600" dirty="0" smtClean="0">
                <a:latin typeface="Arial" pitchFamily="34" charset="0"/>
                <a:cs typeface="Arial" pitchFamily="34" charset="0"/>
              </a:rPr>
              <a:t>savings</a:t>
            </a:r>
            <a:r>
              <a:rPr lang="en-US" sz="2600" i="1" dirty="0" smtClean="0">
                <a:latin typeface="Arial" pitchFamily="34" charset="0"/>
                <a:cs typeface="Arial" pitchFamily="34" charset="0"/>
              </a:rPr>
              <a:t>)</a:t>
            </a:r>
          </a:p>
          <a:p>
            <a:pPr marL="742950" lvl="1" indent="-285750" defTabSz="914400">
              <a:buFont typeface="Arial" panose="020B0604020202020204" pitchFamily="34" charset="0"/>
              <a:buChar char="•"/>
              <a:tabLst>
                <a:tab pos="514350" algn="l"/>
              </a:tabLst>
            </a:pPr>
            <a:r>
              <a:rPr lang="en-US" sz="2600" dirty="0" smtClean="0">
                <a:latin typeface="Arial" pitchFamily="34" charset="0"/>
                <a:cs typeface="Arial" pitchFamily="34" charset="0"/>
              </a:rPr>
              <a:t>minor </a:t>
            </a:r>
            <a:r>
              <a:rPr lang="en-US" sz="2600" dirty="0">
                <a:latin typeface="Arial" pitchFamily="34" charset="0"/>
                <a:cs typeface="Arial" pitchFamily="34" charset="0"/>
              </a:rPr>
              <a:t>emissions </a:t>
            </a:r>
            <a:r>
              <a:rPr lang="en-US" sz="2600" dirty="0" smtClean="0">
                <a:latin typeface="Arial" pitchFamily="34" charset="0"/>
                <a:cs typeface="Arial" pitchFamily="34" charset="0"/>
              </a:rPr>
              <a:t>impacts</a:t>
            </a:r>
          </a:p>
          <a:p>
            <a:pPr defTabSz="914400">
              <a:tabLst>
                <a:tab pos="514350" algn="l"/>
              </a:tabLst>
            </a:pPr>
            <a:endParaRPr lang="en-US" sz="1200" dirty="0" smtClean="0">
              <a:latin typeface="Arial" pitchFamily="34" charset="0"/>
              <a:cs typeface="Arial" pitchFamily="34" charset="0"/>
            </a:endParaRPr>
          </a:p>
          <a:p>
            <a:pPr defTabSz="914400">
              <a:tabLst>
                <a:tab pos="514350" algn="l"/>
              </a:tabLst>
            </a:pPr>
            <a:r>
              <a:rPr lang="en-US" sz="2600" dirty="0" smtClean="0">
                <a:latin typeface="Arial" pitchFamily="34" charset="0"/>
                <a:cs typeface="Arial" pitchFamily="34" charset="0"/>
              </a:rPr>
              <a:t>Storage valuation is tricky</a:t>
            </a:r>
          </a:p>
          <a:p>
            <a:pPr marL="914400" lvl="1" indent="-457200" defTabSz="914400">
              <a:buFont typeface="Arial" panose="020B0604020202020204" pitchFamily="34" charset="0"/>
              <a:buChar char="•"/>
              <a:tabLst>
                <a:tab pos="514350" algn="l"/>
              </a:tabLst>
            </a:pPr>
            <a:r>
              <a:rPr lang="en-US" sz="2600" dirty="0" smtClean="0">
                <a:latin typeface="Arial" pitchFamily="34" charset="0"/>
                <a:cs typeface="Arial" pitchFamily="34" charset="0"/>
              </a:rPr>
              <a:t>better use of existing facilities, CSP, and thermal/ice are near-term, high value </a:t>
            </a:r>
          </a:p>
          <a:p>
            <a:pPr marL="914400" lvl="1" indent="-457200" defTabSz="914400">
              <a:buFont typeface="Arial" panose="020B0604020202020204" pitchFamily="34" charset="0"/>
              <a:buChar char="•"/>
              <a:tabLst>
                <a:tab pos="514350" algn="l"/>
              </a:tabLst>
            </a:pPr>
            <a:r>
              <a:rPr lang="en-US" sz="2600" dirty="0" smtClean="0">
                <a:latin typeface="Arial" pitchFamily="34" charset="0"/>
                <a:cs typeface="Arial" pitchFamily="34" charset="0"/>
              </a:rPr>
              <a:t>little near- to mid-term justification for </a:t>
            </a:r>
            <a:r>
              <a:rPr lang="en-US" sz="2600" smtClean="0">
                <a:latin typeface="Arial" pitchFamily="34" charset="0"/>
                <a:cs typeface="Arial" pitchFamily="34" charset="0"/>
              </a:rPr>
              <a:t>advanced, new </a:t>
            </a:r>
            <a:r>
              <a:rPr lang="en-US" sz="2600" dirty="0" smtClean="0">
                <a:latin typeface="Arial" pitchFamily="34" charset="0"/>
                <a:cs typeface="Arial" pitchFamily="34" charset="0"/>
              </a:rPr>
              <a:t>technology due to high cost </a:t>
            </a:r>
          </a:p>
          <a:p>
            <a:pPr lvl="1" defTabSz="914400">
              <a:tabLst>
                <a:tab pos="514350" algn="l"/>
              </a:tabLst>
            </a:pPr>
            <a:endParaRPr lang="en-US" sz="2600" dirty="0">
              <a:latin typeface="Arial" pitchFamily="34" charset="0"/>
              <a:cs typeface="Arial" pitchFamily="34" charset="0"/>
            </a:endParaRPr>
          </a:p>
          <a:p>
            <a:pPr lvl="1" defTabSz="914400"/>
            <a:endParaRPr lang="en-US" sz="2600" dirty="0">
              <a:latin typeface="Arial" pitchFamily="34" charset="0"/>
              <a:cs typeface="Arial" pitchFamily="34" charset="0"/>
            </a:endParaRPr>
          </a:p>
          <a:p>
            <a:pPr lvl="1" defTabSz="914400"/>
            <a:endParaRPr lang="en-US" sz="2600" dirty="0">
              <a:solidFill>
                <a:srgbClr val="0079C1"/>
              </a:solidFill>
              <a:latin typeface="Arial" pitchFamily="34" charset="0"/>
              <a:cs typeface="Arial" pitchFamily="34" charset="0"/>
            </a:endParaRPr>
          </a:p>
          <a:p>
            <a:pPr marL="285750" indent="-285750" defTabSz="914400">
              <a:buFont typeface="Arial" panose="020B0604020202020204" pitchFamily="34" charset="0"/>
              <a:buChar char="•"/>
            </a:pPr>
            <a:endParaRPr lang="en-US" sz="2600" dirty="0">
              <a:solidFill>
                <a:srgbClr val="0079C1"/>
              </a:solidFill>
              <a:latin typeface="Arial" pitchFamily="34" charset="0"/>
              <a:cs typeface="Arial" pitchFamily="34" charset="0"/>
            </a:endParaRPr>
          </a:p>
          <a:p>
            <a:pPr marL="285750" indent="-285750" defTabSz="914400">
              <a:buFont typeface="Arial" panose="020B0604020202020204" pitchFamily="34" charset="0"/>
              <a:buChar char="•"/>
            </a:pPr>
            <a:endParaRPr lang="en-US" sz="2600" dirty="0">
              <a:solidFill>
                <a:srgbClr val="0079C1"/>
              </a:solidFill>
              <a:latin typeface="Arial" pitchFamily="34" charset="0"/>
              <a:cs typeface="Arial" pitchFamily="34" charset="0"/>
            </a:endParaRPr>
          </a:p>
          <a:p>
            <a:pPr marL="171450" indent="-171450" defTabSz="914400">
              <a:buFont typeface="Arial" pitchFamily="34" charset="0"/>
              <a:buChar char="•"/>
            </a:pPr>
            <a:endParaRPr lang="en-US" dirty="0">
              <a:solidFill>
                <a:srgbClr val="0079C1"/>
              </a:solidFill>
              <a:latin typeface="Arial" pitchFamily="34" charset="0"/>
              <a:cs typeface="Arial" pitchFamily="34" charset="0"/>
            </a:endParaRPr>
          </a:p>
          <a:p>
            <a:pPr marL="285750" indent="-285750" defTabSz="914400">
              <a:buFont typeface="Arial" panose="020B0604020202020204" pitchFamily="34" charset="0"/>
              <a:buChar char="•"/>
            </a:pPr>
            <a:endParaRPr lang="en-US" dirty="0">
              <a:solidFill>
                <a:srgbClr val="FF0000"/>
              </a:solidFill>
              <a:latin typeface="Arial" pitchFamily="34" charset="0"/>
              <a:cs typeface="Arial" pitchFamily="34" charset="0"/>
            </a:endParaRPr>
          </a:p>
          <a:p>
            <a:pPr marL="171450" indent="-171450" defTabSz="914400">
              <a:buFont typeface="Arial" pitchFamily="34" charset="0"/>
              <a:buChar char="•"/>
            </a:pPr>
            <a:endParaRPr lang="en-US" dirty="0">
              <a:solidFill>
                <a:srgbClr val="0079C1"/>
              </a:solidFill>
              <a:latin typeface="Arial" pitchFamily="34" charset="0"/>
              <a:cs typeface="Arial" pitchFamily="34" charset="0"/>
            </a:endParaRPr>
          </a:p>
          <a:p>
            <a:pPr marL="57150" indent="-171450" defTabSz="914400">
              <a:buFont typeface="Arial" pitchFamily="34" charset="0"/>
              <a:buChar char="•"/>
              <a:tabLst>
                <a:tab pos="514350" algn="l"/>
              </a:tabLst>
            </a:pPr>
            <a:endParaRPr lang="en-US" dirty="0">
              <a:solidFill>
                <a:srgbClr val="0079C1"/>
              </a:solidFill>
              <a:latin typeface="Arial" pitchFamily="34" charset="0"/>
              <a:cs typeface="Arial" pitchFamily="34" charset="0"/>
            </a:endParaRPr>
          </a:p>
          <a:p>
            <a:pPr marL="57150" indent="-171450" defTabSz="914400">
              <a:buFont typeface="Arial" pitchFamily="34" charset="0"/>
              <a:buChar char="•"/>
              <a:tabLst>
                <a:tab pos="514350" algn="l"/>
              </a:tabLst>
            </a:pPr>
            <a:endParaRPr lang="en-US" dirty="0">
              <a:solidFill>
                <a:srgbClr val="0079C1"/>
              </a:solidFill>
              <a:latin typeface="Arial" pitchFamily="34" charset="0"/>
              <a:cs typeface="Arial" pitchFamily="34" charset="0"/>
            </a:endParaRPr>
          </a:p>
          <a:p>
            <a:pPr marL="57150" indent="-171450" defTabSz="914400">
              <a:buFont typeface="Arial" pitchFamily="34" charset="0"/>
              <a:buChar char="•"/>
              <a:tabLst>
                <a:tab pos="514350" algn="l"/>
              </a:tabLst>
            </a:pPr>
            <a:endParaRPr lang="en-US" dirty="0">
              <a:solidFill>
                <a:srgbClr val="0079C1"/>
              </a:solidFill>
              <a:latin typeface="Arial" pitchFamily="34" charset="0"/>
              <a:cs typeface="Arial" pitchFamily="34" charset="0"/>
            </a:endParaRPr>
          </a:p>
        </p:txBody>
      </p:sp>
    </p:spTree>
    <p:extLst>
      <p:ext uri="{BB962C8B-B14F-4D97-AF65-F5344CB8AC3E}">
        <p14:creationId xmlns:p14="http://schemas.microsoft.com/office/powerpoint/2010/main" val="255585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Slides on Disturbance </a:t>
            </a:r>
            <a:r>
              <a:rPr lang="en-US" dirty="0" smtClean="0"/>
              <a:t>Response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5914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814" y="-65988"/>
            <a:ext cx="9407145" cy="1084082"/>
          </a:xfrm>
        </p:spPr>
        <p:txBody>
          <a:bodyPr/>
          <a:lstStyle/>
          <a:p>
            <a:pPr algn="ctr"/>
            <a:r>
              <a:rPr lang="en-US" dirty="0" smtClean="0"/>
              <a:t>Key Elements of Reliability</a:t>
            </a:r>
            <a:endParaRPr lang="en-US" dirty="0"/>
          </a:p>
        </p:txBody>
      </p:sp>
      <p:sp>
        <p:nvSpPr>
          <p:cNvPr id="3" name="Content Placeholder 2"/>
          <p:cNvSpPr>
            <a:spLocks noGrp="1"/>
          </p:cNvSpPr>
          <p:nvPr>
            <p:ph idx="1"/>
          </p:nvPr>
        </p:nvSpPr>
        <p:spPr>
          <a:xfrm>
            <a:off x="1122557" y="923826"/>
            <a:ext cx="9905999" cy="5545399"/>
          </a:xfrm>
        </p:spPr>
        <p:txBody>
          <a:bodyPr>
            <a:normAutofit fontScale="85000" lnSpcReduction="20000"/>
          </a:bodyPr>
          <a:lstStyle/>
          <a:p>
            <a:pPr marL="0" indent="0" algn="ctr">
              <a:buNone/>
            </a:pPr>
            <a:r>
              <a:rPr lang="en-US" sz="2800" i="1" dirty="0" smtClean="0"/>
              <a:t>Account for Uncertainty with Different Reserve Margins </a:t>
            </a:r>
          </a:p>
          <a:p>
            <a:pPr marL="0" indent="0" algn="ctr">
              <a:buNone/>
            </a:pPr>
            <a:r>
              <a:rPr lang="en-US" sz="2800" i="1" dirty="0" smtClean="0"/>
              <a:t>and Ancillary Services</a:t>
            </a:r>
          </a:p>
          <a:p>
            <a:pPr marL="0" indent="0">
              <a:buNone/>
            </a:pPr>
            <a:endParaRPr lang="en-US" sz="1600" dirty="0" smtClean="0"/>
          </a:p>
          <a:p>
            <a:pPr marL="0" indent="0">
              <a:buNone/>
            </a:pPr>
            <a:r>
              <a:rPr lang="en-US" sz="3600" dirty="0" smtClean="0"/>
              <a:t>Element #1: </a:t>
            </a:r>
            <a:r>
              <a:rPr lang="en-US" sz="3600" b="1" i="1" dirty="0" smtClean="0"/>
              <a:t>Planning/Resource Adequacy</a:t>
            </a:r>
          </a:p>
          <a:p>
            <a:pPr lvl="1"/>
            <a:r>
              <a:rPr lang="en-US" sz="3200" dirty="0" smtClean="0"/>
              <a:t>Load growth uncertainty</a:t>
            </a:r>
          </a:p>
          <a:p>
            <a:pPr lvl="1"/>
            <a:r>
              <a:rPr lang="en-US" sz="3200" dirty="0" smtClean="0"/>
              <a:t>Energy efficiency and Demand response load modifications</a:t>
            </a:r>
          </a:p>
          <a:p>
            <a:pPr lvl="1"/>
            <a:r>
              <a:rPr lang="en-US" sz="3200" dirty="0"/>
              <a:t>Capacity credit of wind/solar</a:t>
            </a:r>
          </a:p>
          <a:p>
            <a:pPr lvl="1"/>
            <a:r>
              <a:rPr lang="en-US" sz="3200" dirty="0" smtClean="0"/>
              <a:t>Unit outage rates</a:t>
            </a:r>
          </a:p>
          <a:p>
            <a:pPr lvl="1"/>
            <a:endParaRPr lang="en-US" sz="3200" dirty="0" smtClean="0"/>
          </a:p>
          <a:p>
            <a:pPr marL="457200" lvl="1" indent="0" algn="ctr">
              <a:buNone/>
            </a:pPr>
            <a:r>
              <a:rPr lang="en-US" sz="3200" i="1" dirty="0" smtClean="0"/>
              <a:t>CPP related concerns seem more focused on </a:t>
            </a:r>
          </a:p>
          <a:p>
            <a:pPr marL="457200" lvl="1" indent="0" algn="ctr">
              <a:buNone/>
            </a:pPr>
            <a:r>
              <a:rPr lang="en-US" sz="3200" i="1" dirty="0" smtClean="0"/>
              <a:t>development </a:t>
            </a:r>
            <a:r>
              <a:rPr lang="en-US" sz="3200" i="1" dirty="0" smtClean="0"/>
              <a:t>risk and </a:t>
            </a:r>
            <a:r>
              <a:rPr lang="en-US" sz="3200" i="1" dirty="0" smtClean="0"/>
              <a:t>contractual uncertainty</a:t>
            </a:r>
          </a:p>
          <a:p>
            <a:endParaRPr lang="en-US" dirty="0"/>
          </a:p>
        </p:txBody>
      </p:sp>
    </p:spTree>
    <p:extLst>
      <p:ext uri="{BB962C8B-B14F-4D97-AF65-F5344CB8AC3E}">
        <p14:creationId xmlns:p14="http://schemas.microsoft.com/office/powerpoint/2010/main" val="254859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534" y="-90867"/>
            <a:ext cx="9905998" cy="1478570"/>
          </a:xfrm>
        </p:spPr>
        <p:txBody>
          <a:bodyPr/>
          <a:lstStyle/>
          <a:p>
            <a:pPr algn="ctr"/>
            <a:r>
              <a:rPr lang="en-US" dirty="0" smtClean="0"/>
              <a:t>Disturbance response - context</a:t>
            </a:r>
            <a:endParaRPr lang="en-US" dirty="0"/>
          </a:p>
        </p:txBody>
      </p:sp>
      <p:sp>
        <p:nvSpPr>
          <p:cNvPr id="3" name="Content Placeholder 2"/>
          <p:cNvSpPr>
            <a:spLocks noGrp="1"/>
          </p:cNvSpPr>
          <p:nvPr>
            <p:ph idx="1"/>
          </p:nvPr>
        </p:nvSpPr>
        <p:spPr>
          <a:xfrm>
            <a:off x="1001682" y="2590762"/>
            <a:ext cx="9905999" cy="4145704"/>
          </a:xfrm>
        </p:spPr>
        <p:txBody>
          <a:bodyPr>
            <a:normAutofit fontScale="92500"/>
          </a:bodyPr>
          <a:lstStyle/>
          <a:p>
            <a:r>
              <a:rPr lang="en-US" sz="3200" dirty="0" smtClean="0"/>
              <a:t>NERC standards apply</a:t>
            </a:r>
          </a:p>
          <a:p>
            <a:pPr lvl="1"/>
            <a:r>
              <a:rPr lang="en-US" sz="2800" u="sng" dirty="0" smtClean="0"/>
              <a:t>and</a:t>
            </a:r>
            <a:r>
              <a:rPr lang="en-US" sz="2800" dirty="0" smtClean="0"/>
              <a:t> continue to evolve, fines can be imposed for violation</a:t>
            </a:r>
          </a:p>
          <a:p>
            <a:pPr lvl="1"/>
            <a:r>
              <a:rPr lang="en-US" sz="2800" dirty="0" smtClean="0"/>
              <a:t> Regional Reliability Organizations generally align with ISO/RTO’s</a:t>
            </a:r>
          </a:p>
          <a:p>
            <a:pPr lvl="1"/>
            <a:r>
              <a:rPr lang="en-US" sz="2800" dirty="0" smtClean="0"/>
              <a:t> WECC/Peak bifurcation </a:t>
            </a:r>
          </a:p>
          <a:p>
            <a:r>
              <a:rPr lang="en-US" sz="3200" dirty="0" smtClean="0"/>
              <a:t>Two Part Issue:</a:t>
            </a:r>
          </a:p>
          <a:p>
            <a:pPr lvl="1"/>
            <a:r>
              <a:rPr lang="en-US" sz="2800" dirty="0" smtClean="0"/>
              <a:t>Frequency Response</a:t>
            </a:r>
          </a:p>
          <a:p>
            <a:pPr lvl="1"/>
            <a:r>
              <a:rPr lang="en-US" sz="2800" dirty="0" smtClean="0"/>
              <a:t>Transient Stability</a:t>
            </a:r>
          </a:p>
          <a:p>
            <a:pPr lvl="1"/>
            <a:endParaRPr lang="en-US" dirty="0"/>
          </a:p>
        </p:txBody>
      </p:sp>
      <p:sp>
        <p:nvSpPr>
          <p:cNvPr id="4" name="TextBox 3"/>
          <p:cNvSpPr txBox="1"/>
          <p:nvPr/>
        </p:nvSpPr>
        <p:spPr>
          <a:xfrm>
            <a:off x="1001682" y="1086859"/>
            <a:ext cx="10181253" cy="1384995"/>
          </a:xfrm>
          <a:prstGeom prst="rect">
            <a:avLst/>
          </a:prstGeom>
          <a:noFill/>
        </p:spPr>
        <p:txBody>
          <a:bodyPr wrap="square" rtlCol="0">
            <a:spAutoFit/>
          </a:bodyPr>
          <a:lstStyle/>
          <a:p>
            <a:pPr algn="ctr"/>
            <a:r>
              <a:rPr lang="en-US" sz="2800" i="1" dirty="0" smtClean="0"/>
              <a:t>STUFF </a:t>
            </a:r>
            <a:r>
              <a:rPr lang="en-US" sz="2800" i="1" dirty="0"/>
              <a:t>Happens!  </a:t>
            </a:r>
            <a:r>
              <a:rPr lang="en-US" sz="2800" i="1" dirty="0" smtClean="0"/>
              <a:t>Plan </a:t>
            </a:r>
            <a:r>
              <a:rPr lang="en-US" sz="2800" i="1" dirty="0"/>
              <a:t>for system stability and recovery </a:t>
            </a:r>
            <a:endParaRPr lang="en-US" sz="2800" i="1" dirty="0" smtClean="0"/>
          </a:p>
          <a:p>
            <a:pPr algn="ctr"/>
            <a:r>
              <a:rPr lang="en-US" sz="2800" i="1" dirty="0" smtClean="0"/>
              <a:t>from </a:t>
            </a:r>
            <a:r>
              <a:rPr lang="en-US" sz="2800" i="1" dirty="0"/>
              <a:t>loss of big generators or power lines, </a:t>
            </a:r>
            <a:endParaRPr lang="en-US" sz="2800" i="1" dirty="0" smtClean="0"/>
          </a:p>
          <a:p>
            <a:pPr algn="ctr"/>
            <a:r>
              <a:rPr lang="en-US" sz="2800" i="1" dirty="0" smtClean="0"/>
              <a:t>WITHOUT DROPPING LOAD</a:t>
            </a:r>
            <a:endParaRPr lang="en-US" sz="2800" i="1" dirty="0"/>
          </a:p>
        </p:txBody>
      </p:sp>
    </p:spTree>
    <p:extLst>
      <p:ext uri="{BB962C8B-B14F-4D97-AF65-F5344CB8AC3E}">
        <p14:creationId xmlns:p14="http://schemas.microsoft.com/office/powerpoint/2010/main" val="350072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389" y="-226434"/>
            <a:ext cx="9905998" cy="1478570"/>
          </a:xfrm>
        </p:spPr>
        <p:txBody>
          <a:bodyPr/>
          <a:lstStyle/>
          <a:p>
            <a:pPr algn="ctr"/>
            <a:r>
              <a:rPr lang="en-US" dirty="0" smtClean="0"/>
              <a:t>Disturbance Response</a:t>
            </a:r>
            <a:endParaRPr lang="en-US" dirty="0"/>
          </a:p>
        </p:txBody>
      </p:sp>
      <p:sp>
        <p:nvSpPr>
          <p:cNvPr id="3" name="Content Placeholder 2"/>
          <p:cNvSpPr>
            <a:spLocks noGrp="1"/>
          </p:cNvSpPr>
          <p:nvPr>
            <p:ph idx="1"/>
          </p:nvPr>
        </p:nvSpPr>
        <p:spPr>
          <a:xfrm>
            <a:off x="1060389" y="997492"/>
            <a:ext cx="9905999" cy="5530629"/>
          </a:xfrm>
        </p:spPr>
        <p:txBody>
          <a:bodyPr>
            <a:normAutofit fontScale="92500"/>
          </a:bodyPr>
          <a:lstStyle/>
          <a:p>
            <a:r>
              <a:rPr lang="en-US" sz="3200" dirty="0" smtClean="0"/>
              <a:t>Frequency Response</a:t>
            </a:r>
          </a:p>
          <a:p>
            <a:pPr lvl="1">
              <a:buFont typeface="Wingdings" panose="05000000000000000000" pitchFamily="2" charset="2"/>
              <a:buChar char="ü"/>
            </a:pPr>
            <a:r>
              <a:rPr lang="en-US" sz="2800" dirty="0" smtClean="0"/>
              <a:t>Interconnect-wide issue</a:t>
            </a:r>
          </a:p>
          <a:p>
            <a:pPr lvl="1">
              <a:buFont typeface="Wingdings" panose="05000000000000000000" pitchFamily="2" charset="2"/>
              <a:buChar char="ü"/>
            </a:pPr>
            <a:r>
              <a:rPr lang="en-US" sz="2800" dirty="0" smtClean="0"/>
              <a:t>Contingency </a:t>
            </a:r>
            <a:r>
              <a:rPr lang="en-US" sz="2800" dirty="0"/>
              <a:t>reserves large enough to make up for “n-1</a:t>
            </a:r>
            <a:r>
              <a:rPr lang="en-US" sz="2800" dirty="0" smtClean="0"/>
              <a:t>”        WECC </a:t>
            </a:r>
            <a:r>
              <a:rPr lang="en-US" sz="2800" dirty="0"/>
              <a:t>event is loss of 2 Palo Verde units (2750 MW</a:t>
            </a:r>
            <a:r>
              <a:rPr lang="en-US" sz="2800" dirty="0" smtClean="0"/>
              <a:t>)</a:t>
            </a:r>
          </a:p>
          <a:p>
            <a:pPr lvl="1">
              <a:buFont typeface="Wingdings" panose="05000000000000000000" pitchFamily="2" charset="2"/>
              <a:buChar char="ü"/>
            </a:pPr>
            <a:r>
              <a:rPr lang="en-US" sz="2800" dirty="0" smtClean="0"/>
              <a:t>Worst case for RE – Light spring load, with lots of wind/solar </a:t>
            </a:r>
          </a:p>
          <a:p>
            <a:r>
              <a:rPr lang="en-US" sz="3200" dirty="0" smtClean="0"/>
              <a:t>Transient Stability</a:t>
            </a:r>
          </a:p>
          <a:p>
            <a:pPr lvl="1">
              <a:buFont typeface="Wingdings" panose="05000000000000000000" pitchFamily="2" charset="2"/>
              <a:buChar char="ü"/>
            </a:pPr>
            <a:r>
              <a:rPr lang="en-US" sz="2800" dirty="0" smtClean="0"/>
              <a:t>Sub-regional, local issues (</a:t>
            </a:r>
            <a:r>
              <a:rPr lang="en-US" sz="2800" i="1" dirty="0" smtClean="0"/>
              <a:t>LOCATION MATTERS!</a:t>
            </a:r>
            <a:r>
              <a:rPr lang="en-US" sz="2800" dirty="0" smtClean="0"/>
              <a:t>)</a:t>
            </a:r>
          </a:p>
          <a:p>
            <a:pPr lvl="1">
              <a:buFont typeface="Wingdings" panose="05000000000000000000" pitchFamily="2" charset="2"/>
              <a:buChar char="ü"/>
            </a:pPr>
            <a:r>
              <a:rPr lang="en-US" sz="2800" dirty="0" smtClean="0"/>
              <a:t>WECC </a:t>
            </a:r>
            <a:r>
              <a:rPr lang="en-US" sz="2800" dirty="0"/>
              <a:t>examples: Pacific DC Intertie </a:t>
            </a:r>
            <a:r>
              <a:rPr lang="en-US" sz="2800" dirty="0" smtClean="0"/>
              <a:t>3100 MW outage</a:t>
            </a:r>
            <a:r>
              <a:rPr lang="en-US" sz="2800" dirty="0"/>
              <a:t>, Broadview 500kV (Colstrip) fault and trip, </a:t>
            </a:r>
            <a:r>
              <a:rPr lang="en-US" sz="2800" dirty="0" smtClean="0"/>
              <a:t>Laramie </a:t>
            </a:r>
            <a:r>
              <a:rPr lang="en-US" sz="2800" dirty="0"/>
              <a:t>River 345kV fault and </a:t>
            </a:r>
            <a:r>
              <a:rPr lang="en-US" sz="2800" dirty="0" smtClean="0"/>
              <a:t>trip</a:t>
            </a:r>
          </a:p>
          <a:p>
            <a:pPr lvl="1">
              <a:buFont typeface="Wingdings" panose="05000000000000000000" pitchFamily="2" charset="2"/>
              <a:buChar char="ü"/>
            </a:pPr>
            <a:r>
              <a:rPr lang="en-US" sz="2800" dirty="0" smtClean="0"/>
              <a:t>Worst case for RE – High summer load, with heavy path loading</a:t>
            </a:r>
            <a:endParaRPr lang="en-US" sz="2800" dirty="0"/>
          </a:p>
          <a:p>
            <a:pPr lvl="1">
              <a:buFont typeface="Wingdings" panose="05000000000000000000" pitchFamily="2" charset="2"/>
              <a:buChar char="ü"/>
            </a:pPr>
            <a:endParaRPr lang="en-US" sz="2800" dirty="0" smtClean="0"/>
          </a:p>
          <a:p>
            <a:pPr lvl="1">
              <a:buFont typeface="Wingdings" panose="05000000000000000000" pitchFamily="2" charset="2"/>
              <a:buChar char="ü"/>
            </a:pPr>
            <a:endParaRPr lang="en-US" sz="2800" dirty="0"/>
          </a:p>
          <a:p>
            <a:endParaRPr lang="en-US" dirty="0"/>
          </a:p>
        </p:txBody>
      </p:sp>
    </p:spTree>
    <p:extLst>
      <p:ext uri="{BB962C8B-B14F-4D97-AF65-F5344CB8AC3E}">
        <p14:creationId xmlns:p14="http://schemas.microsoft.com/office/powerpoint/2010/main" val="3098655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719" y="203930"/>
            <a:ext cx="9144000" cy="685800"/>
          </a:xfrm>
        </p:spPr>
        <p:txBody>
          <a:bodyPr>
            <a:noAutofit/>
          </a:bodyPr>
          <a:lstStyle/>
          <a:p>
            <a:pPr algn="ctr"/>
            <a:r>
              <a:rPr lang="en-US" dirty="0" smtClean="0"/>
              <a:t>Key results from Disturbance </a:t>
            </a:r>
            <a:r>
              <a:rPr lang="en-US" dirty="0"/>
              <a:t>response with Wind and Solar </a:t>
            </a:r>
            <a:r>
              <a:rPr lang="en-US" dirty="0" smtClean="0"/>
              <a:t>studies</a:t>
            </a:r>
            <a:endParaRPr lang="en-US" dirty="0"/>
          </a:p>
        </p:txBody>
      </p:sp>
      <p:sp>
        <p:nvSpPr>
          <p:cNvPr id="11" name="Rectangle 10"/>
          <p:cNvSpPr/>
          <p:nvPr/>
        </p:nvSpPr>
        <p:spPr>
          <a:xfrm>
            <a:off x="499317" y="1164134"/>
            <a:ext cx="11136805" cy="5816977"/>
          </a:xfrm>
          <a:prstGeom prst="rect">
            <a:avLst/>
          </a:prstGeom>
        </p:spPr>
        <p:txBody>
          <a:bodyPr wrap="square">
            <a:spAutoFit/>
          </a:bodyPr>
          <a:lstStyle/>
          <a:p>
            <a:pPr algn="ctr" defTabSz="914400"/>
            <a:r>
              <a:rPr lang="en-US" i="1" dirty="0">
                <a:latin typeface="Arial" pitchFamily="34" charset="0"/>
                <a:cs typeface="Arial" pitchFamily="34" charset="0"/>
              </a:rPr>
              <a:t>  </a:t>
            </a:r>
            <a:r>
              <a:rPr lang="en-US" i="1" dirty="0" smtClean="0">
                <a:latin typeface="Arial" pitchFamily="34" charset="0"/>
                <a:cs typeface="Arial" pitchFamily="34" charset="0"/>
              </a:rPr>
              <a:t> </a:t>
            </a:r>
            <a:r>
              <a:rPr lang="en-US" sz="2400" i="1" dirty="0" smtClean="0">
                <a:latin typeface="Arial" pitchFamily="34" charset="0"/>
                <a:cs typeface="Arial" pitchFamily="34" charset="0"/>
              </a:rPr>
              <a:t>only a few analyses to date, developing field of work</a:t>
            </a:r>
          </a:p>
          <a:p>
            <a:pPr marL="285750" indent="-285750" defTabSz="914400">
              <a:buFont typeface="Arial" panose="020B0604020202020204" pitchFamily="34" charset="0"/>
              <a:buChar char="•"/>
            </a:pPr>
            <a:endParaRPr lang="en-US" sz="800" dirty="0" smtClean="0">
              <a:latin typeface="Arial" pitchFamily="34" charset="0"/>
              <a:cs typeface="Arial" pitchFamily="34" charset="0"/>
            </a:endParaRPr>
          </a:p>
          <a:p>
            <a:pPr marL="285750" indent="-285750" defTabSz="914400">
              <a:buFont typeface="Arial" panose="020B0604020202020204" pitchFamily="34" charset="0"/>
              <a:buChar char="•"/>
            </a:pPr>
            <a:endParaRPr lang="en-US" sz="1400" dirty="0" smtClean="0">
              <a:latin typeface="Arial" pitchFamily="34" charset="0"/>
              <a:cs typeface="Arial" pitchFamily="34" charset="0"/>
            </a:endParaRPr>
          </a:p>
          <a:p>
            <a:pPr defTabSz="914400"/>
            <a:r>
              <a:rPr lang="en-US" sz="3200" dirty="0" smtClean="0">
                <a:latin typeface="Arial" pitchFamily="34" charset="0"/>
                <a:cs typeface="Arial" pitchFamily="34" charset="0"/>
              </a:rPr>
              <a:t>Disturbance Response appears adequate for 33-40% wind and solar and substantial coal displacement</a:t>
            </a:r>
          </a:p>
          <a:p>
            <a:pPr marL="914400" lvl="1" indent="-457200" defTabSz="914400">
              <a:buFont typeface="Arial" panose="020B0604020202020204" pitchFamily="34" charset="0"/>
              <a:buChar char="•"/>
            </a:pPr>
            <a:r>
              <a:rPr lang="en-US" sz="2800" dirty="0" smtClean="0">
                <a:latin typeface="Arial" pitchFamily="34" charset="0"/>
                <a:cs typeface="Arial" pitchFamily="34" charset="0"/>
              </a:rPr>
              <a:t>Use good, established planning and engineering practices, and</a:t>
            </a:r>
          </a:p>
          <a:p>
            <a:pPr marL="914400" lvl="1" indent="-457200" defTabSz="914400">
              <a:buFont typeface="Arial" panose="020B0604020202020204" pitchFamily="34" charset="0"/>
              <a:buChar char="•"/>
            </a:pPr>
            <a:r>
              <a:rPr lang="en-US" sz="2800" dirty="0">
                <a:latin typeface="Arial" pitchFamily="34" charset="0"/>
                <a:cs typeface="Arial" pitchFamily="34" charset="0"/>
              </a:rPr>
              <a:t>C</a:t>
            </a:r>
            <a:r>
              <a:rPr lang="en-US" sz="2800" dirty="0" smtClean="0">
                <a:latin typeface="Arial" pitchFamily="34" charset="0"/>
                <a:cs typeface="Arial" pitchFamily="34" charset="0"/>
              </a:rPr>
              <a:t>ommercially available technology</a:t>
            </a:r>
          </a:p>
          <a:p>
            <a:pPr marL="914400" lvl="1" indent="-457200" defTabSz="914400">
              <a:buFont typeface="Arial" panose="020B0604020202020204" pitchFamily="34" charset="0"/>
              <a:buChar char="•"/>
            </a:pPr>
            <a:endParaRPr lang="en-US" sz="3200" dirty="0">
              <a:latin typeface="Arial" pitchFamily="34" charset="0"/>
              <a:cs typeface="Arial" pitchFamily="34" charset="0"/>
            </a:endParaRPr>
          </a:p>
          <a:p>
            <a:pPr defTabSz="914400"/>
            <a:r>
              <a:rPr lang="en-US" sz="3200" dirty="0" smtClean="0">
                <a:latin typeface="Arial" pitchFamily="34" charset="0"/>
                <a:cs typeface="Arial" pitchFamily="34" charset="0"/>
              </a:rPr>
              <a:t>Tripping of rooftop PV without fault ride-through can result in system collapse </a:t>
            </a:r>
          </a:p>
          <a:p>
            <a:pPr defTabSz="914400"/>
            <a:r>
              <a:rPr lang="en-US" sz="3200" dirty="0" smtClean="0">
                <a:latin typeface="Arial" pitchFamily="34" charset="0"/>
                <a:cs typeface="Arial" pitchFamily="34" charset="0"/>
              </a:rPr>
              <a:t>(fix IEEE 1547 with CA Smart Inverter </a:t>
            </a:r>
            <a:r>
              <a:rPr lang="en-US" sz="3200" dirty="0" err="1" smtClean="0">
                <a:latin typeface="Arial" pitchFamily="34" charset="0"/>
                <a:cs typeface="Arial" pitchFamily="34" charset="0"/>
              </a:rPr>
              <a:t>Stds</a:t>
            </a:r>
            <a:r>
              <a:rPr lang="en-US" sz="3200" dirty="0" smtClean="0">
                <a:latin typeface="Arial" pitchFamily="34" charset="0"/>
                <a:cs typeface="Arial" pitchFamily="34" charset="0"/>
              </a:rPr>
              <a:t>. ??)</a:t>
            </a:r>
          </a:p>
          <a:p>
            <a:pPr defTabSz="914400"/>
            <a:endParaRPr lang="en-US" sz="1400" dirty="0">
              <a:latin typeface="Arial" pitchFamily="34" charset="0"/>
              <a:cs typeface="Arial" pitchFamily="34" charset="0"/>
            </a:endParaRPr>
          </a:p>
          <a:p>
            <a:pPr algn="ctr" defTabSz="914400"/>
            <a:r>
              <a:rPr lang="en-US" sz="2400" i="1" dirty="0" smtClean="0">
                <a:latin typeface="Arial" pitchFamily="34" charset="0"/>
                <a:cs typeface="Arial" pitchFamily="34" charset="0"/>
              </a:rPr>
              <a:t>Can not expect system to work without additional resources </a:t>
            </a:r>
          </a:p>
          <a:p>
            <a:pPr algn="ctr" defTabSz="914400"/>
            <a:r>
              <a:rPr lang="en-US" sz="2400" i="1" dirty="0" smtClean="0">
                <a:latin typeface="Arial" pitchFamily="34" charset="0"/>
                <a:cs typeface="Arial" pitchFamily="34" charset="0"/>
              </a:rPr>
              <a:t>And system adaptations to new conditions</a:t>
            </a:r>
          </a:p>
          <a:p>
            <a:pPr defTabSz="914400">
              <a:tabLst>
                <a:tab pos="514350" algn="l"/>
              </a:tabLst>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80121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343" y="911411"/>
            <a:ext cx="10456421" cy="5379430"/>
          </a:xfrm>
        </p:spPr>
        <p:txBody>
          <a:bodyPr>
            <a:noAutofit/>
          </a:bodyPr>
          <a:lstStyle/>
          <a:p>
            <a:r>
              <a:rPr lang="en-US" sz="2600" dirty="0" smtClean="0"/>
              <a:t>Attention to model parameters (control settings) is needed to validate against grid performance</a:t>
            </a:r>
          </a:p>
          <a:p>
            <a:r>
              <a:rPr lang="en-US" sz="2600" dirty="0" smtClean="0"/>
              <a:t>Frequency response degrades, but remaining conventional generators keep nadir &gt; 59.5 Hz</a:t>
            </a:r>
          </a:p>
          <a:p>
            <a:r>
              <a:rPr lang="en-US" sz="2600" dirty="0" smtClean="0"/>
              <a:t>WECC-wide Frequency Response Obligation (FRO) meets NERC standards (~860 MW/0.1 Hz), but some BA’s may need resource sharing (allowable)</a:t>
            </a:r>
          </a:p>
          <a:p>
            <a:r>
              <a:rPr lang="en-US" sz="2600" dirty="0" smtClean="0"/>
              <a:t>Location is most important for transient stability, not generator type</a:t>
            </a:r>
          </a:p>
          <a:p>
            <a:r>
              <a:rPr lang="en-US" sz="2600" dirty="0" smtClean="0"/>
              <a:t>High power transfer cases require Remedial Action Schemes, with and without wind/solar</a:t>
            </a:r>
          </a:p>
          <a:p>
            <a:r>
              <a:rPr lang="en-US" sz="2600" dirty="0" smtClean="0"/>
              <a:t>WECC 80% reduction in Coal commitment acceptable, 90% reduction necessitated addition of 3 synchronous condensers </a:t>
            </a:r>
            <a:endParaRPr lang="en-US" sz="2600" dirty="0"/>
          </a:p>
        </p:txBody>
      </p:sp>
      <p:sp>
        <p:nvSpPr>
          <p:cNvPr id="4" name="Title 1"/>
          <p:cNvSpPr>
            <a:spLocks noGrp="1"/>
          </p:cNvSpPr>
          <p:nvPr>
            <p:ph type="title"/>
          </p:nvPr>
        </p:nvSpPr>
        <p:spPr>
          <a:xfrm>
            <a:off x="1083539" y="-185195"/>
            <a:ext cx="9905998" cy="1478570"/>
          </a:xfrm>
        </p:spPr>
        <p:txBody>
          <a:bodyPr>
            <a:noAutofit/>
          </a:bodyPr>
          <a:lstStyle/>
          <a:p>
            <a:pPr algn="ctr"/>
            <a:r>
              <a:rPr lang="en-US" dirty="0" smtClean="0"/>
              <a:t>Disturbance </a:t>
            </a:r>
            <a:r>
              <a:rPr lang="en-US" dirty="0"/>
              <a:t>response with Wind and </a:t>
            </a:r>
            <a:r>
              <a:rPr lang="en-US" dirty="0" smtClean="0"/>
              <a:t>Solar</a:t>
            </a:r>
            <a:br>
              <a:rPr lang="en-US" dirty="0" smtClean="0"/>
            </a:br>
            <a:r>
              <a:rPr lang="en-US" dirty="0" smtClean="0"/>
              <a:t>WWSIS 3 findings</a:t>
            </a:r>
            <a:endParaRPr lang="en-US" dirty="0"/>
          </a:p>
        </p:txBody>
      </p:sp>
    </p:spTree>
    <p:extLst>
      <p:ext uri="{BB962C8B-B14F-4D97-AF65-F5344CB8AC3E}">
        <p14:creationId xmlns:p14="http://schemas.microsoft.com/office/powerpoint/2010/main" val="243679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540" y="307929"/>
            <a:ext cx="9905998" cy="1478570"/>
          </a:xfrm>
        </p:spPr>
        <p:txBody>
          <a:bodyPr/>
          <a:lstStyle/>
          <a:p>
            <a:pPr algn="ctr"/>
            <a:r>
              <a:rPr lang="en-US" dirty="0" smtClean="0"/>
              <a:t>Conventional solutions</a:t>
            </a:r>
            <a:endParaRPr lang="en-US" dirty="0"/>
          </a:p>
        </p:txBody>
      </p:sp>
      <p:sp>
        <p:nvSpPr>
          <p:cNvPr id="3" name="Content Placeholder 2"/>
          <p:cNvSpPr>
            <a:spLocks noGrp="1"/>
          </p:cNvSpPr>
          <p:nvPr>
            <p:ph idx="1"/>
          </p:nvPr>
        </p:nvSpPr>
        <p:spPr>
          <a:xfrm>
            <a:off x="1083539" y="1450832"/>
            <a:ext cx="9905999" cy="4926817"/>
          </a:xfrm>
        </p:spPr>
        <p:txBody>
          <a:bodyPr>
            <a:normAutofit fontScale="92500" lnSpcReduction="20000"/>
          </a:bodyPr>
          <a:lstStyle/>
          <a:p>
            <a:endParaRPr lang="en-US" dirty="0"/>
          </a:p>
          <a:p>
            <a:pPr marL="0" indent="0">
              <a:buNone/>
            </a:pPr>
            <a:r>
              <a:rPr lang="en-US" sz="2900" dirty="0"/>
              <a:t>Traditional transmission system reinforcements to address stability, voltage, and thermal problems include: </a:t>
            </a:r>
          </a:p>
          <a:p>
            <a:r>
              <a:rPr lang="en-US" sz="2900" dirty="0" smtClean="0"/>
              <a:t>Transformers </a:t>
            </a:r>
            <a:endParaRPr lang="en-US" sz="2900" dirty="0"/>
          </a:p>
          <a:p>
            <a:r>
              <a:rPr lang="en-US" sz="2900" dirty="0" smtClean="0"/>
              <a:t>Shunt capacitors</a:t>
            </a:r>
          </a:p>
          <a:p>
            <a:r>
              <a:rPr lang="en-US" sz="2900" dirty="0" smtClean="0"/>
              <a:t>Series compensation</a:t>
            </a:r>
          </a:p>
          <a:p>
            <a:r>
              <a:rPr lang="en-US" sz="2900" dirty="0" smtClean="0"/>
              <a:t>Static VAR compensators (SVC)</a:t>
            </a:r>
          </a:p>
          <a:p>
            <a:r>
              <a:rPr lang="en-US" sz="2900" dirty="0" smtClean="0"/>
              <a:t>Static Compensators (STATCOM, including D-</a:t>
            </a:r>
            <a:r>
              <a:rPr lang="en-US" sz="2900" dirty="0" err="1" smtClean="0"/>
              <a:t>Var</a:t>
            </a:r>
            <a:r>
              <a:rPr lang="en-US" sz="2900" dirty="0" smtClean="0"/>
              <a:t>) </a:t>
            </a:r>
            <a:endParaRPr lang="en-US" sz="2900" dirty="0"/>
          </a:p>
          <a:p>
            <a:r>
              <a:rPr lang="en-US" sz="2900" dirty="0" smtClean="0"/>
              <a:t>Local transmission lines</a:t>
            </a:r>
            <a:endParaRPr lang="en-US" sz="2900" dirty="0"/>
          </a:p>
        </p:txBody>
      </p:sp>
    </p:spTree>
    <p:extLst>
      <p:ext uri="{BB962C8B-B14F-4D97-AF65-F5344CB8AC3E}">
        <p14:creationId xmlns:p14="http://schemas.microsoft.com/office/powerpoint/2010/main" val="1400211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4091"/>
            <a:ext cx="9905998" cy="1478570"/>
          </a:xfrm>
        </p:spPr>
        <p:txBody>
          <a:bodyPr/>
          <a:lstStyle/>
          <a:p>
            <a:pPr algn="ctr"/>
            <a:r>
              <a:rPr lang="en-US" dirty="0" smtClean="0"/>
              <a:t> Additional solutions </a:t>
            </a:r>
            <a:endParaRPr lang="en-US" dirty="0"/>
          </a:p>
        </p:txBody>
      </p:sp>
      <p:sp>
        <p:nvSpPr>
          <p:cNvPr id="3" name="Content Placeholder 2"/>
          <p:cNvSpPr>
            <a:spLocks noGrp="1"/>
          </p:cNvSpPr>
          <p:nvPr>
            <p:ph idx="1"/>
          </p:nvPr>
        </p:nvSpPr>
        <p:spPr>
          <a:xfrm>
            <a:off x="1141411" y="1282039"/>
            <a:ext cx="9905999" cy="5755608"/>
          </a:xfrm>
        </p:spPr>
        <p:txBody>
          <a:bodyPr>
            <a:normAutofit/>
          </a:bodyPr>
          <a:lstStyle/>
          <a:p>
            <a:r>
              <a:rPr lang="en-US" sz="3200" dirty="0" smtClean="0"/>
              <a:t>Frequency responsive controls on synchronous Concentrating Solar Power (and Hydro) plants</a:t>
            </a:r>
          </a:p>
          <a:p>
            <a:r>
              <a:rPr lang="en-US" sz="3200" dirty="0" smtClean="0"/>
              <a:t>Synchronous condensers</a:t>
            </a:r>
          </a:p>
          <a:p>
            <a:pPr lvl="1">
              <a:buFont typeface="Wingdings" panose="05000000000000000000" pitchFamily="2" charset="2"/>
              <a:buChar char="ü"/>
            </a:pPr>
            <a:r>
              <a:rPr lang="en-US" sz="3200" dirty="0" smtClean="0"/>
              <a:t>New ($200/MVA)</a:t>
            </a:r>
          </a:p>
          <a:p>
            <a:pPr lvl="1">
              <a:buFont typeface="Wingdings" panose="05000000000000000000" pitchFamily="2" charset="2"/>
              <a:buChar char="ü"/>
            </a:pPr>
            <a:r>
              <a:rPr lang="en-US" sz="3200" dirty="0" smtClean="0"/>
              <a:t>Conversions of retiring fossil plants ($40/MVA)</a:t>
            </a:r>
          </a:p>
          <a:p>
            <a:pPr lvl="1">
              <a:buFont typeface="Wingdings" panose="05000000000000000000" pitchFamily="2" charset="2"/>
              <a:buChar char="ü"/>
            </a:pPr>
            <a:r>
              <a:rPr lang="en-US" sz="3200" dirty="0" smtClean="0"/>
              <a:t>Clutch option on new gas generators</a:t>
            </a:r>
          </a:p>
          <a:p>
            <a:r>
              <a:rPr lang="en-US" sz="3200" dirty="0"/>
              <a:t>Storage, and Demand Response</a:t>
            </a:r>
          </a:p>
          <a:p>
            <a:pPr lvl="1">
              <a:buFont typeface="Wingdings" panose="05000000000000000000" pitchFamily="2" charset="2"/>
              <a:buChar char="ü"/>
            </a:pPr>
            <a:endParaRPr lang="en-US" sz="2400" dirty="0" smtClean="0"/>
          </a:p>
          <a:p>
            <a:endParaRPr lang="en-US" dirty="0"/>
          </a:p>
        </p:txBody>
      </p:sp>
    </p:spTree>
    <p:extLst>
      <p:ext uri="{BB962C8B-B14F-4D97-AF65-F5344CB8AC3E}">
        <p14:creationId xmlns:p14="http://schemas.microsoft.com/office/powerpoint/2010/main" val="1126340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4091"/>
            <a:ext cx="9905998" cy="1478570"/>
          </a:xfrm>
        </p:spPr>
        <p:txBody>
          <a:bodyPr/>
          <a:lstStyle/>
          <a:p>
            <a:pPr algn="ctr"/>
            <a:r>
              <a:rPr lang="en-US" dirty="0" smtClean="0"/>
              <a:t> Additional solutions </a:t>
            </a:r>
            <a:endParaRPr lang="en-US" dirty="0"/>
          </a:p>
        </p:txBody>
      </p:sp>
      <p:sp>
        <p:nvSpPr>
          <p:cNvPr id="3" name="Content Placeholder 2"/>
          <p:cNvSpPr>
            <a:spLocks noGrp="1"/>
          </p:cNvSpPr>
          <p:nvPr>
            <p:ph idx="1"/>
          </p:nvPr>
        </p:nvSpPr>
        <p:spPr>
          <a:xfrm>
            <a:off x="1021369" y="1102392"/>
            <a:ext cx="9905999" cy="5755608"/>
          </a:xfrm>
        </p:spPr>
        <p:txBody>
          <a:bodyPr>
            <a:normAutofit/>
          </a:bodyPr>
          <a:lstStyle/>
          <a:p>
            <a:r>
              <a:rPr lang="en-US" sz="2800" dirty="0" smtClean="0"/>
              <a:t>Advanced controls on inverter-based generators </a:t>
            </a:r>
          </a:p>
          <a:p>
            <a:pPr lvl="1">
              <a:buFont typeface="Wingdings" panose="05000000000000000000" pitchFamily="2" charset="2"/>
              <a:buChar char="ü"/>
            </a:pPr>
            <a:r>
              <a:rPr lang="en-US" sz="2800" dirty="0" smtClean="0"/>
              <a:t>Increased complexity, but may be “better” than synchronous capabilities</a:t>
            </a:r>
          </a:p>
          <a:p>
            <a:pPr lvl="1">
              <a:buFont typeface="Wingdings" panose="05000000000000000000" pitchFamily="2" charset="2"/>
              <a:buChar char="ü"/>
            </a:pPr>
            <a:r>
              <a:rPr lang="en-US" sz="2800" dirty="0" smtClean="0"/>
              <a:t>Commercial options available, not generally requested or required   (Wind in ERCOT and Quebec exceptions)</a:t>
            </a:r>
          </a:p>
          <a:p>
            <a:pPr lvl="1">
              <a:buFont typeface="Wingdings" panose="05000000000000000000" pitchFamily="2" charset="2"/>
              <a:buChar char="ü"/>
            </a:pPr>
            <a:r>
              <a:rPr lang="en-US" sz="2800" dirty="0" smtClean="0"/>
              <a:t>Wind inertial option has no energy/opportunity cost</a:t>
            </a:r>
          </a:p>
          <a:p>
            <a:pPr lvl="1">
              <a:buFont typeface="Wingdings" panose="05000000000000000000" pitchFamily="2" charset="2"/>
              <a:buChar char="ü"/>
            </a:pPr>
            <a:r>
              <a:rPr lang="en-US" sz="2800" dirty="0" smtClean="0"/>
              <a:t>Governor droop and AGC ramp-up are essentially curtailment, use sparingly</a:t>
            </a:r>
          </a:p>
          <a:p>
            <a:pPr lvl="1">
              <a:buFont typeface="Wingdings" panose="05000000000000000000" pitchFamily="2" charset="2"/>
              <a:buChar char="ü"/>
            </a:pPr>
            <a:endParaRPr lang="en-US" sz="2400" dirty="0" smtClean="0"/>
          </a:p>
          <a:p>
            <a:endParaRPr lang="en-US" dirty="0"/>
          </a:p>
        </p:txBody>
      </p:sp>
      <p:sp>
        <p:nvSpPr>
          <p:cNvPr id="4" name="TextBox 3"/>
          <p:cNvSpPr txBox="1"/>
          <p:nvPr/>
        </p:nvSpPr>
        <p:spPr>
          <a:xfrm>
            <a:off x="2099951" y="5825766"/>
            <a:ext cx="8392082" cy="584775"/>
          </a:xfrm>
          <a:prstGeom prst="rect">
            <a:avLst/>
          </a:prstGeom>
          <a:noFill/>
        </p:spPr>
        <p:txBody>
          <a:bodyPr wrap="square" rtlCol="0">
            <a:spAutoFit/>
          </a:bodyPr>
          <a:lstStyle/>
          <a:p>
            <a:pPr algn="ctr"/>
            <a:r>
              <a:rPr lang="en-US" sz="3200" i="1" dirty="0" smtClean="0"/>
              <a:t>Market Design and Economic Optimization Issues?</a:t>
            </a:r>
            <a:endParaRPr lang="en-US" sz="3200" i="1" dirty="0"/>
          </a:p>
        </p:txBody>
      </p:sp>
    </p:spTree>
    <p:extLst>
      <p:ext uri="{BB962C8B-B14F-4D97-AF65-F5344CB8AC3E}">
        <p14:creationId xmlns:p14="http://schemas.microsoft.com/office/powerpoint/2010/main" val="1015478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Supplemental information/background slides</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062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08919169"/>
              </p:ext>
            </p:extLst>
          </p:nvPr>
        </p:nvGraphicFramePr>
        <p:xfrm>
          <a:off x="991509" y="646008"/>
          <a:ext cx="9906000" cy="5015992"/>
        </p:xfrm>
        <a:graphic>
          <a:graphicData uri="http://schemas.openxmlformats.org/drawingml/2006/table">
            <a:tbl>
              <a:tblPr/>
              <a:tblGrid>
                <a:gridCol w="9906000"/>
              </a:tblGrid>
              <a:tr h="0">
                <a:tc>
                  <a:txBody>
                    <a:bodyPr/>
                    <a:lstStyle/>
                    <a:p>
                      <a:pPr marL="0" marR="0">
                        <a:lnSpc>
                          <a:spcPct val="115000"/>
                        </a:lnSpc>
                        <a:spcBef>
                          <a:spcPts val="0"/>
                        </a:spcBef>
                        <a:spcAft>
                          <a:spcPts val="800"/>
                        </a:spcAft>
                      </a:pPr>
                      <a:r>
                        <a:rPr lang="en-US" sz="2800" dirty="0">
                          <a:effectLst/>
                          <a:latin typeface="Calibri" panose="020F0502020204030204" pitchFamily="34" charset="0"/>
                        </a:rPr>
                        <a:t>The North American Electric Reliability Corporation (NERC) is a </a:t>
                      </a:r>
                      <a:r>
                        <a:rPr lang="en-US" sz="2800" dirty="0" smtClean="0">
                          <a:effectLst/>
                          <a:latin typeface="Calibri" panose="020F0502020204030204" pitchFamily="34" charset="0"/>
                        </a:rPr>
                        <a:t>not-for-profit, </a:t>
                      </a:r>
                      <a:r>
                        <a:rPr lang="en-US" sz="2800" dirty="0">
                          <a:effectLst/>
                          <a:latin typeface="Calibri" panose="020F0502020204030204" pitchFamily="34" charset="0"/>
                        </a:rPr>
                        <a:t>international regulatory authority whose mission is to </a:t>
                      </a:r>
                      <a:r>
                        <a:rPr lang="en-US" sz="2800" b="1" i="1" dirty="0">
                          <a:effectLst/>
                          <a:latin typeface="Calibri" panose="020F0502020204030204" pitchFamily="34" charset="0"/>
                        </a:rPr>
                        <a:t>assure the reliability </a:t>
                      </a:r>
                      <a:r>
                        <a:rPr lang="en-US" sz="2800" dirty="0">
                          <a:effectLst/>
                          <a:latin typeface="Calibri" panose="020F0502020204030204" pitchFamily="34" charset="0"/>
                        </a:rPr>
                        <a:t>of the bulk power system in North America. </a:t>
                      </a:r>
                      <a:endParaRPr lang="en-US" sz="2800" dirty="0" smtClean="0">
                        <a:effectLst/>
                        <a:latin typeface="Calibri" panose="020F0502020204030204" pitchFamily="34" charset="0"/>
                      </a:endParaRPr>
                    </a:p>
                    <a:p>
                      <a:pPr marL="457200" marR="0" indent="-457200">
                        <a:lnSpc>
                          <a:spcPct val="115000"/>
                        </a:lnSpc>
                        <a:spcBef>
                          <a:spcPts val="0"/>
                        </a:spcBef>
                        <a:spcAft>
                          <a:spcPts val="800"/>
                        </a:spcAft>
                        <a:buFont typeface="Arial" panose="020B0604020202020204" pitchFamily="34" charset="0"/>
                        <a:buChar char="•"/>
                      </a:pPr>
                      <a:r>
                        <a:rPr lang="en-US" sz="2800" dirty="0" smtClean="0">
                          <a:effectLst/>
                          <a:latin typeface="Calibri" panose="020F0502020204030204" pitchFamily="34" charset="0"/>
                        </a:rPr>
                        <a:t>develops </a:t>
                      </a:r>
                      <a:r>
                        <a:rPr lang="en-US" sz="2800" dirty="0">
                          <a:effectLst/>
                          <a:latin typeface="Calibri" panose="020F0502020204030204" pitchFamily="34" charset="0"/>
                        </a:rPr>
                        <a:t>and enforces Reliability Standards; </a:t>
                      </a:r>
                      <a:endParaRPr lang="en-US" sz="2800" dirty="0" smtClean="0">
                        <a:effectLst/>
                        <a:latin typeface="Calibri" panose="020F0502020204030204" pitchFamily="34" charset="0"/>
                      </a:endParaRPr>
                    </a:p>
                    <a:p>
                      <a:pPr marL="457200" marR="0" indent="-457200">
                        <a:lnSpc>
                          <a:spcPct val="115000"/>
                        </a:lnSpc>
                        <a:spcBef>
                          <a:spcPts val="0"/>
                        </a:spcBef>
                        <a:spcAft>
                          <a:spcPts val="800"/>
                        </a:spcAft>
                        <a:buFont typeface="Arial" panose="020B0604020202020204" pitchFamily="34" charset="0"/>
                        <a:buChar char="•"/>
                      </a:pPr>
                      <a:r>
                        <a:rPr lang="en-US" sz="2800" dirty="0" smtClean="0">
                          <a:effectLst/>
                          <a:latin typeface="Calibri" panose="020F0502020204030204" pitchFamily="34" charset="0"/>
                        </a:rPr>
                        <a:t>annually </a:t>
                      </a:r>
                      <a:r>
                        <a:rPr lang="en-US" sz="2800" dirty="0">
                          <a:effectLst/>
                          <a:latin typeface="Calibri" panose="020F0502020204030204" pitchFamily="34" charset="0"/>
                        </a:rPr>
                        <a:t>assesses seasonal and long‐term reliability; </a:t>
                      </a:r>
                      <a:endParaRPr lang="en-US" sz="2800" dirty="0" smtClean="0">
                        <a:effectLst/>
                        <a:latin typeface="Calibri" panose="020F0502020204030204" pitchFamily="34" charset="0"/>
                      </a:endParaRPr>
                    </a:p>
                    <a:p>
                      <a:pPr marL="457200" marR="0" indent="-457200">
                        <a:lnSpc>
                          <a:spcPct val="115000"/>
                        </a:lnSpc>
                        <a:spcBef>
                          <a:spcPts val="0"/>
                        </a:spcBef>
                        <a:spcAft>
                          <a:spcPts val="800"/>
                        </a:spcAft>
                        <a:buFont typeface="Arial" panose="020B0604020202020204" pitchFamily="34" charset="0"/>
                        <a:buChar char="•"/>
                      </a:pPr>
                      <a:r>
                        <a:rPr lang="en-US" sz="2800" dirty="0" smtClean="0">
                          <a:effectLst/>
                          <a:latin typeface="Calibri" panose="020F0502020204030204" pitchFamily="34" charset="0"/>
                        </a:rPr>
                        <a:t>monitors </a:t>
                      </a:r>
                      <a:r>
                        <a:rPr lang="en-US" sz="2800" dirty="0">
                          <a:effectLst/>
                          <a:latin typeface="Calibri" panose="020F0502020204030204" pitchFamily="34" charset="0"/>
                        </a:rPr>
                        <a:t>the bulk power system through system awareness</a:t>
                      </a:r>
                      <a:r>
                        <a:rPr lang="en-US" sz="2800" dirty="0" smtClean="0">
                          <a:effectLst/>
                          <a:latin typeface="Calibri" panose="020F0502020204030204" pitchFamily="34" charset="0"/>
                        </a:rPr>
                        <a:t>;</a:t>
                      </a:r>
                    </a:p>
                    <a:p>
                      <a:pPr marL="457200" marR="0" indent="-457200">
                        <a:lnSpc>
                          <a:spcPct val="115000"/>
                        </a:lnSpc>
                        <a:spcBef>
                          <a:spcPts val="0"/>
                        </a:spcBef>
                        <a:spcAft>
                          <a:spcPts val="800"/>
                        </a:spcAft>
                        <a:buFont typeface="Arial" panose="020B0604020202020204" pitchFamily="34" charset="0"/>
                        <a:buChar char="•"/>
                      </a:pPr>
                      <a:r>
                        <a:rPr lang="en-US" sz="2800" dirty="0" smtClean="0">
                          <a:effectLst/>
                          <a:latin typeface="Calibri" panose="020F0502020204030204" pitchFamily="34" charset="0"/>
                        </a:rPr>
                        <a:t>educates</a:t>
                      </a:r>
                      <a:r>
                        <a:rPr lang="en-US" sz="2800" dirty="0">
                          <a:effectLst/>
                          <a:latin typeface="Calibri" panose="020F0502020204030204" pitchFamily="34" charset="0"/>
                        </a:rPr>
                        <a:t>, trains, and certifies industry </a:t>
                      </a:r>
                      <a:r>
                        <a:rPr lang="en-US" sz="2800" dirty="0" smtClean="0">
                          <a:effectLst/>
                          <a:latin typeface="Calibri" panose="020F0502020204030204" pitchFamily="34" charset="0"/>
                        </a:rPr>
                        <a:t>personnel; </a:t>
                      </a:r>
                    </a:p>
                    <a:p>
                      <a:pPr marL="457200" marR="0" indent="-457200">
                        <a:lnSpc>
                          <a:spcPct val="115000"/>
                        </a:lnSpc>
                        <a:spcBef>
                          <a:spcPts val="0"/>
                        </a:spcBef>
                        <a:spcAft>
                          <a:spcPts val="800"/>
                        </a:spcAft>
                        <a:buFont typeface="Arial" panose="020B0604020202020204" pitchFamily="34" charset="0"/>
                        <a:buChar char="•"/>
                      </a:pPr>
                      <a:r>
                        <a:rPr lang="en-US" sz="2800" dirty="0" smtClean="0">
                          <a:effectLst/>
                          <a:latin typeface="Calibri" panose="020F0502020204030204" pitchFamily="34" charset="0"/>
                        </a:rPr>
                        <a:t>subject </a:t>
                      </a:r>
                      <a:r>
                        <a:rPr lang="en-US" sz="2800" dirty="0">
                          <a:effectLst/>
                          <a:latin typeface="Calibri" panose="020F0502020204030204" pitchFamily="34" charset="0"/>
                        </a:rPr>
                        <a:t>to oversight by the Federal Energy Regulatory Commission and governmental authorities in Canada. </a:t>
                      </a:r>
                      <a:endParaRPr lang="en-US" sz="2800" dirty="0">
                        <a:effectLst/>
                        <a:latin typeface="calibri" panose="020F0502020204030204" pitchFamily="34" charset="0"/>
                      </a:endParaRPr>
                    </a:p>
                  </a:txBody>
                  <a:tcPr anchor="ctr">
                    <a:lnL>
                      <a:noFill/>
                    </a:lnL>
                    <a:lnR>
                      <a:noFill/>
                    </a:lnR>
                    <a:lnT>
                      <a:noFill/>
                    </a:lnT>
                    <a:lnB>
                      <a:noFill/>
                    </a:lnB>
                  </a:tcPr>
                </a:tc>
              </a:tr>
            </a:tbl>
          </a:graphicData>
        </a:graphic>
      </p:graphicFrame>
      <p:sp>
        <p:nvSpPr>
          <p:cNvPr id="6" name="Rectangle 1"/>
          <p:cNvSpPr>
            <a:spLocks noChangeArrowheads="1"/>
          </p:cNvSpPr>
          <p:nvPr/>
        </p:nvSpPr>
        <p:spPr bwMode="auto">
          <a:xfrm>
            <a:off x="1141413" y="334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35499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84052756"/>
              </p:ext>
            </p:extLst>
          </p:nvPr>
        </p:nvGraphicFramePr>
        <p:xfrm>
          <a:off x="991509" y="646008"/>
          <a:ext cx="9906000" cy="582168"/>
        </p:xfrm>
        <a:graphic>
          <a:graphicData uri="http://schemas.openxmlformats.org/drawingml/2006/table">
            <a:tbl>
              <a:tblPr/>
              <a:tblGrid>
                <a:gridCol w="9906000"/>
              </a:tblGrid>
              <a:tr h="0">
                <a:tc>
                  <a:txBody>
                    <a:bodyPr/>
                    <a:lstStyle/>
                    <a:p>
                      <a:pPr marL="0" marR="0">
                        <a:lnSpc>
                          <a:spcPct val="115000"/>
                        </a:lnSpc>
                        <a:spcBef>
                          <a:spcPts val="0"/>
                        </a:spcBef>
                        <a:spcAft>
                          <a:spcPts val="800"/>
                        </a:spcAft>
                      </a:pPr>
                      <a:r>
                        <a:rPr lang="en-US" sz="2800" dirty="0" smtClean="0">
                          <a:effectLst/>
                          <a:latin typeface="calibri" panose="020F0502020204030204" pitchFamily="34" charset="0"/>
                        </a:rPr>
                        <a:t>NERC definition of re</a:t>
                      </a:r>
                      <a:endParaRPr lang="en-US" sz="2800" dirty="0">
                        <a:effectLst/>
                        <a:latin typeface="calibri" panose="020F0502020204030204" pitchFamily="34" charset="0"/>
                      </a:endParaRPr>
                    </a:p>
                  </a:txBody>
                  <a:tcPr anchor="ctr">
                    <a:lnL>
                      <a:noFill/>
                    </a:lnL>
                    <a:lnR>
                      <a:noFill/>
                    </a:lnR>
                    <a:lnT>
                      <a:noFill/>
                    </a:lnT>
                    <a:lnB>
                      <a:noFill/>
                    </a:lnB>
                  </a:tcPr>
                </a:tc>
              </a:tr>
            </a:tbl>
          </a:graphicData>
        </a:graphic>
      </p:graphicFrame>
      <p:sp>
        <p:nvSpPr>
          <p:cNvPr id="6" name="Rectangle 1"/>
          <p:cNvSpPr>
            <a:spLocks noChangeArrowheads="1"/>
          </p:cNvSpPr>
          <p:nvPr/>
        </p:nvSpPr>
        <p:spPr bwMode="auto">
          <a:xfrm>
            <a:off x="1141413" y="334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2" name="Picture 1"/>
          <p:cNvPicPr>
            <a:picLocks noChangeAspect="1"/>
          </p:cNvPicPr>
          <p:nvPr/>
        </p:nvPicPr>
        <p:blipFill>
          <a:blip r:embed="rId2"/>
          <a:stretch>
            <a:fillRect/>
          </a:stretch>
        </p:blipFill>
        <p:spPr>
          <a:xfrm>
            <a:off x="707138" y="158190"/>
            <a:ext cx="10700376" cy="6287580"/>
          </a:xfrm>
          <a:prstGeom prst="rect">
            <a:avLst/>
          </a:prstGeom>
        </p:spPr>
      </p:pic>
      <p:sp>
        <p:nvSpPr>
          <p:cNvPr id="3" name="TextBox 2"/>
          <p:cNvSpPr txBox="1"/>
          <p:nvPr/>
        </p:nvSpPr>
        <p:spPr>
          <a:xfrm>
            <a:off x="1394085" y="6445770"/>
            <a:ext cx="3657600" cy="369332"/>
          </a:xfrm>
          <a:prstGeom prst="rect">
            <a:avLst/>
          </a:prstGeom>
          <a:noFill/>
        </p:spPr>
        <p:txBody>
          <a:bodyPr wrap="square" rtlCol="0">
            <a:spAutoFit/>
          </a:bodyPr>
          <a:lstStyle/>
          <a:p>
            <a:r>
              <a:rPr lang="en-US" dirty="0"/>
              <a:t>R. Zavadil, UVIG, 2014 Tucson, AZ</a:t>
            </a:r>
          </a:p>
        </p:txBody>
      </p:sp>
      <p:sp>
        <p:nvSpPr>
          <p:cNvPr id="4" name="Rectangle 3"/>
          <p:cNvSpPr/>
          <p:nvPr/>
        </p:nvSpPr>
        <p:spPr>
          <a:xfrm>
            <a:off x="3048000" y="3105835"/>
            <a:ext cx="6096000" cy="646331"/>
          </a:xfrm>
          <a:prstGeom prst="rect">
            <a:avLst/>
          </a:prstGeom>
        </p:spPr>
        <p:txBody>
          <a:bodyPr>
            <a:spAutoFit/>
          </a:bodyPr>
          <a:lstStyle/>
          <a:p>
            <a:pPr marL="457200" indent="-457200">
              <a:buFont typeface="+mj-lt"/>
              <a:buAutoNum type="arabicPeriod"/>
            </a:pPr>
            <a:r>
              <a:rPr lang="en-US" dirty="0">
                <a:solidFill>
                  <a:srgbClr val="FFFF00"/>
                </a:solidFill>
              </a:rPr>
              <a:t>Can enable access to market by distributed generation and demand response</a:t>
            </a:r>
          </a:p>
        </p:txBody>
      </p:sp>
    </p:spTree>
    <p:extLst>
      <p:ext uri="{BB962C8B-B14F-4D97-AF65-F5344CB8AC3E}">
        <p14:creationId xmlns:p14="http://schemas.microsoft.com/office/powerpoint/2010/main" val="12811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pPr algn="ctr"/>
            <a:r>
              <a:rPr lang="en-US" dirty="0" smtClean="0"/>
              <a:t>Key Elements of Reliability</a:t>
            </a:r>
            <a:endParaRPr lang="en-US" dirty="0"/>
          </a:p>
        </p:txBody>
      </p:sp>
      <p:sp>
        <p:nvSpPr>
          <p:cNvPr id="3" name="Content Placeholder 2"/>
          <p:cNvSpPr>
            <a:spLocks noGrp="1"/>
          </p:cNvSpPr>
          <p:nvPr>
            <p:ph idx="1"/>
          </p:nvPr>
        </p:nvSpPr>
        <p:spPr>
          <a:xfrm>
            <a:off x="1009436" y="1624382"/>
            <a:ext cx="9905999" cy="5545399"/>
          </a:xfrm>
        </p:spPr>
        <p:txBody>
          <a:bodyPr>
            <a:normAutofit/>
          </a:bodyPr>
          <a:lstStyle/>
          <a:p>
            <a:pPr marL="0" indent="0">
              <a:buNone/>
            </a:pPr>
            <a:r>
              <a:rPr lang="en-US" sz="3600" dirty="0" smtClean="0"/>
              <a:t>Element #2 </a:t>
            </a:r>
            <a:r>
              <a:rPr lang="en-US" sz="3600" b="1" i="1" dirty="0" smtClean="0"/>
              <a:t>Normal Operations and Load Balancing</a:t>
            </a:r>
          </a:p>
          <a:p>
            <a:pPr lvl="1"/>
            <a:r>
              <a:rPr lang="en-US" sz="3200" dirty="0" smtClean="0"/>
              <a:t>Unit Commitment, Economic Dispatch, Regulation with Automatic Generation Control</a:t>
            </a:r>
          </a:p>
          <a:p>
            <a:pPr lvl="1"/>
            <a:r>
              <a:rPr lang="en-US" sz="3200" dirty="0" smtClean="0"/>
              <a:t>Security Constrained: accounts for transmission limits and contingency needs</a:t>
            </a:r>
          </a:p>
          <a:p>
            <a:pPr lvl="1"/>
            <a:r>
              <a:rPr lang="en-US" sz="3200" dirty="0" smtClean="0"/>
              <a:t>Time sequential </a:t>
            </a:r>
            <a:r>
              <a:rPr lang="en-US" sz="3200" b="1" i="1" dirty="0" smtClean="0"/>
              <a:t>Production </a:t>
            </a:r>
            <a:r>
              <a:rPr lang="en-US" sz="3200" b="1" i="1" dirty="0"/>
              <a:t>C</a:t>
            </a:r>
            <a:r>
              <a:rPr lang="en-US" sz="3200" b="1" i="1" dirty="0" smtClean="0"/>
              <a:t>ost Minimization</a:t>
            </a:r>
            <a:r>
              <a:rPr lang="en-US" sz="3200" dirty="0" smtClean="0"/>
              <a:t> determines commitment, dispatch, and regulation merit order</a:t>
            </a:r>
          </a:p>
          <a:p>
            <a:pPr lvl="1"/>
            <a:endParaRPr lang="en-US" dirty="0" smtClean="0"/>
          </a:p>
          <a:p>
            <a:endParaRPr lang="en-US" dirty="0"/>
          </a:p>
        </p:txBody>
      </p:sp>
    </p:spTree>
    <p:extLst>
      <p:ext uri="{BB962C8B-B14F-4D97-AF65-F5344CB8AC3E}">
        <p14:creationId xmlns:p14="http://schemas.microsoft.com/office/powerpoint/2010/main" val="299935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627" y="0"/>
            <a:ext cx="8229600" cy="1143000"/>
          </a:xfrm>
        </p:spPr>
        <p:txBody>
          <a:bodyPr>
            <a:normAutofit/>
          </a:bodyPr>
          <a:lstStyle/>
          <a:p>
            <a:pPr algn="ctr"/>
            <a:r>
              <a:rPr lang="en-US" sz="3200" dirty="0" smtClean="0"/>
              <a:t>Operations and Balancing with high penetrations of wind and solar</a:t>
            </a:r>
            <a:endParaRPr lang="en-US" sz="3200" dirty="0"/>
          </a:p>
        </p:txBody>
      </p:sp>
      <p:sp>
        <p:nvSpPr>
          <p:cNvPr id="3" name="Text Placeholder 2"/>
          <p:cNvSpPr>
            <a:spLocks noGrp="1"/>
          </p:cNvSpPr>
          <p:nvPr>
            <p:ph type="body" sz="quarter" idx="13"/>
          </p:nvPr>
        </p:nvSpPr>
        <p:spPr>
          <a:xfrm>
            <a:off x="1305481" y="1357459"/>
            <a:ext cx="9599891" cy="6056722"/>
          </a:xfrm>
        </p:spPr>
        <p:txBody>
          <a:bodyPr>
            <a:normAutofit/>
          </a:bodyPr>
          <a:lstStyle/>
          <a:p>
            <a:pPr marL="0" indent="0">
              <a:buNone/>
            </a:pPr>
            <a:r>
              <a:rPr lang="en-US" sz="3600" dirty="0" smtClean="0"/>
              <a:t>Modeling Frameworks</a:t>
            </a:r>
          </a:p>
          <a:p>
            <a:pPr lvl="2"/>
            <a:r>
              <a:rPr lang="en-US" sz="3200" dirty="0" smtClean="0"/>
              <a:t>Power System Chronologic Production Cost Modeling </a:t>
            </a:r>
          </a:p>
          <a:p>
            <a:pPr lvl="2"/>
            <a:r>
              <a:rPr lang="en-US" sz="3200" dirty="0" smtClean="0"/>
              <a:t>Security-Constrained Unit Commitment and Economic Dispatch</a:t>
            </a:r>
          </a:p>
          <a:p>
            <a:pPr lvl="2"/>
            <a:r>
              <a:rPr lang="en-US" sz="3200" dirty="0" smtClean="0"/>
              <a:t>Key Issue: Renewable resource characterization </a:t>
            </a:r>
          </a:p>
          <a:p>
            <a:pPr lvl="3">
              <a:buFont typeface="Wingdings" panose="05000000000000000000" pitchFamily="2" charset="2"/>
              <a:buChar char="ü"/>
            </a:pPr>
            <a:r>
              <a:rPr lang="en-US" sz="3200" dirty="0" smtClean="0"/>
              <a:t>capture geographic diversity </a:t>
            </a:r>
          </a:p>
          <a:p>
            <a:pPr lvl="3">
              <a:buFont typeface="Wingdings" panose="05000000000000000000" pitchFamily="2" charset="2"/>
              <a:buChar char="ü"/>
            </a:pPr>
            <a:r>
              <a:rPr lang="en-US" sz="3200" dirty="0"/>
              <a:t>c</a:t>
            </a:r>
            <a:r>
              <a:rPr lang="en-US" sz="3200" dirty="0" smtClean="0"/>
              <a:t>orrelation of weather and electric demand</a:t>
            </a:r>
          </a:p>
          <a:p>
            <a:endParaRPr lang="en-US" sz="3600" dirty="0" smtClean="0"/>
          </a:p>
          <a:p>
            <a:endParaRPr lang="en-US" sz="3100" dirty="0" smtClean="0"/>
          </a:p>
          <a:p>
            <a:pPr lvl="1">
              <a:buFont typeface="Arial" pitchFamily="34" charset="0"/>
              <a:buChar char="•"/>
            </a:pPr>
            <a:endParaRPr lang="en-US" dirty="0"/>
          </a:p>
        </p:txBody>
      </p:sp>
      <p:sp>
        <p:nvSpPr>
          <p:cNvPr id="4" name="Slide Number Placeholder 3"/>
          <p:cNvSpPr>
            <a:spLocks noGrp="1"/>
          </p:cNvSpPr>
          <p:nvPr>
            <p:ph type="sldNum" sz="quarter" idx="14"/>
          </p:nvPr>
        </p:nvSpPr>
        <p:spPr/>
        <p:txBody>
          <a:bodyPr/>
          <a:lstStyle/>
          <a:p>
            <a:fld id="{A3A34399-7A40-464C-AE52-918EE32F56B1}" type="slidenum">
              <a:rPr lang="en-US" smtClean="0"/>
              <a:pPr/>
              <a:t>30</a:t>
            </a:fld>
            <a:endParaRPr lang="en-US"/>
          </a:p>
        </p:txBody>
      </p:sp>
    </p:spTree>
    <p:extLst>
      <p:ext uri="{BB962C8B-B14F-4D97-AF65-F5344CB8AC3E}">
        <p14:creationId xmlns:p14="http://schemas.microsoft.com/office/powerpoint/2010/main" val="396570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59" y="228600"/>
            <a:ext cx="10218654" cy="566928"/>
          </a:xfrm>
        </p:spPr>
        <p:txBody>
          <a:bodyPr>
            <a:normAutofit fontScale="90000"/>
          </a:bodyPr>
          <a:lstStyle/>
          <a:p>
            <a:pPr algn="ctr"/>
            <a:r>
              <a:rPr lang="en-US" dirty="0" smtClean="0"/>
              <a:t>Addressing Integration: Sources of Flexibility </a:t>
            </a:r>
            <a:endParaRPr lang="en-US" dirty="0"/>
          </a:p>
        </p:txBody>
      </p:sp>
      <p:sp>
        <p:nvSpPr>
          <p:cNvPr id="6" name="TextBox 5"/>
          <p:cNvSpPr txBox="1"/>
          <p:nvPr/>
        </p:nvSpPr>
        <p:spPr>
          <a:xfrm>
            <a:off x="863888" y="699395"/>
            <a:ext cx="5461498" cy="5940088"/>
          </a:xfrm>
          <a:prstGeom prst="rect">
            <a:avLst/>
          </a:prstGeom>
          <a:noFill/>
        </p:spPr>
        <p:txBody>
          <a:bodyPr wrap="square" rtlCol="0">
            <a:spAutoFit/>
          </a:bodyPr>
          <a:lstStyle/>
          <a:p>
            <a:pPr defTabSz="914400"/>
            <a:r>
              <a:rPr lang="en-US" sz="2000" b="1" dirty="0" smtClean="0"/>
              <a:t>IMPROVED INSTITUTIONAL FLEXIBILITY </a:t>
            </a:r>
            <a:endParaRPr lang="en-US" sz="2000" dirty="0" smtClean="0"/>
          </a:p>
          <a:p>
            <a:pPr lvl="1" defTabSz="914400">
              <a:buFont typeface="Arial" pitchFamily="34" charset="0"/>
              <a:buChar char="•"/>
            </a:pPr>
            <a:r>
              <a:rPr lang="en-US" sz="2000" dirty="0" smtClean="0"/>
              <a:t> Faster markets</a:t>
            </a:r>
            <a:endParaRPr lang="en-US" sz="2000" dirty="0"/>
          </a:p>
          <a:p>
            <a:pPr lvl="1" defTabSz="914400">
              <a:buFont typeface="Arial" pitchFamily="34" charset="0"/>
              <a:buChar char="•"/>
            </a:pPr>
            <a:r>
              <a:rPr lang="en-US" sz="2000" dirty="0" smtClean="0"/>
              <a:t> Shorter </a:t>
            </a:r>
            <a:r>
              <a:rPr lang="en-US" sz="2000" dirty="0"/>
              <a:t>intervals for </a:t>
            </a:r>
            <a:r>
              <a:rPr lang="en-US" sz="2000" dirty="0" smtClean="0"/>
              <a:t>scheduling</a:t>
            </a:r>
            <a:endParaRPr lang="en-US" sz="2000" dirty="0"/>
          </a:p>
          <a:p>
            <a:pPr lvl="1" defTabSz="914400">
              <a:buFont typeface="Arial" pitchFamily="34" charset="0"/>
              <a:buChar char="•"/>
            </a:pPr>
            <a:r>
              <a:rPr lang="en-US" sz="2000" dirty="0" smtClean="0"/>
              <a:t> Balancing </a:t>
            </a:r>
            <a:r>
              <a:rPr lang="en-US" sz="2000" dirty="0"/>
              <a:t>over a </a:t>
            </a:r>
            <a:r>
              <a:rPr lang="en-US" sz="2000" dirty="0" smtClean="0"/>
              <a:t>larger </a:t>
            </a:r>
            <a:r>
              <a:rPr lang="en-US" sz="2000" dirty="0"/>
              <a:t>geographic </a:t>
            </a:r>
            <a:r>
              <a:rPr lang="en-US" sz="2000" dirty="0" smtClean="0"/>
              <a:t>areas </a:t>
            </a:r>
          </a:p>
          <a:p>
            <a:pPr lvl="1" defTabSz="914400">
              <a:buFont typeface="Arial" pitchFamily="34" charset="0"/>
              <a:buChar char="•"/>
            </a:pPr>
            <a:r>
              <a:rPr lang="en-US" sz="2000" dirty="0" smtClean="0"/>
              <a:t> Advanced </a:t>
            </a:r>
            <a:r>
              <a:rPr lang="en-US" sz="2000" dirty="0"/>
              <a:t>forecasting techniques</a:t>
            </a:r>
          </a:p>
          <a:p>
            <a:pPr lvl="1" defTabSz="914400">
              <a:buFont typeface="Arial" pitchFamily="34" charset="0"/>
              <a:buChar char="•"/>
            </a:pPr>
            <a:r>
              <a:rPr lang="en-US" sz="2000" dirty="0" smtClean="0"/>
              <a:t> Better use of existing </a:t>
            </a:r>
            <a:r>
              <a:rPr lang="en-US" sz="2000" dirty="0"/>
              <a:t>transmission </a:t>
            </a:r>
            <a:endParaRPr lang="en-US" sz="2000" dirty="0" smtClean="0"/>
          </a:p>
          <a:p>
            <a:pPr lvl="1" defTabSz="914400">
              <a:buFont typeface="Arial" pitchFamily="34" charset="0"/>
              <a:buChar char="•"/>
            </a:pPr>
            <a:endParaRPr lang="en-US" sz="1000" dirty="0" smtClean="0"/>
          </a:p>
          <a:p>
            <a:pPr defTabSz="914400"/>
            <a:r>
              <a:rPr lang="en-US" sz="2000" b="1" dirty="0" smtClean="0"/>
              <a:t>A MORE FLEXIBLE GENERATING FLEET </a:t>
            </a:r>
            <a:r>
              <a:rPr lang="en-US" sz="2000" dirty="0" smtClean="0"/>
              <a:t> </a:t>
            </a:r>
            <a:endParaRPr lang="en-US" sz="2000" dirty="0"/>
          </a:p>
          <a:p>
            <a:pPr marL="800100" lvl="1" indent="-342900" defTabSz="914400">
              <a:buFont typeface="Arial" panose="020B0604020202020204" pitchFamily="34" charset="0"/>
              <a:buChar char="•"/>
            </a:pPr>
            <a:r>
              <a:rPr lang="en-US" sz="2000" dirty="0"/>
              <a:t>Modify existing plants to </a:t>
            </a:r>
            <a:r>
              <a:rPr lang="en-US" sz="2000" dirty="0" smtClean="0"/>
              <a:t>increase flexibility</a:t>
            </a:r>
          </a:p>
          <a:p>
            <a:pPr marL="800100" lvl="1" indent="-342900" defTabSz="914400">
              <a:buFont typeface="Arial" panose="020B0604020202020204" pitchFamily="34" charset="0"/>
              <a:buChar char="•"/>
            </a:pPr>
            <a:r>
              <a:rPr lang="en-US" sz="2000" dirty="0" smtClean="0"/>
              <a:t>New </a:t>
            </a:r>
            <a:r>
              <a:rPr lang="en-US" sz="2000" dirty="0"/>
              <a:t>flexible generating </a:t>
            </a:r>
            <a:r>
              <a:rPr lang="en-US" sz="2000" dirty="0" smtClean="0"/>
              <a:t>plants</a:t>
            </a:r>
          </a:p>
          <a:p>
            <a:pPr marL="800100" lvl="1" indent="-342900" defTabSz="914400">
              <a:buFont typeface="Arial" panose="020B0604020202020204" pitchFamily="34" charset="0"/>
              <a:buChar char="•"/>
            </a:pPr>
            <a:endParaRPr lang="en-US" sz="1000" dirty="0" smtClean="0"/>
          </a:p>
          <a:p>
            <a:pPr defTabSz="914400"/>
            <a:r>
              <a:rPr lang="en-US" sz="2000" b="1" dirty="0" smtClean="0"/>
              <a:t>CAPABILITIES OF DEMAND RESPONSE </a:t>
            </a:r>
            <a:endParaRPr lang="en-US" sz="2000" dirty="0" smtClean="0"/>
          </a:p>
          <a:p>
            <a:pPr marL="800100" lvl="1" indent="-342900" defTabSz="914400">
              <a:buFont typeface="Arial" panose="020B0604020202020204" pitchFamily="34" charset="0"/>
              <a:buChar char="•"/>
            </a:pPr>
            <a:r>
              <a:rPr lang="en-US" sz="2000" dirty="0" smtClean="0"/>
              <a:t> Control </a:t>
            </a:r>
            <a:r>
              <a:rPr lang="en-US" sz="2000" dirty="0"/>
              <a:t>loads </a:t>
            </a:r>
            <a:r>
              <a:rPr lang="en-US" sz="2000" dirty="0" smtClean="0"/>
              <a:t>with dispatch and automation</a:t>
            </a:r>
            <a:endParaRPr lang="en-US" sz="2000" dirty="0"/>
          </a:p>
          <a:p>
            <a:pPr marL="800100" lvl="1" indent="-342900" defTabSz="914400">
              <a:buFont typeface="Arial" panose="020B0604020202020204" pitchFamily="34" charset="0"/>
              <a:buChar char="•"/>
            </a:pPr>
            <a:r>
              <a:rPr lang="en-US" sz="2000" dirty="0" smtClean="0"/>
              <a:t>Can act </a:t>
            </a:r>
            <a:r>
              <a:rPr lang="en-US" sz="2000" dirty="0"/>
              <a:t>as reserve </a:t>
            </a:r>
            <a:r>
              <a:rPr lang="en-US" sz="2000" dirty="0" smtClean="0"/>
              <a:t>resource</a:t>
            </a:r>
          </a:p>
          <a:p>
            <a:pPr marL="800100" lvl="1" indent="-342900" defTabSz="914400">
              <a:buFont typeface="Arial" panose="020B0604020202020204" pitchFamily="34" charset="0"/>
              <a:buChar char="•"/>
            </a:pPr>
            <a:endParaRPr lang="en-US" sz="1000" dirty="0" smtClean="0"/>
          </a:p>
          <a:p>
            <a:pPr defTabSz="914400"/>
            <a:r>
              <a:rPr lang="en-US" sz="2000" b="1" dirty="0" smtClean="0"/>
              <a:t>ADEQUATE TRANSMISSION IS NECESSARY</a:t>
            </a:r>
          </a:p>
          <a:p>
            <a:pPr defTabSz="914400"/>
            <a:endParaRPr lang="en-US" sz="1000" b="1" dirty="0" smtClean="0"/>
          </a:p>
          <a:p>
            <a:pPr defTabSz="914400"/>
            <a:r>
              <a:rPr lang="en-US" sz="2000" b="1" dirty="0" smtClean="0"/>
              <a:t>ENERGY STORAGE OPTIONS</a:t>
            </a:r>
            <a:endParaRPr lang="en-US" sz="2000" dirty="0" smtClean="0"/>
          </a:p>
          <a:p>
            <a:pPr lvl="1" defTabSz="914400">
              <a:buFont typeface="Arial" pitchFamily="34" charset="0"/>
              <a:buChar char="•"/>
            </a:pPr>
            <a:r>
              <a:rPr lang="en-US" sz="2000" dirty="0" smtClean="0"/>
              <a:t>  </a:t>
            </a:r>
            <a:r>
              <a:rPr lang="en-US" sz="2000" dirty="0"/>
              <a:t>B</a:t>
            </a:r>
            <a:r>
              <a:rPr lang="en-US" sz="2000" dirty="0" smtClean="0"/>
              <a:t>etter use of existing pumped hydro, expand gas storage, and thermal/ice are early options</a:t>
            </a:r>
          </a:p>
          <a:p>
            <a:pPr lvl="1" defTabSz="914400">
              <a:buFont typeface="Arial" pitchFamily="34" charset="0"/>
              <a:buChar char="•"/>
            </a:pPr>
            <a:endParaRPr lang="en-US" sz="2000" dirty="0">
              <a:solidFill>
                <a:srgbClr val="0079C1"/>
              </a:solidFill>
            </a:endParaRPr>
          </a:p>
        </p:txBody>
      </p:sp>
      <p:sp>
        <p:nvSpPr>
          <p:cNvPr id="7" name="TextBox 6"/>
          <p:cNvSpPr txBox="1"/>
          <p:nvPr/>
        </p:nvSpPr>
        <p:spPr>
          <a:xfrm>
            <a:off x="10719377" y="4202430"/>
            <a:ext cx="1423595" cy="369332"/>
          </a:xfrm>
          <a:prstGeom prst="rect">
            <a:avLst/>
          </a:prstGeom>
          <a:noFill/>
        </p:spPr>
        <p:txBody>
          <a:bodyPr wrap="none" rtlCol="0">
            <a:spAutoFit/>
          </a:bodyPr>
          <a:lstStyle/>
          <a:p>
            <a:pPr defTabSz="914400"/>
            <a:r>
              <a:rPr lang="en-US" dirty="0">
                <a:solidFill>
                  <a:srgbClr val="0079C1"/>
                </a:solidFill>
              </a:rPr>
              <a:t>Source: NREL</a:t>
            </a:r>
          </a:p>
        </p:txBody>
      </p:sp>
      <p:pic>
        <p:nvPicPr>
          <p:cNvPr id="9" name="Content Placeholder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576"/>
          <a:stretch/>
        </p:blipFill>
        <p:spPr>
          <a:xfrm>
            <a:off x="6470246" y="1093439"/>
            <a:ext cx="5721753" cy="5007788"/>
          </a:xfrm>
        </p:spPr>
      </p:pic>
      <p:sp>
        <p:nvSpPr>
          <p:cNvPr id="3" name="TextBox 2"/>
          <p:cNvSpPr txBox="1"/>
          <p:nvPr/>
        </p:nvSpPr>
        <p:spPr>
          <a:xfrm>
            <a:off x="863888" y="6239373"/>
            <a:ext cx="8484124" cy="400110"/>
          </a:xfrm>
          <a:prstGeom prst="rect">
            <a:avLst/>
          </a:prstGeom>
          <a:noFill/>
        </p:spPr>
        <p:txBody>
          <a:bodyPr wrap="square" rtlCol="0">
            <a:spAutoFit/>
          </a:bodyPr>
          <a:lstStyle/>
          <a:p>
            <a:pPr lvl="1" defTabSz="914400">
              <a:buFont typeface="Arial" pitchFamily="34" charset="0"/>
              <a:buChar char="•"/>
            </a:pPr>
            <a:r>
              <a:rPr lang="en-US" sz="2000" dirty="0" smtClean="0"/>
              <a:t>  New </a:t>
            </a:r>
            <a:r>
              <a:rPr lang="en-US" sz="2000" dirty="0"/>
              <a:t>pumped hydro, batteries, CAES, PHEVs are longer term, higher cost </a:t>
            </a:r>
            <a:endParaRPr lang="en-US" sz="2000" dirty="0">
              <a:solidFill>
                <a:srgbClr val="0079C1"/>
              </a:solidFill>
            </a:endParaRPr>
          </a:p>
        </p:txBody>
      </p:sp>
    </p:spTree>
    <p:extLst>
      <p:ext uri="{BB962C8B-B14F-4D97-AF65-F5344CB8AC3E}">
        <p14:creationId xmlns:p14="http://schemas.microsoft.com/office/powerpoint/2010/main" val="1529376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brinkma\Dropbox\WWSIS Report\Master WWSIS2 Word Document for Revisions\final-plots\DispatchCurtSpring_HiM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280" y="3939925"/>
            <a:ext cx="7265334" cy="2918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gbrinkma\Dropbox\WWSIS Report\Master WWSIS2 Word Document for Revisions\final-plots\DispatchCurtSpring_NoRe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6280" y="922405"/>
            <a:ext cx="7265334" cy="3017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60267" y="1677971"/>
            <a:ext cx="2586014" cy="461665"/>
          </a:xfrm>
          <a:prstGeom prst="rect">
            <a:avLst/>
          </a:prstGeom>
          <a:noFill/>
        </p:spPr>
        <p:txBody>
          <a:bodyPr wrap="square" rtlCol="0">
            <a:spAutoFit/>
          </a:bodyPr>
          <a:lstStyle/>
          <a:p>
            <a:r>
              <a:rPr lang="en-US" sz="2400" dirty="0"/>
              <a:t>No Renewables</a:t>
            </a:r>
          </a:p>
        </p:txBody>
      </p:sp>
      <p:sp>
        <p:nvSpPr>
          <p:cNvPr id="5" name="TextBox 4"/>
          <p:cNvSpPr txBox="1"/>
          <p:nvPr/>
        </p:nvSpPr>
        <p:spPr>
          <a:xfrm>
            <a:off x="857053" y="4330046"/>
            <a:ext cx="2536720" cy="1569660"/>
          </a:xfrm>
          <a:prstGeom prst="rect">
            <a:avLst/>
          </a:prstGeom>
          <a:noFill/>
        </p:spPr>
        <p:txBody>
          <a:bodyPr wrap="none" rtlCol="0">
            <a:spAutoFit/>
          </a:bodyPr>
          <a:lstStyle/>
          <a:p>
            <a:r>
              <a:rPr lang="en-US" sz="2400" dirty="0"/>
              <a:t>High Mix</a:t>
            </a:r>
          </a:p>
          <a:p>
            <a:r>
              <a:rPr lang="en-US" sz="2400" dirty="0"/>
              <a:t>16.5% wind and</a:t>
            </a:r>
          </a:p>
          <a:p>
            <a:r>
              <a:rPr lang="en-US" sz="2400" dirty="0"/>
              <a:t>16.5% solar </a:t>
            </a:r>
          </a:p>
          <a:p>
            <a:r>
              <a:rPr lang="en-US" sz="2400" dirty="0"/>
              <a:t>energy penetration</a:t>
            </a:r>
          </a:p>
        </p:txBody>
      </p:sp>
      <p:sp>
        <p:nvSpPr>
          <p:cNvPr id="2" name="Title 1"/>
          <p:cNvSpPr>
            <a:spLocks noGrp="1"/>
          </p:cNvSpPr>
          <p:nvPr>
            <p:ph type="title"/>
          </p:nvPr>
        </p:nvSpPr>
        <p:spPr>
          <a:xfrm>
            <a:off x="1160266" y="6285"/>
            <a:ext cx="9905998" cy="916120"/>
          </a:xfrm>
        </p:spPr>
        <p:txBody>
          <a:bodyPr>
            <a:normAutofit/>
          </a:bodyPr>
          <a:lstStyle/>
          <a:p>
            <a:r>
              <a:rPr lang="en-US" dirty="0" smtClean="0"/>
              <a:t>Spring Is Most Challenging for Operations</a:t>
            </a:r>
            <a:endParaRPr lang="en-US" dirty="0"/>
          </a:p>
        </p:txBody>
      </p:sp>
    </p:spTree>
    <p:extLst>
      <p:ext uri="{BB962C8B-B14F-4D97-AF65-F5344CB8AC3E}">
        <p14:creationId xmlns:p14="http://schemas.microsoft.com/office/powerpoint/2010/main" val="270068160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9572" t="12301" r="20255" b="4670"/>
          <a:stretch/>
        </p:blipFill>
        <p:spPr>
          <a:xfrm>
            <a:off x="4374037" y="389873"/>
            <a:ext cx="7013543" cy="5579548"/>
          </a:xfrm>
          <a:prstGeom prst="rect">
            <a:avLst/>
          </a:prstGeom>
        </p:spPr>
      </p:pic>
      <p:sp>
        <p:nvSpPr>
          <p:cNvPr id="5" name="TextBox 4"/>
          <p:cNvSpPr txBox="1"/>
          <p:nvPr/>
        </p:nvSpPr>
        <p:spPr>
          <a:xfrm>
            <a:off x="772996" y="961534"/>
            <a:ext cx="3403077" cy="4739759"/>
          </a:xfrm>
          <a:prstGeom prst="rect">
            <a:avLst/>
          </a:prstGeom>
          <a:noFill/>
        </p:spPr>
        <p:txBody>
          <a:bodyPr wrap="square" rtlCol="0">
            <a:spAutoFit/>
          </a:bodyPr>
          <a:lstStyle/>
          <a:p>
            <a:r>
              <a:rPr lang="en-US" sz="2400" dirty="0" smtClean="0"/>
              <a:t>CAISO Duck curve challenges come from rapid penetration of PV</a:t>
            </a:r>
          </a:p>
          <a:p>
            <a:endParaRPr lang="en-US" sz="1000" dirty="0"/>
          </a:p>
          <a:p>
            <a:r>
              <a:rPr lang="en-US" sz="2400" dirty="0" smtClean="0"/>
              <a:t>3 GW PV now, </a:t>
            </a:r>
          </a:p>
          <a:p>
            <a:r>
              <a:rPr lang="en-US" sz="2400" dirty="0"/>
              <a:t> </a:t>
            </a:r>
            <a:r>
              <a:rPr lang="en-US" sz="2400" i="1" dirty="0" smtClean="0"/>
              <a:t>12 GW by 2020?</a:t>
            </a:r>
          </a:p>
          <a:p>
            <a:endParaRPr lang="en-US" sz="1000" dirty="0"/>
          </a:p>
          <a:p>
            <a:r>
              <a:rPr lang="en-US" sz="2400" dirty="0" smtClean="0"/>
              <a:t>Can fast moving generators, demand response, regional cooperation, (and storage?) teach the duck to fly?</a:t>
            </a:r>
          </a:p>
          <a:p>
            <a:endParaRPr lang="en-US" dirty="0"/>
          </a:p>
        </p:txBody>
      </p:sp>
      <p:sp>
        <p:nvSpPr>
          <p:cNvPr id="6" name="TextBox 5"/>
          <p:cNvSpPr txBox="1"/>
          <p:nvPr/>
        </p:nvSpPr>
        <p:spPr>
          <a:xfrm>
            <a:off x="1256908" y="6127423"/>
            <a:ext cx="10935092" cy="923330"/>
          </a:xfrm>
          <a:prstGeom prst="rect">
            <a:avLst/>
          </a:prstGeom>
          <a:noFill/>
        </p:spPr>
        <p:txBody>
          <a:bodyPr wrap="square" rtlCol="0">
            <a:spAutoFit/>
          </a:bodyPr>
          <a:lstStyle/>
          <a:p>
            <a:r>
              <a:rPr lang="en-US" dirty="0">
                <a:hlinkClick r:id="rId3"/>
              </a:rPr>
              <a:t>http://www.raponline.org/featured-work/teach-the-duck-to-fly-integrating-renewable-energy</a:t>
            </a:r>
            <a:r>
              <a:rPr lang="en-US" dirty="0"/>
              <a:t> by Jim </a:t>
            </a:r>
            <a:r>
              <a:rPr lang="en-US" dirty="0" smtClean="0"/>
              <a:t>Lazar</a:t>
            </a:r>
          </a:p>
          <a:p>
            <a:r>
              <a:rPr lang="en-US" dirty="0" smtClean="0"/>
              <a:t>And LSSA GE report, Integrating Higher </a:t>
            </a:r>
            <a:r>
              <a:rPr lang="en-US" dirty="0"/>
              <a:t>Levels of Variable Energy </a:t>
            </a:r>
            <a:r>
              <a:rPr lang="en-US" dirty="0" smtClean="0"/>
              <a:t>Resources </a:t>
            </a:r>
            <a:r>
              <a:rPr lang="en-US" dirty="0"/>
              <a:t>in </a:t>
            </a:r>
            <a:r>
              <a:rPr lang="en-US" dirty="0" smtClean="0"/>
              <a:t>California, June 15, 2015 </a:t>
            </a:r>
            <a:endParaRPr lang="en-US" dirty="0"/>
          </a:p>
          <a:p>
            <a:endParaRPr lang="en-US" dirty="0"/>
          </a:p>
        </p:txBody>
      </p:sp>
      <p:sp>
        <p:nvSpPr>
          <p:cNvPr id="7" name="TextBox 6"/>
          <p:cNvSpPr txBox="1"/>
          <p:nvPr/>
        </p:nvSpPr>
        <p:spPr>
          <a:xfrm>
            <a:off x="6099143" y="5263592"/>
            <a:ext cx="4713402" cy="523220"/>
          </a:xfrm>
          <a:prstGeom prst="rect">
            <a:avLst/>
          </a:prstGeom>
          <a:noFill/>
        </p:spPr>
        <p:txBody>
          <a:bodyPr wrap="square" rtlCol="0">
            <a:spAutoFit/>
          </a:bodyPr>
          <a:lstStyle/>
          <a:p>
            <a:pPr algn="ctr"/>
            <a:r>
              <a:rPr lang="en-US" sz="1400" dirty="0" smtClean="0">
                <a:solidFill>
                  <a:schemeClr val="bg1"/>
                </a:solidFill>
              </a:rPr>
              <a:t>Clyde Loutan presentation at UVIG Spring Meeting, </a:t>
            </a:r>
          </a:p>
          <a:p>
            <a:pPr algn="ctr"/>
            <a:r>
              <a:rPr lang="en-US" sz="1400" dirty="0" smtClean="0">
                <a:solidFill>
                  <a:schemeClr val="bg1"/>
                </a:solidFill>
              </a:rPr>
              <a:t>May 21, 2014 Anchorage, AK</a:t>
            </a:r>
            <a:endParaRPr lang="en-US" sz="1400" dirty="0">
              <a:solidFill>
                <a:schemeClr val="bg1"/>
              </a:solidFill>
            </a:endParaRPr>
          </a:p>
        </p:txBody>
      </p:sp>
    </p:spTree>
    <p:extLst>
      <p:ext uri="{BB962C8B-B14F-4D97-AF65-F5344CB8AC3E}">
        <p14:creationId xmlns:p14="http://schemas.microsoft.com/office/powerpoint/2010/main" val="20715454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54523"/>
            <a:ext cx="9905998" cy="1478570"/>
          </a:xfrm>
        </p:spPr>
        <p:txBody>
          <a:bodyPr>
            <a:normAutofit/>
          </a:bodyPr>
          <a:lstStyle/>
          <a:p>
            <a:pPr marL="285750" indent="-285750" algn="ctr">
              <a:spcAft>
                <a:spcPts val="600"/>
              </a:spcAft>
            </a:pPr>
            <a:r>
              <a:rPr lang="en-US" sz="3200" dirty="0" smtClean="0">
                <a:latin typeface="Arial" pitchFamily="34" charset="0"/>
                <a:cs typeface="Arial" pitchFamily="34" charset="0"/>
              </a:rPr>
              <a:t>WGA: groupings </a:t>
            </a:r>
            <a:r>
              <a:rPr lang="en-US" sz="3200" dirty="0">
                <a:latin typeface="Arial" pitchFamily="34" charset="0"/>
                <a:cs typeface="Arial" pitchFamily="34" charset="0"/>
              </a:rPr>
              <a:t>of </a:t>
            </a:r>
            <a:r>
              <a:rPr lang="en-US" sz="3200" dirty="0" smtClean="0">
                <a:latin typeface="Arial" pitchFamily="34" charset="0"/>
                <a:cs typeface="Arial" pitchFamily="34" charset="0"/>
              </a:rPr>
              <a:t>9 Integration </a:t>
            </a:r>
            <a:r>
              <a:rPr lang="en-US" sz="3200" dirty="0">
                <a:latin typeface="Arial" pitchFamily="34" charset="0"/>
                <a:cs typeface="Arial" pitchFamily="34" charset="0"/>
              </a:rPr>
              <a:t>Actions </a:t>
            </a:r>
          </a:p>
        </p:txBody>
      </p:sp>
      <p:sp>
        <p:nvSpPr>
          <p:cNvPr id="3" name="Content Placeholder 2"/>
          <p:cNvSpPr>
            <a:spLocks noGrp="1"/>
          </p:cNvSpPr>
          <p:nvPr>
            <p:ph idx="1"/>
          </p:nvPr>
        </p:nvSpPr>
        <p:spPr>
          <a:xfrm>
            <a:off x="1141412" y="867265"/>
            <a:ext cx="10425277" cy="5792772"/>
          </a:xfrm>
        </p:spPr>
        <p:txBody>
          <a:bodyPr>
            <a:noAutofit/>
          </a:bodyPr>
          <a:lstStyle/>
          <a:p>
            <a:pPr marL="742950" lvl="1" indent="-285750">
              <a:spcAft>
                <a:spcPts val="600"/>
              </a:spcAft>
            </a:pPr>
            <a:r>
              <a:rPr lang="en-US" sz="2600" dirty="0" smtClean="0">
                <a:latin typeface="Arial" pitchFamily="34" charset="0"/>
                <a:cs typeface="Arial" pitchFamily="34" charset="0"/>
              </a:rPr>
              <a:t>Expand </a:t>
            </a:r>
            <a:r>
              <a:rPr lang="en-US" sz="2600" dirty="0" err="1">
                <a:latin typeface="Arial" pitchFamily="34" charset="0"/>
                <a:cs typeface="Arial" pitchFamily="34" charset="0"/>
              </a:rPr>
              <a:t>subhourly</a:t>
            </a:r>
            <a:r>
              <a:rPr lang="en-US" sz="2600" dirty="0">
                <a:latin typeface="Arial" pitchFamily="34" charset="0"/>
                <a:cs typeface="Arial" pitchFamily="34" charset="0"/>
              </a:rPr>
              <a:t> dispatch and intra-hour scheduling</a:t>
            </a:r>
          </a:p>
          <a:p>
            <a:pPr marL="742950" lvl="1" indent="-285750">
              <a:spcAft>
                <a:spcPts val="600"/>
              </a:spcAft>
            </a:pPr>
            <a:r>
              <a:rPr lang="en-US" sz="2600" dirty="0">
                <a:latin typeface="Arial" pitchFamily="34" charset="0"/>
                <a:cs typeface="Arial" pitchFamily="34" charset="0"/>
              </a:rPr>
              <a:t>Facilitate dynamic transfers between balancing authorities</a:t>
            </a:r>
          </a:p>
          <a:p>
            <a:pPr marL="742950" lvl="1" indent="-285750">
              <a:spcAft>
                <a:spcPts val="600"/>
              </a:spcAft>
            </a:pPr>
            <a:r>
              <a:rPr lang="en-US" sz="2600" dirty="0">
                <a:latin typeface="Arial" pitchFamily="34" charset="0"/>
                <a:cs typeface="Arial" pitchFamily="34" charset="0"/>
              </a:rPr>
              <a:t>Implement an energy imbalance market (EIM)</a:t>
            </a:r>
          </a:p>
          <a:p>
            <a:pPr marL="742950" lvl="1" indent="-285750">
              <a:spcAft>
                <a:spcPts val="600"/>
              </a:spcAft>
            </a:pPr>
            <a:r>
              <a:rPr lang="en-US" sz="2600" dirty="0">
                <a:latin typeface="Arial" pitchFamily="34" charset="0"/>
                <a:cs typeface="Arial" pitchFamily="34" charset="0"/>
              </a:rPr>
              <a:t>Improve weather, wind and solar forecasting</a:t>
            </a:r>
          </a:p>
          <a:p>
            <a:pPr marL="742950" lvl="1" indent="-285750">
              <a:spcAft>
                <a:spcPts val="600"/>
              </a:spcAft>
            </a:pPr>
            <a:r>
              <a:rPr lang="en-US" sz="2600" dirty="0">
                <a:latin typeface="Arial" pitchFamily="34" charset="0"/>
                <a:cs typeface="Arial" pitchFamily="34" charset="0"/>
              </a:rPr>
              <a:t>Take advantage of geographic diversity of resources</a:t>
            </a:r>
          </a:p>
          <a:p>
            <a:pPr marL="742950" lvl="1" indent="-285750">
              <a:spcAft>
                <a:spcPts val="600"/>
              </a:spcAft>
            </a:pPr>
            <a:r>
              <a:rPr lang="en-US" sz="2600" dirty="0">
                <a:latin typeface="Arial" pitchFamily="34" charset="0"/>
                <a:cs typeface="Arial" pitchFamily="34" charset="0"/>
              </a:rPr>
              <a:t>Improve reserves management</a:t>
            </a:r>
          </a:p>
          <a:p>
            <a:pPr marL="742950" lvl="1" indent="-285750">
              <a:spcAft>
                <a:spcPts val="600"/>
              </a:spcAft>
            </a:pPr>
            <a:r>
              <a:rPr lang="en-US" sz="2600" dirty="0">
                <a:latin typeface="Arial" pitchFamily="34" charset="0"/>
                <a:cs typeface="Arial" pitchFamily="34" charset="0"/>
              </a:rPr>
              <a:t>Retool demand response to complement variable supply</a:t>
            </a:r>
          </a:p>
          <a:p>
            <a:pPr marL="742950" lvl="1" indent="-285750">
              <a:spcAft>
                <a:spcPts val="600"/>
              </a:spcAft>
            </a:pPr>
            <a:r>
              <a:rPr lang="en-US" sz="2600" dirty="0">
                <a:latin typeface="Arial" pitchFamily="34" charset="0"/>
                <a:cs typeface="Arial" pitchFamily="34" charset="0"/>
              </a:rPr>
              <a:t>Access greater flexibility in the dispatch of existing generating plants</a:t>
            </a:r>
          </a:p>
          <a:p>
            <a:pPr marL="742950" lvl="1" indent="-285750">
              <a:spcAft>
                <a:spcPts val="600"/>
              </a:spcAft>
            </a:pPr>
            <a:r>
              <a:rPr lang="en-US" sz="2600" dirty="0">
                <a:latin typeface="Arial" pitchFamily="34" charset="0"/>
                <a:cs typeface="Arial" pitchFamily="34" charset="0"/>
              </a:rPr>
              <a:t>Focus on flexibility for new generating plants</a:t>
            </a:r>
          </a:p>
        </p:txBody>
      </p:sp>
    </p:spTree>
    <p:extLst>
      <p:ext uri="{BB962C8B-B14F-4D97-AF65-F5344CB8AC3E}">
        <p14:creationId xmlns:p14="http://schemas.microsoft.com/office/powerpoint/2010/main" val="271454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76401" y="152400"/>
            <a:ext cx="8686799"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Adequate Transmission is Necessary </a:t>
            </a:r>
            <a:endParaRPr lang="en-US" sz="2800" b="1" dirty="0">
              <a:latin typeface="Arial" pitchFamily="34" charset="0"/>
              <a:cs typeface="Arial" pitchFamily="34" charset="0"/>
            </a:endParaRPr>
          </a:p>
        </p:txBody>
      </p:sp>
      <p:sp>
        <p:nvSpPr>
          <p:cNvPr id="13" name="TextBox 12"/>
          <p:cNvSpPr txBox="1"/>
          <p:nvPr/>
        </p:nvSpPr>
        <p:spPr>
          <a:xfrm>
            <a:off x="1298842" y="674965"/>
            <a:ext cx="4927600" cy="6309420"/>
          </a:xfrm>
          <a:prstGeom prst="rect">
            <a:avLst/>
          </a:prstGeom>
          <a:noFill/>
        </p:spPr>
        <p:txBody>
          <a:bodyPr wrap="square" rtlCol="0">
            <a:spAutoFit/>
          </a:bodyPr>
          <a:lstStyle/>
          <a:p>
            <a:r>
              <a:rPr lang="en-US" sz="2400" i="1" dirty="0"/>
              <a:t>Renewable Energy Zones </a:t>
            </a:r>
          </a:p>
          <a:p>
            <a:pPr marL="800100" lvl="1" indent="-342900">
              <a:buFontTx/>
              <a:buChar char="-"/>
            </a:pPr>
            <a:r>
              <a:rPr lang="en-US" sz="2000" dirty="0"/>
              <a:t>Proactive transmission planning</a:t>
            </a:r>
          </a:p>
          <a:p>
            <a:pPr marL="800100" lvl="1" indent="-342900">
              <a:buFontTx/>
              <a:buChar char="-"/>
            </a:pPr>
            <a:r>
              <a:rPr lang="en-US" sz="2000" dirty="0"/>
              <a:t>Multi-Jurisdictional challenges</a:t>
            </a:r>
          </a:p>
          <a:p>
            <a:pPr marL="800100" lvl="1" indent="-342900">
              <a:buFontTx/>
              <a:buChar char="-"/>
            </a:pPr>
            <a:r>
              <a:rPr lang="en-US" sz="2000" dirty="0"/>
              <a:t>Integral part of RE obligations and Portfolio Standards</a:t>
            </a:r>
          </a:p>
          <a:p>
            <a:pPr marL="800100" lvl="1" indent="-342900">
              <a:buFontTx/>
              <a:buChar char="-"/>
            </a:pPr>
            <a:r>
              <a:rPr lang="en-US" sz="2000" dirty="0"/>
              <a:t>Cost recovery and allocation implications are critical</a:t>
            </a:r>
          </a:p>
          <a:p>
            <a:pPr marL="800100" lvl="1" indent="-342900">
              <a:buFontTx/>
              <a:buChar char="-"/>
            </a:pPr>
            <a:endParaRPr lang="en-US" sz="800" dirty="0"/>
          </a:p>
          <a:p>
            <a:r>
              <a:rPr lang="en-US" sz="2400" i="1" dirty="0"/>
              <a:t>FERC Order 1000 </a:t>
            </a:r>
            <a:r>
              <a:rPr lang="en-US" sz="2400" i="1" dirty="0" smtClean="0"/>
              <a:t>regulatory action</a:t>
            </a:r>
            <a:endParaRPr lang="en-US" sz="2400" i="1" dirty="0"/>
          </a:p>
          <a:p>
            <a:pPr marL="914400" lvl="1" indent="-457200">
              <a:buFont typeface="Arial" pitchFamily="34" charset="0"/>
              <a:buChar char="•"/>
            </a:pPr>
            <a:r>
              <a:rPr lang="en-US" sz="2000" dirty="0"/>
              <a:t>Intra- and Inter-Regional Transmission Planning</a:t>
            </a:r>
          </a:p>
          <a:p>
            <a:pPr marL="914400" lvl="1" indent="-457200">
              <a:buFont typeface="Arial" pitchFamily="34" charset="0"/>
              <a:buChar char="•"/>
            </a:pPr>
            <a:r>
              <a:rPr lang="en-US" sz="2000" dirty="0"/>
              <a:t>Standards and Principles are established</a:t>
            </a:r>
          </a:p>
          <a:p>
            <a:pPr marL="914400" lvl="1" indent="-457200">
              <a:buFont typeface="Arial" pitchFamily="34" charset="0"/>
              <a:buChar char="•"/>
            </a:pPr>
            <a:endParaRPr lang="en-US" sz="800" dirty="0"/>
          </a:p>
          <a:p>
            <a:r>
              <a:rPr lang="en-US" sz="2400" i="1" dirty="0"/>
              <a:t>ISO Principles Vary</a:t>
            </a:r>
          </a:p>
          <a:p>
            <a:pPr marL="914400" lvl="1" indent="-457200">
              <a:buFont typeface="Arial" pitchFamily="34" charset="0"/>
              <a:buChar char="•"/>
            </a:pPr>
            <a:r>
              <a:rPr lang="en-US" sz="2000" dirty="0"/>
              <a:t>MISO, SPP, ERCOT</a:t>
            </a:r>
          </a:p>
          <a:p>
            <a:pPr marL="914400" lvl="1" indent="-457200">
              <a:buFont typeface="Arial" pitchFamily="34" charset="0"/>
              <a:buChar char="•"/>
            </a:pPr>
            <a:r>
              <a:rPr lang="en-US" sz="2000" dirty="0"/>
              <a:t>Reliability, Economy Upgrades</a:t>
            </a:r>
          </a:p>
          <a:p>
            <a:pPr marL="914400" lvl="1" indent="-457200">
              <a:buFont typeface="Arial" pitchFamily="34" charset="0"/>
              <a:buChar char="•"/>
            </a:pPr>
            <a:endParaRPr lang="en-US" sz="800" dirty="0"/>
          </a:p>
          <a:p>
            <a:r>
              <a:rPr lang="en-US" sz="2400" i="1" dirty="0"/>
              <a:t>Underlying Opportunity of Better Use of the Existing System</a:t>
            </a:r>
          </a:p>
          <a:p>
            <a:pPr marL="914400" lvl="1" indent="-457200">
              <a:buFont typeface="Arial" pitchFamily="34" charset="0"/>
              <a:buChar char="•"/>
            </a:pPr>
            <a:endParaRPr lang="en-US" sz="2000" dirty="0">
              <a:solidFill>
                <a:srgbClr val="0079C1"/>
              </a:solidFill>
            </a:endParaRPr>
          </a:p>
        </p:txBody>
      </p:sp>
      <p:pic>
        <p:nvPicPr>
          <p:cNvPr id="1026" name="Picture 1" descr="Description: C:\Users\Public\Documents\My Documents\Projects\UWIG\UWIG Update\UVIG_Logoweb.jpg"/>
          <p:cNvPicPr>
            <a:picLocks noChangeAspect="1" noChangeArrowheads="1"/>
          </p:cNvPicPr>
          <p:nvPr/>
        </p:nvPicPr>
        <p:blipFill>
          <a:blip r:embed="rId3" cstate="print"/>
          <a:srcRect/>
          <a:stretch>
            <a:fillRect/>
          </a:stretch>
        </p:blipFill>
        <p:spPr bwMode="auto">
          <a:xfrm>
            <a:off x="12954000" y="2177149"/>
            <a:ext cx="1410636" cy="1381125"/>
          </a:xfrm>
          <a:prstGeom prst="rect">
            <a:avLst/>
          </a:prstGeom>
          <a:noFill/>
          <a:ln w="9525">
            <a:noFill/>
            <a:miter lim="800000"/>
            <a:headEnd/>
            <a:tailEnd/>
          </a:ln>
        </p:spPr>
      </p:pic>
      <p:pic>
        <p:nvPicPr>
          <p:cNvPr id="7"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2449" t="1756" r="2717" b="1718"/>
          <a:stretch/>
        </p:blipFill>
        <p:spPr>
          <a:xfrm>
            <a:off x="7318642" y="1504413"/>
            <a:ext cx="3450958" cy="5094664"/>
          </a:xfrm>
          <a:prstGeom prst="rect">
            <a:avLst/>
          </a:prstGeom>
        </p:spPr>
      </p:pic>
      <p:sp>
        <p:nvSpPr>
          <p:cNvPr id="3" name="TextBox 2"/>
          <p:cNvSpPr txBox="1"/>
          <p:nvPr/>
        </p:nvSpPr>
        <p:spPr>
          <a:xfrm>
            <a:off x="7553325" y="675620"/>
            <a:ext cx="3216275" cy="646331"/>
          </a:xfrm>
          <a:prstGeom prst="rect">
            <a:avLst/>
          </a:prstGeom>
          <a:noFill/>
        </p:spPr>
        <p:txBody>
          <a:bodyPr wrap="square" rtlCol="0">
            <a:spAutoFit/>
          </a:bodyPr>
          <a:lstStyle/>
          <a:p>
            <a:pPr algn="ctr"/>
            <a:r>
              <a:rPr lang="en-US" b="1" i="1" dirty="0"/>
              <a:t>Western Renewable Energy Zones and Utility Interest</a:t>
            </a:r>
          </a:p>
        </p:txBody>
      </p:sp>
      <p:sp>
        <p:nvSpPr>
          <p:cNvPr id="10" name="TextBox 9"/>
          <p:cNvSpPr txBox="1"/>
          <p:nvPr/>
        </p:nvSpPr>
        <p:spPr>
          <a:xfrm>
            <a:off x="1981200" y="6121400"/>
            <a:ext cx="8645258" cy="381000"/>
          </a:xfrm>
          <a:prstGeom prst="rect">
            <a:avLst/>
          </a:prstGeom>
          <a:noFill/>
        </p:spPr>
        <p:txBody>
          <a:bodyPr wrap="square" rtlCol="0">
            <a:spAutoFit/>
          </a:bodyPr>
          <a:lstStyle/>
          <a:p>
            <a:endParaRPr lang="en-US" dirty="0">
              <a:solidFill>
                <a:srgbClr val="0079C1"/>
              </a:solidFill>
            </a:endParaRPr>
          </a:p>
        </p:txBody>
      </p:sp>
    </p:spTree>
    <p:extLst>
      <p:ext uri="{BB962C8B-B14F-4D97-AF65-F5344CB8AC3E}">
        <p14:creationId xmlns:p14="http://schemas.microsoft.com/office/powerpoint/2010/main" val="3008206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693" y="0"/>
            <a:ext cx="9905998" cy="870170"/>
          </a:xfrm>
        </p:spPr>
        <p:txBody>
          <a:bodyPr>
            <a:normAutofit/>
          </a:bodyPr>
          <a:lstStyle/>
          <a:p>
            <a:pPr algn="ctr"/>
            <a:r>
              <a:rPr lang="en-US" dirty="0" smtClean="0"/>
              <a:t>Storage</a:t>
            </a:r>
            <a:endParaRPr lang="en-US" dirty="0"/>
          </a:p>
        </p:txBody>
      </p:sp>
      <p:sp>
        <p:nvSpPr>
          <p:cNvPr id="3" name="Content Placeholder 2"/>
          <p:cNvSpPr>
            <a:spLocks noGrp="1"/>
          </p:cNvSpPr>
          <p:nvPr>
            <p:ph sz="half" idx="1"/>
          </p:nvPr>
        </p:nvSpPr>
        <p:spPr>
          <a:xfrm>
            <a:off x="560762" y="1149165"/>
            <a:ext cx="7126432" cy="5708835"/>
          </a:xfrm>
        </p:spPr>
        <p:txBody>
          <a:bodyPr>
            <a:normAutofit fontScale="92500" lnSpcReduction="10000"/>
          </a:bodyPr>
          <a:lstStyle/>
          <a:p>
            <a:r>
              <a:rPr lang="en-US" sz="2100" dirty="0" smtClean="0"/>
              <a:t>System benefits are significant but other sources of flexibility are often more cost effective</a:t>
            </a:r>
          </a:p>
          <a:p>
            <a:r>
              <a:rPr lang="en-US" sz="2100" dirty="0" smtClean="0"/>
              <a:t>Make best use of pumped hydro: beyond peak shifting of </a:t>
            </a:r>
            <a:r>
              <a:rPr lang="en-US" sz="2100" dirty="0" err="1" smtClean="0"/>
              <a:t>baseload</a:t>
            </a:r>
            <a:r>
              <a:rPr lang="en-US" sz="2100" dirty="0" smtClean="0"/>
              <a:t> generation (Xcel Cabin Creek example)</a:t>
            </a:r>
          </a:p>
          <a:p>
            <a:r>
              <a:rPr lang="en-US" sz="2100" dirty="0" smtClean="0"/>
              <a:t>Gas in the pipe/ground if there are deliverability issues when wind forecast is over-optimistic</a:t>
            </a:r>
          </a:p>
          <a:p>
            <a:r>
              <a:rPr lang="en-US" sz="2100" dirty="0" smtClean="0"/>
              <a:t>Ice and building integrated thermal storage being considered for systems with increasing VRE</a:t>
            </a:r>
          </a:p>
          <a:p>
            <a:r>
              <a:rPr lang="en-US" sz="2100" dirty="0" smtClean="0"/>
              <a:t>Concentrating Solar Power incremental storage costs are moderate and are a system resource</a:t>
            </a:r>
          </a:p>
          <a:p>
            <a:r>
              <a:rPr lang="en-US" sz="2100" dirty="0" smtClean="0"/>
              <a:t>Batteries, compressed air, and other new concepts are in technology demonstration phases</a:t>
            </a:r>
          </a:p>
          <a:p>
            <a:r>
              <a:rPr lang="en-US" sz="2100" dirty="0" smtClean="0"/>
              <a:t>Electric vehicles: controlled charging and possible vehicle to grid </a:t>
            </a:r>
          </a:p>
          <a:p>
            <a:r>
              <a:rPr lang="en-US" sz="2100" dirty="0" smtClean="0"/>
              <a:t>Many ancillary services are not highly valued, or markets are absent </a:t>
            </a:r>
          </a:p>
          <a:p>
            <a:pPr marL="0" indent="0">
              <a:buNone/>
            </a:pPr>
            <a:endParaRPr lang="en-US" sz="2100" dirty="0"/>
          </a:p>
        </p:txBody>
      </p:sp>
      <p:pic>
        <p:nvPicPr>
          <p:cNvPr id="5" name="Content Placeholder 4"/>
          <p:cNvPicPr>
            <a:picLocks noGrp="1" noChangeAspect="1"/>
          </p:cNvPicPr>
          <p:nvPr>
            <p:ph sz="half" idx="2"/>
          </p:nvPr>
        </p:nvPicPr>
        <p:blipFill rotWithShape="1">
          <a:blip r:embed="rId2"/>
          <a:srcRect l="31947" t="10321" r="32933" b="8033"/>
          <a:stretch/>
        </p:blipFill>
        <p:spPr>
          <a:xfrm>
            <a:off x="7687194" y="870170"/>
            <a:ext cx="4384963" cy="5734188"/>
          </a:xfrm>
          <a:prstGeom prst="rect">
            <a:avLst/>
          </a:prstGeom>
          <a:ln>
            <a:solidFill>
              <a:schemeClr val="tx1"/>
            </a:solidFill>
          </a:ln>
        </p:spPr>
      </p:pic>
    </p:spTree>
    <p:extLst>
      <p:ext uri="{BB962C8B-B14F-4D97-AF65-F5344CB8AC3E}">
        <p14:creationId xmlns:p14="http://schemas.microsoft.com/office/powerpoint/2010/main" val="409569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627" y="0"/>
            <a:ext cx="8229600" cy="1143000"/>
          </a:xfrm>
        </p:spPr>
        <p:txBody>
          <a:bodyPr>
            <a:normAutofit/>
          </a:bodyPr>
          <a:lstStyle/>
          <a:p>
            <a:pPr algn="ctr"/>
            <a:r>
              <a:rPr lang="en-US" sz="3200" dirty="0" smtClean="0"/>
              <a:t>Disturbance response with high penetrations of wind and solar</a:t>
            </a:r>
            <a:endParaRPr lang="en-US" sz="3200" dirty="0"/>
          </a:p>
        </p:txBody>
      </p:sp>
      <p:sp>
        <p:nvSpPr>
          <p:cNvPr id="3" name="Text Placeholder 2"/>
          <p:cNvSpPr>
            <a:spLocks noGrp="1"/>
          </p:cNvSpPr>
          <p:nvPr>
            <p:ph type="body" sz="quarter" idx="13"/>
          </p:nvPr>
        </p:nvSpPr>
        <p:spPr>
          <a:xfrm>
            <a:off x="1305481" y="1489434"/>
            <a:ext cx="9599891" cy="6056722"/>
          </a:xfrm>
        </p:spPr>
        <p:txBody>
          <a:bodyPr>
            <a:normAutofit lnSpcReduction="10000"/>
          </a:bodyPr>
          <a:lstStyle/>
          <a:p>
            <a:pPr marL="0" indent="0">
              <a:buNone/>
            </a:pPr>
            <a:r>
              <a:rPr lang="en-US" sz="3600" dirty="0" smtClean="0"/>
              <a:t>Issues and Proceedings</a:t>
            </a:r>
          </a:p>
          <a:p>
            <a:pPr lvl="2"/>
            <a:r>
              <a:rPr lang="en-US" sz="3600" dirty="0" smtClean="0"/>
              <a:t>Retirement of Fossil – MATS, 111d</a:t>
            </a:r>
          </a:p>
          <a:p>
            <a:pPr lvl="2"/>
            <a:r>
              <a:rPr lang="en-US" sz="3600" dirty="0" smtClean="0"/>
              <a:t>IRP considering large amounts of new gas generation</a:t>
            </a:r>
          </a:p>
          <a:p>
            <a:pPr lvl="2"/>
            <a:r>
              <a:rPr lang="en-US" sz="3600" dirty="0" smtClean="0"/>
              <a:t>Consideration of an increased RPS</a:t>
            </a:r>
          </a:p>
          <a:p>
            <a:pPr lvl="2"/>
            <a:r>
              <a:rPr lang="en-US" sz="3600" dirty="0" smtClean="0"/>
              <a:t>Transmission expansion for Reliability        (vs. Economy reasons)</a:t>
            </a:r>
          </a:p>
          <a:p>
            <a:pPr lvl="2"/>
            <a:endParaRPr lang="en-US" sz="3600" dirty="0"/>
          </a:p>
          <a:p>
            <a:pPr marL="914400" lvl="2" indent="0" algn="ctr">
              <a:buNone/>
            </a:pPr>
            <a:r>
              <a:rPr lang="en-US" sz="3600" i="1" dirty="0" smtClean="0"/>
              <a:t>Utility trump card due to lack of understanding</a:t>
            </a:r>
          </a:p>
          <a:p>
            <a:pPr lvl="2"/>
            <a:endParaRPr lang="en-US" sz="3600" dirty="0" smtClean="0"/>
          </a:p>
          <a:p>
            <a:pPr lvl="1">
              <a:buFont typeface="Arial" pitchFamily="34" charset="0"/>
              <a:buChar char="•"/>
            </a:pPr>
            <a:endParaRPr lang="en-US" sz="3600" dirty="0"/>
          </a:p>
        </p:txBody>
      </p:sp>
      <p:sp>
        <p:nvSpPr>
          <p:cNvPr id="4" name="Slide Number Placeholder 3"/>
          <p:cNvSpPr>
            <a:spLocks noGrp="1"/>
          </p:cNvSpPr>
          <p:nvPr>
            <p:ph type="sldNum" sz="quarter" idx="14"/>
          </p:nvPr>
        </p:nvSpPr>
        <p:spPr/>
        <p:txBody>
          <a:bodyPr/>
          <a:lstStyle/>
          <a:p>
            <a:fld id="{A3A34399-7A40-464C-AE52-918EE32F56B1}" type="slidenum">
              <a:rPr lang="en-US" smtClean="0"/>
              <a:pPr/>
              <a:t>37</a:t>
            </a:fld>
            <a:endParaRPr lang="en-US"/>
          </a:p>
        </p:txBody>
      </p:sp>
    </p:spTree>
    <p:extLst>
      <p:ext uri="{BB962C8B-B14F-4D97-AF65-F5344CB8AC3E}">
        <p14:creationId xmlns:p14="http://schemas.microsoft.com/office/powerpoint/2010/main" val="2706723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627" y="0"/>
            <a:ext cx="8229600" cy="1143000"/>
          </a:xfrm>
        </p:spPr>
        <p:txBody>
          <a:bodyPr>
            <a:normAutofit/>
          </a:bodyPr>
          <a:lstStyle/>
          <a:p>
            <a:pPr algn="ctr"/>
            <a:r>
              <a:rPr lang="en-US" sz="3200" dirty="0" smtClean="0"/>
              <a:t>Disturbance response with high penetrations of wind and solar</a:t>
            </a:r>
            <a:endParaRPr lang="en-US" sz="3200" dirty="0"/>
          </a:p>
        </p:txBody>
      </p:sp>
      <p:sp>
        <p:nvSpPr>
          <p:cNvPr id="3" name="Text Placeholder 2"/>
          <p:cNvSpPr>
            <a:spLocks noGrp="1"/>
          </p:cNvSpPr>
          <p:nvPr>
            <p:ph type="body" sz="quarter" idx="13"/>
          </p:nvPr>
        </p:nvSpPr>
        <p:spPr>
          <a:xfrm>
            <a:off x="1305481" y="1143000"/>
            <a:ext cx="9599891" cy="6056722"/>
          </a:xfrm>
        </p:spPr>
        <p:txBody>
          <a:bodyPr>
            <a:normAutofit/>
          </a:bodyPr>
          <a:lstStyle/>
          <a:p>
            <a:pPr marL="0" indent="0">
              <a:buNone/>
            </a:pPr>
            <a:r>
              <a:rPr lang="en-US" sz="3600" dirty="0" smtClean="0"/>
              <a:t>Modeling Frameworks</a:t>
            </a:r>
          </a:p>
          <a:p>
            <a:pPr lvl="2"/>
            <a:r>
              <a:rPr lang="en-US" sz="3200" dirty="0" smtClean="0"/>
              <a:t>Load flow (PSLF, PSSE)</a:t>
            </a:r>
          </a:p>
          <a:p>
            <a:pPr lvl="2"/>
            <a:r>
              <a:rPr lang="en-US" sz="3200" dirty="0" smtClean="0"/>
              <a:t>Snap-shot dispatch stack evaluation</a:t>
            </a:r>
          </a:p>
          <a:p>
            <a:pPr lvl="2"/>
            <a:r>
              <a:rPr lang="en-US" sz="3200" dirty="0" smtClean="0"/>
              <a:t>Key Issues:</a:t>
            </a:r>
          </a:p>
          <a:p>
            <a:pPr lvl="3">
              <a:buFont typeface="Wingdings" panose="05000000000000000000" pitchFamily="2" charset="2"/>
              <a:buChar char="ü"/>
            </a:pPr>
            <a:r>
              <a:rPr lang="en-US" sz="3200" dirty="0"/>
              <a:t>c</a:t>
            </a:r>
            <a:r>
              <a:rPr lang="en-US" sz="3200" dirty="0" smtClean="0"/>
              <a:t>ontrol settings of conventional generators (modifications and validation)</a:t>
            </a:r>
          </a:p>
          <a:p>
            <a:pPr lvl="3">
              <a:buFont typeface="Wingdings" panose="05000000000000000000" pitchFamily="2" charset="2"/>
              <a:buChar char="ü"/>
            </a:pPr>
            <a:r>
              <a:rPr lang="en-US" sz="3200" dirty="0"/>
              <a:t>c</a:t>
            </a:r>
            <a:r>
              <a:rPr lang="en-US" sz="3200" dirty="0" smtClean="0"/>
              <a:t>apabilities of inverter based generation</a:t>
            </a:r>
          </a:p>
          <a:p>
            <a:pPr marL="0" indent="0" algn="ctr">
              <a:buNone/>
            </a:pPr>
            <a:r>
              <a:rPr lang="en-US" sz="2800" i="1" dirty="0" smtClean="0"/>
              <a:t>Interconnect wide models are not well calibrated and analysis capability is not well established</a:t>
            </a:r>
          </a:p>
          <a:p>
            <a:endParaRPr lang="en-US" sz="3100" dirty="0" smtClean="0"/>
          </a:p>
          <a:p>
            <a:pPr lvl="1">
              <a:buFont typeface="Arial" pitchFamily="34" charset="0"/>
              <a:buChar char="•"/>
            </a:pPr>
            <a:endParaRPr lang="en-US" dirty="0"/>
          </a:p>
        </p:txBody>
      </p:sp>
      <p:sp>
        <p:nvSpPr>
          <p:cNvPr id="4" name="Slide Number Placeholder 3"/>
          <p:cNvSpPr>
            <a:spLocks noGrp="1"/>
          </p:cNvSpPr>
          <p:nvPr>
            <p:ph type="sldNum" sz="quarter" idx="14"/>
          </p:nvPr>
        </p:nvSpPr>
        <p:spPr/>
        <p:txBody>
          <a:bodyPr/>
          <a:lstStyle/>
          <a:p>
            <a:fld id="{A3A34399-7A40-464C-AE52-918EE32F56B1}" type="slidenum">
              <a:rPr lang="en-US" smtClean="0"/>
              <a:pPr/>
              <a:t>38</a:t>
            </a:fld>
            <a:endParaRPr lang="en-US"/>
          </a:p>
        </p:txBody>
      </p:sp>
    </p:spTree>
    <p:extLst>
      <p:ext uri="{BB962C8B-B14F-4D97-AF65-F5344CB8AC3E}">
        <p14:creationId xmlns:p14="http://schemas.microsoft.com/office/powerpoint/2010/main" val="234560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creen Shot 2014-11-20 at 11.34.44 AM.png"/>
          <p:cNvPicPr>
            <a:picLocks noGrp="1" noChangeAspect="1"/>
          </p:cNvPicPr>
          <p:nvPr>
            <p:ph idx="1"/>
          </p:nvPr>
        </p:nvPicPr>
        <p:blipFill>
          <a:blip r:embed="rId2">
            <a:extLst>
              <a:ext uri="{28A0092B-C50C-407E-A947-70E740481C1C}">
                <a14:useLocalDpi xmlns:a14="http://schemas.microsoft.com/office/drawing/2010/main" val="0"/>
              </a:ext>
            </a:extLst>
          </a:blip>
          <a:srcRect t="-11450" b="-11450"/>
          <a:stretch>
            <a:fillRect/>
          </a:stretch>
        </p:blipFill>
        <p:spPr>
          <a:xfrm>
            <a:off x="6059688" y="1035207"/>
            <a:ext cx="5865163" cy="5172682"/>
          </a:xfrm>
          <a:prstGeom prst="rect">
            <a:avLst/>
          </a:prstGeom>
        </p:spPr>
      </p:pic>
      <p:sp>
        <p:nvSpPr>
          <p:cNvPr id="5" name="Title 1"/>
          <p:cNvSpPr>
            <a:spLocks noGrp="1"/>
          </p:cNvSpPr>
          <p:nvPr>
            <p:ph type="title"/>
          </p:nvPr>
        </p:nvSpPr>
        <p:spPr>
          <a:xfrm>
            <a:off x="1106689" y="-289367"/>
            <a:ext cx="9905998" cy="1478570"/>
          </a:xfrm>
        </p:spPr>
        <p:txBody>
          <a:bodyPr>
            <a:noAutofit/>
          </a:bodyPr>
          <a:lstStyle/>
          <a:p>
            <a:pPr algn="ctr"/>
            <a:r>
              <a:rPr lang="en-US" dirty="0"/>
              <a:t>Frequency</a:t>
            </a:r>
            <a:r>
              <a:rPr lang="en-US" dirty="0" smtClean="0"/>
              <a:t> Response</a:t>
            </a:r>
            <a:endParaRPr lang="en-US" dirty="0"/>
          </a:p>
        </p:txBody>
      </p:sp>
      <p:sp>
        <p:nvSpPr>
          <p:cNvPr id="6" name="Content Placeholder 2"/>
          <p:cNvSpPr txBox="1">
            <a:spLocks/>
          </p:cNvSpPr>
          <p:nvPr/>
        </p:nvSpPr>
        <p:spPr>
          <a:xfrm>
            <a:off x="516130" y="682906"/>
            <a:ext cx="5294361" cy="605356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smtClean="0"/>
              <a:t>Primary Frequency Control</a:t>
            </a:r>
          </a:p>
          <a:p>
            <a:pPr lvl="1"/>
            <a:r>
              <a:rPr lang="en-US" dirty="0" smtClean="0"/>
              <a:t>Inertia – spinning mass of generators and motors</a:t>
            </a:r>
          </a:p>
          <a:p>
            <a:pPr lvl="1"/>
            <a:r>
              <a:rPr lang="en-US" dirty="0" smtClean="0"/>
              <a:t>Governor response – “droop” is a generator specific set-back from maximum power </a:t>
            </a:r>
          </a:p>
          <a:p>
            <a:r>
              <a:rPr lang="en-US" dirty="0" smtClean="0"/>
              <a:t>Secondary Frequency Control</a:t>
            </a:r>
          </a:p>
          <a:p>
            <a:pPr lvl="1"/>
            <a:r>
              <a:rPr lang="en-US" dirty="0" smtClean="0"/>
              <a:t>Spinning reserve, perhaps quick-start non-spin</a:t>
            </a:r>
          </a:p>
          <a:p>
            <a:pPr lvl="1"/>
            <a:r>
              <a:rPr lang="en-US" dirty="0" smtClean="0"/>
              <a:t>Automatic Generation Control triggered by signal from control room</a:t>
            </a:r>
          </a:p>
          <a:p>
            <a:r>
              <a:rPr lang="en-US" dirty="0" smtClean="0"/>
              <a:t>NERC: Restore import/export to schedule in 15 minutes, all reserve levels restored in 60-90 minutes     </a:t>
            </a:r>
          </a:p>
          <a:p>
            <a:r>
              <a:rPr lang="en-US" dirty="0" smtClean="0"/>
              <a:t>Under Frequency Load Shedding</a:t>
            </a:r>
          </a:p>
          <a:p>
            <a:pPr lvl="1"/>
            <a:r>
              <a:rPr lang="en-US" dirty="0" smtClean="0"/>
              <a:t>Protects equipment from damage</a:t>
            </a:r>
          </a:p>
          <a:p>
            <a:pPr lvl="1"/>
            <a:r>
              <a:rPr lang="en-US" dirty="0" smtClean="0"/>
              <a:t>Envelop of allowable frequency is dependent on duration of the event</a:t>
            </a:r>
          </a:p>
          <a:p>
            <a:pPr lvl="1"/>
            <a:r>
              <a:rPr lang="en-US" dirty="0" smtClean="0"/>
              <a:t>WECC – </a:t>
            </a:r>
            <a:r>
              <a:rPr lang="en-US" dirty="0" err="1" smtClean="0"/>
              <a:t>subregional</a:t>
            </a:r>
            <a:r>
              <a:rPr lang="en-US" dirty="0" smtClean="0"/>
              <a:t> UFLS at 59.5 Hz</a:t>
            </a:r>
          </a:p>
          <a:p>
            <a:pPr lvl="1"/>
            <a:endParaRPr lang="en-US" dirty="0">
              <a:solidFill>
                <a:schemeClr val="bg1"/>
              </a:solidFill>
            </a:endParaRPr>
          </a:p>
        </p:txBody>
      </p:sp>
      <p:sp>
        <p:nvSpPr>
          <p:cNvPr id="8" name="TextBox 7"/>
          <p:cNvSpPr txBox="1"/>
          <p:nvPr/>
        </p:nvSpPr>
        <p:spPr>
          <a:xfrm>
            <a:off x="6059688" y="5884723"/>
            <a:ext cx="5613722" cy="646331"/>
          </a:xfrm>
          <a:prstGeom prst="rect">
            <a:avLst/>
          </a:prstGeom>
          <a:noFill/>
        </p:spPr>
        <p:txBody>
          <a:bodyPr wrap="square" rtlCol="0">
            <a:spAutoFit/>
          </a:bodyPr>
          <a:lstStyle/>
          <a:p>
            <a:r>
              <a:rPr lang="en-US"/>
              <a:t>J. Eto, LBNL, </a:t>
            </a:r>
            <a:r>
              <a:rPr lang="en-US">
                <a:hlinkClick r:id="rId3"/>
              </a:rPr>
              <a:t>http://www.ferc.gov/industries/electric/indus-act/reliability/frequencyresponsemetrics-report.pdf</a:t>
            </a:r>
            <a:r>
              <a:rPr lang="en-US"/>
              <a:t> </a:t>
            </a:r>
            <a:endParaRPr lang="en-US" dirty="0"/>
          </a:p>
        </p:txBody>
      </p:sp>
    </p:spTree>
    <p:extLst>
      <p:ext uri="{BB962C8B-B14F-4D97-AF65-F5344CB8AC3E}">
        <p14:creationId xmlns:p14="http://schemas.microsoft.com/office/powerpoint/2010/main" val="161838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pPr algn="ctr"/>
            <a:r>
              <a:rPr lang="en-US" dirty="0" smtClean="0"/>
              <a:t>Key Elements of Reliability</a:t>
            </a:r>
            <a:endParaRPr lang="en-US" dirty="0"/>
          </a:p>
        </p:txBody>
      </p:sp>
      <p:sp>
        <p:nvSpPr>
          <p:cNvPr id="3" name="Content Placeholder 2"/>
          <p:cNvSpPr>
            <a:spLocks noGrp="1"/>
          </p:cNvSpPr>
          <p:nvPr>
            <p:ph idx="1"/>
          </p:nvPr>
        </p:nvSpPr>
        <p:spPr>
          <a:xfrm>
            <a:off x="1141412" y="1124760"/>
            <a:ext cx="9905999" cy="4144823"/>
          </a:xfrm>
        </p:spPr>
        <p:txBody>
          <a:bodyPr>
            <a:normAutofit/>
          </a:bodyPr>
          <a:lstStyle/>
          <a:p>
            <a:pPr marL="0" indent="0">
              <a:buNone/>
            </a:pPr>
            <a:r>
              <a:rPr lang="en-US" sz="3600" dirty="0" smtClean="0"/>
              <a:t>Element #3: </a:t>
            </a:r>
            <a:r>
              <a:rPr lang="en-US" sz="3600" b="1" i="1" dirty="0" smtClean="0"/>
              <a:t>Disturbance Response</a:t>
            </a:r>
          </a:p>
          <a:p>
            <a:pPr lvl="1"/>
            <a:r>
              <a:rPr lang="en-US" sz="3200" dirty="0" smtClean="0"/>
              <a:t>Contingency loss (unexpected, catastrophic) of large transmission line or generator  (n-1)</a:t>
            </a:r>
          </a:p>
          <a:p>
            <a:pPr lvl="1"/>
            <a:r>
              <a:rPr lang="en-US" sz="3200" dirty="0" smtClean="0"/>
              <a:t>Transient Stability and Frequency Response </a:t>
            </a:r>
          </a:p>
          <a:p>
            <a:pPr lvl="1"/>
            <a:r>
              <a:rPr lang="en-US" sz="3200" dirty="0" smtClean="0"/>
              <a:t>Protective settings prevent equipment damage, but cascading outages are possible</a:t>
            </a:r>
          </a:p>
          <a:p>
            <a:pPr lvl="1"/>
            <a:endParaRPr lang="en-US" sz="2800" dirty="0" smtClean="0"/>
          </a:p>
          <a:p>
            <a:endParaRPr lang="en-US" sz="3200" dirty="0"/>
          </a:p>
        </p:txBody>
      </p:sp>
      <p:sp>
        <p:nvSpPr>
          <p:cNvPr id="4" name="TextBox 3"/>
          <p:cNvSpPr txBox="1"/>
          <p:nvPr/>
        </p:nvSpPr>
        <p:spPr>
          <a:xfrm>
            <a:off x="1141412" y="5439266"/>
            <a:ext cx="9511645" cy="830997"/>
          </a:xfrm>
          <a:prstGeom prst="rect">
            <a:avLst/>
          </a:prstGeom>
          <a:noFill/>
        </p:spPr>
        <p:txBody>
          <a:bodyPr wrap="square" rtlCol="0">
            <a:spAutoFit/>
          </a:bodyPr>
          <a:lstStyle/>
          <a:p>
            <a:pPr lvl="1" algn="ctr"/>
            <a:r>
              <a:rPr lang="en-US" sz="2400" i="1" dirty="0"/>
              <a:t>Breakdown into these elements allows dissection of concerns, </a:t>
            </a:r>
            <a:endParaRPr lang="en-US" sz="2400" i="1" dirty="0" smtClean="0"/>
          </a:p>
          <a:p>
            <a:pPr lvl="1" algn="ctr"/>
            <a:r>
              <a:rPr lang="en-US" sz="2400" i="1" dirty="0" smtClean="0"/>
              <a:t>but </a:t>
            </a:r>
            <a:r>
              <a:rPr lang="en-US" sz="2400" i="1" dirty="0"/>
              <a:t>in </a:t>
            </a:r>
            <a:r>
              <a:rPr lang="en-US" sz="2400" i="1" dirty="0" smtClean="0"/>
              <a:t>reality the elements </a:t>
            </a:r>
            <a:r>
              <a:rPr lang="en-US" sz="2400" i="1" dirty="0"/>
              <a:t>overlap to produce a “reliable” </a:t>
            </a:r>
            <a:r>
              <a:rPr lang="en-US" sz="2400" i="1" dirty="0" smtClean="0"/>
              <a:t>grid</a:t>
            </a:r>
            <a:endParaRPr lang="en-US" sz="2400" i="1" dirty="0"/>
          </a:p>
        </p:txBody>
      </p:sp>
    </p:spTree>
    <p:extLst>
      <p:ext uri="{BB962C8B-B14F-4D97-AF65-F5344CB8AC3E}">
        <p14:creationId xmlns:p14="http://schemas.microsoft.com/office/powerpoint/2010/main" val="3761884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561" y="-293955"/>
            <a:ext cx="9905998" cy="1478570"/>
          </a:xfrm>
        </p:spPr>
        <p:txBody>
          <a:bodyPr/>
          <a:lstStyle/>
          <a:p>
            <a:pPr algn="ctr"/>
            <a:r>
              <a:rPr lang="en-US" dirty="0" smtClean="0"/>
              <a:t>Transient Stability</a:t>
            </a:r>
            <a:endParaRPr lang="en-US" dirty="0"/>
          </a:p>
        </p:txBody>
      </p:sp>
      <p:sp>
        <p:nvSpPr>
          <p:cNvPr id="3" name="Content Placeholder 2"/>
          <p:cNvSpPr>
            <a:spLocks noGrp="1"/>
          </p:cNvSpPr>
          <p:nvPr>
            <p:ph idx="1"/>
          </p:nvPr>
        </p:nvSpPr>
        <p:spPr>
          <a:xfrm>
            <a:off x="909919" y="825800"/>
            <a:ext cx="10051305" cy="5331931"/>
          </a:xfrm>
        </p:spPr>
        <p:txBody>
          <a:bodyPr>
            <a:normAutofit lnSpcReduction="10000"/>
          </a:bodyPr>
          <a:lstStyle/>
          <a:p>
            <a:pPr marL="0" indent="0">
              <a:buNone/>
            </a:pPr>
            <a:r>
              <a:rPr lang="en-US" sz="3200" dirty="0" smtClean="0"/>
              <a:t>Alternating Current phenomena</a:t>
            </a:r>
          </a:p>
          <a:p>
            <a:pPr lvl="1"/>
            <a:r>
              <a:rPr lang="en-US" sz="2800" dirty="0" smtClean="0"/>
              <a:t>Rotor stability (generators stay in sync) </a:t>
            </a:r>
          </a:p>
          <a:p>
            <a:pPr marL="914400" lvl="2" indent="0">
              <a:buNone/>
            </a:pPr>
            <a:r>
              <a:rPr lang="en-US" sz="2400" dirty="0" smtClean="0"/>
              <a:t>Phase angle between rotor/stator in the generator can swing to instability</a:t>
            </a:r>
          </a:p>
          <a:p>
            <a:pPr lvl="1"/>
            <a:r>
              <a:rPr lang="en-US" sz="2800" dirty="0" smtClean="0"/>
              <a:t>Voltage stability (and reactive power balance)</a:t>
            </a:r>
          </a:p>
          <a:p>
            <a:pPr marL="914400" lvl="2" indent="0">
              <a:buNone/>
            </a:pPr>
            <a:r>
              <a:rPr lang="en-US" sz="2400" dirty="0" smtClean="0"/>
              <a:t>Current is needed to sustain magnetic field strength but </a:t>
            </a:r>
            <a:r>
              <a:rPr lang="en-US" sz="2400" i="1" dirty="0" smtClean="0"/>
              <a:t>Reactive Power </a:t>
            </a:r>
            <a:r>
              <a:rPr lang="en-US" sz="2400" dirty="0" smtClean="0"/>
              <a:t>does no real work</a:t>
            </a:r>
          </a:p>
          <a:p>
            <a:pPr marL="914400" lvl="2" indent="0">
              <a:buNone/>
            </a:pPr>
            <a:r>
              <a:rPr lang="en-US" sz="2400" dirty="0" smtClean="0"/>
              <a:t>(transmission lines, and coils like motors, transformers)</a:t>
            </a:r>
            <a:endParaRPr lang="en-US" sz="2400" dirty="0"/>
          </a:p>
          <a:p>
            <a:pPr marL="0" indent="0">
              <a:buNone/>
            </a:pPr>
            <a:r>
              <a:rPr lang="en-US" sz="3200" dirty="0" smtClean="0"/>
              <a:t>Reactive Power is a result of current and voltage being out of phase, and can not be transmitted long distances</a:t>
            </a:r>
          </a:p>
          <a:p>
            <a:pPr marL="0" indent="0">
              <a:buNone/>
            </a:pPr>
            <a:endParaRPr lang="en-US" dirty="0" smtClean="0"/>
          </a:p>
        </p:txBody>
      </p:sp>
    </p:spTree>
    <p:extLst>
      <p:ext uri="{BB962C8B-B14F-4D97-AF65-F5344CB8AC3E}">
        <p14:creationId xmlns:p14="http://schemas.microsoft.com/office/powerpoint/2010/main" val="639365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373" y="0"/>
            <a:ext cx="9905998" cy="1478570"/>
          </a:xfrm>
        </p:spPr>
        <p:txBody>
          <a:bodyPr>
            <a:normAutofit/>
          </a:bodyPr>
          <a:lstStyle/>
          <a:p>
            <a:pPr algn="ctr"/>
            <a:r>
              <a:rPr lang="en-US" sz="2800" dirty="0"/>
              <a:t>VER’s require </a:t>
            </a:r>
            <a:r>
              <a:rPr lang="en-US" sz="2800" dirty="0" smtClean="0"/>
              <a:t>complex </a:t>
            </a:r>
            <a:r>
              <a:rPr lang="en-US" sz="2800" dirty="0"/>
              <a:t>models to capture variability, </a:t>
            </a:r>
            <a:r>
              <a:rPr lang="en-US" sz="2800" dirty="0" smtClean="0"/>
              <a:t/>
            </a:r>
            <a:br>
              <a:rPr lang="en-US" sz="2800" dirty="0" smtClean="0"/>
            </a:br>
            <a:r>
              <a:rPr lang="en-US" sz="2800" dirty="0" smtClean="0"/>
              <a:t>uncertainty</a:t>
            </a:r>
            <a:r>
              <a:rPr lang="en-US" sz="2800" dirty="0"/>
              <a:t>, and non-synchronous generator </a:t>
            </a:r>
            <a:r>
              <a:rPr lang="en-US" sz="2800" dirty="0" smtClean="0"/>
              <a:t>issues</a:t>
            </a:r>
            <a:endParaRPr lang="en-US" sz="4000" dirty="0"/>
          </a:p>
        </p:txBody>
      </p:sp>
      <p:sp>
        <p:nvSpPr>
          <p:cNvPr id="3" name="Content Placeholder 2"/>
          <p:cNvSpPr>
            <a:spLocks noGrp="1"/>
          </p:cNvSpPr>
          <p:nvPr>
            <p:ph idx="1"/>
          </p:nvPr>
        </p:nvSpPr>
        <p:spPr>
          <a:xfrm>
            <a:off x="1079288" y="1722358"/>
            <a:ext cx="9905999" cy="5343031"/>
          </a:xfrm>
        </p:spPr>
        <p:txBody>
          <a:bodyPr>
            <a:normAutofit/>
          </a:bodyPr>
          <a:lstStyle/>
          <a:p>
            <a:r>
              <a:rPr lang="en-US" sz="3000" dirty="0" smtClean="0"/>
              <a:t>“Standard” industry models may have boundary condition, time-step, data scaling, and validation limitations</a:t>
            </a:r>
          </a:p>
          <a:p>
            <a:r>
              <a:rPr lang="en-US" sz="3000" dirty="0" smtClean="0"/>
              <a:t>Grid performance can be evaluated against various pass/fail standards, but relative changes are most insightful.</a:t>
            </a:r>
          </a:p>
          <a:p>
            <a:r>
              <a:rPr lang="en-US" sz="3000" dirty="0"/>
              <a:t>Resource Adequacy, Sequential Operations, and Disturbance Response take different modeling approaches</a:t>
            </a:r>
          </a:p>
          <a:p>
            <a:endParaRPr lang="en-US" sz="3000" dirty="0" smtClean="0"/>
          </a:p>
        </p:txBody>
      </p:sp>
    </p:spTree>
    <p:extLst>
      <p:ext uri="{BB962C8B-B14F-4D97-AF65-F5344CB8AC3E}">
        <p14:creationId xmlns:p14="http://schemas.microsoft.com/office/powerpoint/2010/main" val="2594519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373" y="0"/>
            <a:ext cx="9905998" cy="1478570"/>
          </a:xfrm>
        </p:spPr>
        <p:txBody>
          <a:bodyPr>
            <a:normAutofit/>
          </a:bodyPr>
          <a:lstStyle/>
          <a:p>
            <a:pPr algn="ctr"/>
            <a:r>
              <a:rPr lang="en-US" sz="3200" dirty="0" smtClean="0"/>
              <a:t>Additional modeling issues</a:t>
            </a:r>
            <a:endParaRPr lang="en-US" sz="4400" dirty="0"/>
          </a:p>
        </p:txBody>
      </p:sp>
      <p:sp>
        <p:nvSpPr>
          <p:cNvPr id="3" name="Content Placeholder 2"/>
          <p:cNvSpPr>
            <a:spLocks noGrp="1"/>
          </p:cNvSpPr>
          <p:nvPr>
            <p:ph idx="1"/>
          </p:nvPr>
        </p:nvSpPr>
        <p:spPr>
          <a:xfrm>
            <a:off x="1107569" y="1260446"/>
            <a:ext cx="9905999" cy="4122260"/>
          </a:xfrm>
        </p:spPr>
        <p:txBody>
          <a:bodyPr>
            <a:normAutofit/>
          </a:bodyPr>
          <a:lstStyle/>
          <a:p>
            <a:r>
              <a:rPr lang="en-US" sz="3000" dirty="0" smtClean="0"/>
              <a:t>Untapped, but available advanced inverter and control features should be reflected </a:t>
            </a:r>
          </a:p>
          <a:p>
            <a:r>
              <a:rPr lang="en-US" sz="3000" dirty="0" smtClean="0"/>
              <a:t>Broad integration facilitation and mitigation measures, beyond current practice, should be examined </a:t>
            </a:r>
          </a:p>
          <a:p>
            <a:r>
              <a:rPr lang="en-US" sz="3000" dirty="0" smtClean="0"/>
              <a:t>Modeling best practices continue to evolve.  </a:t>
            </a:r>
          </a:p>
          <a:p>
            <a:r>
              <a:rPr lang="en-US" sz="3000" dirty="0" smtClean="0"/>
              <a:t>Stakeholder and expert involvement is often warranted.</a:t>
            </a:r>
          </a:p>
        </p:txBody>
      </p:sp>
      <p:sp>
        <p:nvSpPr>
          <p:cNvPr id="5" name="TextBox 4"/>
          <p:cNvSpPr txBox="1"/>
          <p:nvPr/>
        </p:nvSpPr>
        <p:spPr>
          <a:xfrm>
            <a:off x="1715678" y="5382706"/>
            <a:ext cx="8493551" cy="954107"/>
          </a:xfrm>
          <a:prstGeom prst="rect">
            <a:avLst/>
          </a:prstGeom>
          <a:noFill/>
        </p:spPr>
        <p:txBody>
          <a:bodyPr wrap="square" rtlCol="0">
            <a:spAutoFit/>
          </a:bodyPr>
          <a:lstStyle/>
          <a:p>
            <a:pPr algn="ctr"/>
            <a:r>
              <a:rPr lang="en-US" sz="2800" b="1" i="1" dirty="0" smtClean="0"/>
              <a:t>UVIG Technical Review Committee Principles and IEA Task 25 Best Practices for Integration Studies are useful</a:t>
            </a:r>
            <a:endParaRPr lang="en-US" sz="2800" b="1" i="1" dirty="0"/>
          </a:p>
        </p:txBody>
      </p:sp>
    </p:spTree>
    <p:extLst>
      <p:ext uri="{BB962C8B-B14F-4D97-AF65-F5344CB8AC3E}">
        <p14:creationId xmlns:p14="http://schemas.microsoft.com/office/powerpoint/2010/main" val="544460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 on reactive power and transient stability</a:t>
            </a:r>
            <a:endParaRPr lang="en-US" dirty="0"/>
          </a:p>
        </p:txBody>
      </p:sp>
      <p:sp>
        <p:nvSpPr>
          <p:cNvPr id="3" name="Subtitle 2"/>
          <p:cNvSpPr>
            <a:spLocks noGrp="1"/>
          </p:cNvSpPr>
          <p:nvPr>
            <p:ph type="subTitle" idx="1"/>
          </p:nvPr>
        </p:nvSpPr>
        <p:spPr/>
        <p:txBody>
          <a:bodyPr/>
          <a:lstStyle/>
          <a:p>
            <a:r>
              <a:rPr lang="en-US" dirty="0" smtClean="0"/>
              <a:t>Mostly taken </a:t>
            </a:r>
            <a:r>
              <a:rPr lang="en-US" dirty="0"/>
              <a:t>directly from http://westernenergyboard.org/wirab/webinars/</a:t>
            </a:r>
          </a:p>
        </p:txBody>
      </p:sp>
    </p:spTree>
    <p:extLst>
      <p:ext uri="{BB962C8B-B14F-4D97-AF65-F5344CB8AC3E}">
        <p14:creationId xmlns:p14="http://schemas.microsoft.com/office/powerpoint/2010/main" val="346742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18354" y="1028899"/>
            <a:ext cx="5719148" cy="5171607"/>
          </a:xfrm>
          <a:prstGeom prst="rect">
            <a:avLst/>
          </a:prstGeom>
        </p:spPr>
      </p:pic>
      <p:sp>
        <p:nvSpPr>
          <p:cNvPr id="9" name="TextBox 8"/>
          <p:cNvSpPr txBox="1"/>
          <p:nvPr/>
        </p:nvSpPr>
        <p:spPr>
          <a:xfrm>
            <a:off x="1454046" y="164892"/>
            <a:ext cx="9728616" cy="646331"/>
          </a:xfrm>
          <a:prstGeom prst="rect">
            <a:avLst/>
          </a:prstGeom>
          <a:noFill/>
        </p:spPr>
        <p:txBody>
          <a:bodyPr wrap="square" rtlCol="0">
            <a:spAutoFit/>
          </a:bodyPr>
          <a:lstStyle/>
          <a:p>
            <a:r>
              <a:rPr lang="en-US" sz="3600" dirty="0" smtClean="0"/>
              <a:t>Ancillary Services (Essential Reliability Services?)</a:t>
            </a:r>
            <a:endParaRPr lang="en-US" sz="3600" dirty="0"/>
          </a:p>
        </p:txBody>
      </p:sp>
      <p:sp>
        <p:nvSpPr>
          <p:cNvPr id="10" name="TextBox 9"/>
          <p:cNvSpPr txBox="1"/>
          <p:nvPr/>
        </p:nvSpPr>
        <p:spPr>
          <a:xfrm>
            <a:off x="4686173" y="6200506"/>
            <a:ext cx="4939337" cy="369332"/>
          </a:xfrm>
          <a:prstGeom prst="rect">
            <a:avLst/>
          </a:prstGeom>
          <a:noFill/>
        </p:spPr>
        <p:txBody>
          <a:bodyPr wrap="square" rtlCol="0">
            <a:spAutoFit/>
          </a:bodyPr>
          <a:lstStyle/>
          <a:p>
            <a:r>
              <a:rPr lang="en-US" dirty="0" smtClean="0"/>
              <a:t>Adapted from Lew, WIRAB, Nov. 2014 </a:t>
            </a:r>
            <a:endParaRPr lang="en-US" dirty="0"/>
          </a:p>
        </p:txBody>
      </p:sp>
      <p:sp>
        <p:nvSpPr>
          <p:cNvPr id="11" name="TextBox 10"/>
          <p:cNvSpPr txBox="1"/>
          <p:nvPr/>
        </p:nvSpPr>
        <p:spPr>
          <a:xfrm>
            <a:off x="2176179" y="6476544"/>
            <a:ext cx="10193313" cy="369332"/>
          </a:xfrm>
          <a:prstGeom prst="rect">
            <a:avLst/>
          </a:prstGeom>
          <a:noFill/>
        </p:spPr>
        <p:txBody>
          <a:bodyPr wrap="square" rtlCol="0">
            <a:spAutoFit/>
          </a:bodyPr>
          <a:lstStyle/>
          <a:p>
            <a:r>
              <a:rPr lang="en-US" dirty="0"/>
              <a:t>http://westernenergyboard.org/wp-content/uploads/2014/11/11-13-14dLew_Utility_Operations.pdf</a:t>
            </a:r>
          </a:p>
        </p:txBody>
      </p:sp>
      <p:sp>
        <p:nvSpPr>
          <p:cNvPr id="12" name="TextBox 11"/>
          <p:cNvSpPr txBox="1"/>
          <p:nvPr/>
        </p:nvSpPr>
        <p:spPr>
          <a:xfrm>
            <a:off x="895279" y="811223"/>
            <a:ext cx="5239138" cy="5509200"/>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algn="ctr"/>
            <a:r>
              <a:rPr lang="en-US" sz="3200" u="sng" dirty="0" smtClean="0"/>
              <a:t>Contingency Conditions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800" dirty="0" smtClean="0"/>
              <a:t>Spinning – online, full output in 10 minutes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Non-spin – offline, but still reach full output in 10 minutes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Supplemental/replacement – 30-60 minute response; restores spin and non-spin to pre-contingency status</a:t>
            </a:r>
            <a:endParaRPr lang="en-US" sz="2800" dirty="0"/>
          </a:p>
        </p:txBody>
      </p:sp>
    </p:spTree>
    <p:extLst>
      <p:ext uri="{BB962C8B-B14F-4D97-AF65-F5344CB8AC3E}">
        <p14:creationId xmlns:p14="http://schemas.microsoft.com/office/powerpoint/2010/main" val="1929673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561" y="-293955"/>
            <a:ext cx="9905998" cy="1478570"/>
          </a:xfrm>
        </p:spPr>
        <p:txBody>
          <a:bodyPr/>
          <a:lstStyle/>
          <a:p>
            <a:pPr algn="ctr"/>
            <a:r>
              <a:rPr lang="en-US" dirty="0" smtClean="0"/>
              <a:t>Transient Stability</a:t>
            </a:r>
            <a:endParaRPr lang="en-US" dirty="0"/>
          </a:p>
        </p:txBody>
      </p:sp>
      <p:sp>
        <p:nvSpPr>
          <p:cNvPr id="3" name="Content Placeholder 2"/>
          <p:cNvSpPr>
            <a:spLocks noGrp="1"/>
          </p:cNvSpPr>
          <p:nvPr>
            <p:ph idx="1"/>
          </p:nvPr>
        </p:nvSpPr>
        <p:spPr>
          <a:xfrm>
            <a:off x="909920" y="825800"/>
            <a:ext cx="6949292" cy="5331931"/>
          </a:xfrm>
        </p:spPr>
        <p:txBody>
          <a:bodyPr>
            <a:normAutofit/>
          </a:bodyPr>
          <a:lstStyle/>
          <a:p>
            <a:pPr marL="0" indent="0">
              <a:buNone/>
            </a:pPr>
            <a:r>
              <a:rPr lang="en-US" dirty="0" smtClean="0"/>
              <a:t>Electricity is generated by moving a wire in a magnetic field</a:t>
            </a:r>
          </a:p>
          <a:p>
            <a:pPr marL="0" indent="0">
              <a:buNone/>
            </a:pPr>
            <a:r>
              <a:rPr lang="en-US" dirty="0" smtClean="0"/>
              <a:t>Voltage = Current times Impedance (V = I Z)</a:t>
            </a:r>
          </a:p>
          <a:p>
            <a:pPr marL="0" indent="0">
              <a:buNone/>
            </a:pPr>
            <a:r>
              <a:rPr lang="en-US" dirty="0" smtClean="0"/>
              <a:t>Impedance (Z) includes</a:t>
            </a:r>
          </a:p>
          <a:p>
            <a:pPr lvl="1"/>
            <a:r>
              <a:rPr lang="en-US" dirty="0" smtClean="0"/>
              <a:t>Resistance (heat)</a:t>
            </a:r>
          </a:p>
          <a:p>
            <a:pPr lvl="1"/>
            <a:r>
              <a:rPr lang="en-US" dirty="0" smtClean="0"/>
              <a:t>Inductance (magnetic fields from current)</a:t>
            </a:r>
          </a:p>
          <a:p>
            <a:pPr lvl="1"/>
            <a:r>
              <a:rPr lang="en-US" dirty="0" smtClean="0"/>
              <a:t>Capacitance (storage due to voltage differences)</a:t>
            </a:r>
          </a:p>
          <a:p>
            <a:pPr marL="0" indent="0">
              <a:buNone/>
            </a:pPr>
            <a:r>
              <a:rPr lang="en-US" dirty="0" smtClean="0"/>
              <a:t>Total Power = Voltage X Current (= V I = I</a:t>
            </a:r>
            <a:r>
              <a:rPr lang="en-US" baseline="30000" dirty="0" smtClean="0"/>
              <a:t>2</a:t>
            </a:r>
            <a:r>
              <a:rPr lang="en-US" dirty="0" smtClean="0"/>
              <a:t>Z)</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8113853" y="825800"/>
            <a:ext cx="3152552" cy="3624048"/>
          </a:xfrm>
          <a:prstGeom prst="rect">
            <a:avLst/>
          </a:prstGeom>
        </p:spPr>
      </p:pic>
    </p:spTree>
    <p:extLst>
      <p:ext uri="{BB962C8B-B14F-4D97-AF65-F5344CB8AC3E}">
        <p14:creationId xmlns:p14="http://schemas.microsoft.com/office/powerpoint/2010/main" val="3998297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6141"/>
            <a:ext cx="6508377" cy="1143000"/>
          </a:xfrm>
        </p:spPr>
        <p:txBody>
          <a:bodyPr/>
          <a:lstStyle/>
          <a:p>
            <a:r>
              <a:rPr lang="en-US" dirty="0" smtClean="0"/>
              <a:t>What is reactive power?</a:t>
            </a:r>
            <a:endParaRPr lang="en-US" dirty="0"/>
          </a:p>
        </p:txBody>
      </p:sp>
      <p:sp>
        <p:nvSpPr>
          <p:cNvPr id="3" name="Content Placeholder 2"/>
          <p:cNvSpPr>
            <a:spLocks noGrp="1"/>
          </p:cNvSpPr>
          <p:nvPr>
            <p:ph idx="1"/>
          </p:nvPr>
        </p:nvSpPr>
        <p:spPr>
          <a:xfrm>
            <a:off x="1667439" y="2057401"/>
            <a:ext cx="8791386" cy="4636247"/>
          </a:xfrm>
        </p:spPr>
        <p:txBody>
          <a:bodyPr>
            <a:normAutofit/>
          </a:bodyPr>
          <a:lstStyle/>
          <a:p>
            <a:r>
              <a:rPr lang="en-US" dirty="0" smtClean="0"/>
              <a:t>Reactive power is simply a result of the voltage and current being out of phase – it’s an AC power phenomenon</a:t>
            </a:r>
          </a:p>
          <a:p>
            <a:r>
              <a:rPr lang="en-US" dirty="0" smtClean="0"/>
              <a:t>If voltage and current both go up at the same time, then real power is transmitted. </a:t>
            </a:r>
          </a:p>
          <a:p>
            <a:pPr lvl="1"/>
            <a:r>
              <a:rPr lang="en-US" dirty="0" smtClean="0"/>
              <a:t>Real power does work, like heat, light, motion</a:t>
            </a:r>
          </a:p>
          <a:p>
            <a:pPr lvl="1"/>
            <a:r>
              <a:rPr lang="en-US" dirty="0"/>
              <a:t>Real power is actual net energy </a:t>
            </a:r>
            <a:r>
              <a:rPr lang="en-US" dirty="0" smtClean="0"/>
              <a:t>from </a:t>
            </a:r>
            <a:r>
              <a:rPr lang="en-US" dirty="0"/>
              <a:t>the generator to your light </a:t>
            </a:r>
            <a:r>
              <a:rPr lang="en-US" dirty="0" smtClean="0"/>
              <a:t>bulb</a:t>
            </a:r>
            <a:endParaRPr lang="en-US" dirty="0"/>
          </a:p>
        </p:txBody>
      </p:sp>
      <p:sp>
        <p:nvSpPr>
          <p:cNvPr id="4" name="Slide Number Placeholder 3"/>
          <p:cNvSpPr>
            <a:spLocks noGrp="1"/>
          </p:cNvSpPr>
          <p:nvPr>
            <p:ph type="sldNum" sz="quarter" idx="12"/>
          </p:nvPr>
        </p:nvSpPr>
        <p:spPr/>
        <p:txBody>
          <a:bodyPr/>
          <a:lstStyle/>
          <a:p>
            <a:fld id="{5558523C-7D18-7241-815B-306215ADDF3A}" type="slidenum">
              <a:rPr lang="en-US" smtClean="0"/>
              <a:t>46</a:t>
            </a:fld>
            <a:endParaRPr lang="en-US"/>
          </a:p>
        </p:txBody>
      </p:sp>
    </p:spTree>
    <p:extLst>
      <p:ext uri="{BB962C8B-B14F-4D97-AF65-F5344CB8AC3E}">
        <p14:creationId xmlns:p14="http://schemas.microsoft.com/office/powerpoint/2010/main" val="1769371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Real power (W) </a:t>
            </a:r>
            <a:br>
              <a:rPr lang="en-US" dirty="0" smtClean="0"/>
            </a:br>
            <a:r>
              <a:rPr lang="en-US" dirty="0" smtClean="0"/>
              <a:t>Power factor = 1</a:t>
            </a:r>
            <a:endParaRPr lang="en-US" dirty="0"/>
          </a:p>
        </p:txBody>
      </p:sp>
      <p:pic>
        <p:nvPicPr>
          <p:cNvPr id="8" name="Content Placeholder 7" descr="Screen Shot 2014-12-09 at 3.49.31 PM.png"/>
          <p:cNvPicPr>
            <a:picLocks noGrp="1" noChangeAspect="1"/>
          </p:cNvPicPr>
          <p:nvPr>
            <p:ph sz="half" idx="1"/>
          </p:nvPr>
        </p:nvPicPr>
        <p:blipFill>
          <a:blip r:embed="rId2">
            <a:extLst>
              <a:ext uri="{28A0092B-C50C-407E-A947-70E740481C1C}">
                <a14:useLocalDpi xmlns:a14="http://schemas.microsoft.com/office/drawing/2010/main" val="0"/>
              </a:ext>
            </a:extLst>
          </a:blip>
          <a:srcRect t="-29821" b="-29821"/>
          <a:stretch>
            <a:fillRect/>
          </a:stretch>
        </p:blipFill>
        <p:spPr/>
      </p:pic>
      <p:pic>
        <p:nvPicPr>
          <p:cNvPr id="9" name="Content Placeholder 8" descr="Screen Shot 2014-12-09 at 3.49.38 PM.png"/>
          <p:cNvPicPr>
            <a:picLocks noGrp="1" noChangeAspect="1"/>
          </p:cNvPicPr>
          <p:nvPr>
            <p:ph sz="half" idx="2"/>
          </p:nvPr>
        </p:nvPicPr>
        <p:blipFill>
          <a:blip r:embed="rId3">
            <a:extLst>
              <a:ext uri="{28A0092B-C50C-407E-A947-70E740481C1C}">
                <a14:useLocalDpi xmlns:a14="http://schemas.microsoft.com/office/drawing/2010/main" val="0"/>
              </a:ext>
            </a:extLst>
          </a:blip>
          <a:srcRect t="-30586" b="-30586"/>
          <a:stretch>
            <a:fillRect/>
          </a:stretch>
        </p:blipFill>
        <p:spPr/>
      </p:pic>
      <p:sp>
        <p:nvSpPr>
          <p:cNvPr id="4" name="Slide Number Placeholder 3"/>
          <p:cNvSpPr>
            <a:spLocks noGrp="1"/>
          </p:cNvSpPr>
          <p:nvPr>
            <p:ph type="sldNum" sz="quarter" idx="12"/>
          </p:nvPr>
        </p:nvSpPr>
        <p:spPr/>
        <p:txBody>
          <a:bodyPr/>
          <a:lstStyle/>
          <a:p>
            <a:fld id="{5558523C-7D18-7241-815B-306215ADDF3A}" type="slidenum">
              <a:rPr lang="en-US" smtClean="0"/>
              <a:t>47</a:t>
            </a:fld>
            <a:endParaRPr lang="en-US"/>
          </a:p>
        </p:txBody>
      </p:sp>
    </p:spTree>
    <p:extLst>
      <p:ext uri="{BB962C8B-B14F-4D97-AF65-F5344CB8AC3E}">
        <p14:creationId xmlns:p14="http://schemas.microsoft.com/office/powerpoint/2010/main" val="3200380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6141"/>
            <a:ext cx="6508377" cy="1143000"/>
          </a:xfrm>
        </p:spPr>
        <p:txBody>
          <a:bodyPr/>
          <a:lstStyle/>
          <a:p>
            <a:r>
              <a:rPr lang="en-US" dirty="0" smtClean="0"/>
              <a:t>What is reactive power?</a:t>
            </a:r>
            <a:endParaRPr lang="en-US" dirty="0"/>
          </a:p>
        </p:txBody>
      </p:sp>
      <p:sp>
        <p:nvSpPr>
          <p:cNvPr id="3" name="Content Placeholder 2"/>
          <p:cNvSpPr>
            <a:spLocks noGrp="1"/>
          </p:cNvSpPr>
          <p:nvPr>
            <p:ph idx="1"/>
          </p:nvPr>
        </p:nvSpPr>
        <p:spPr>
          <a:xfrm>
            <a:off x="1667439" y="2057401"/>
            <a:ext cx="8791386" cy="4636247"/>
          </a:xfrm>
        </p:spPr>
        <p:txBody>
          <a:bodyPr>
            <a:normAutofit/>
          </a:bodyPr>
          <a:lstStyle/>
          <a:p>
            <a:r>
              <a:rPr lang="en-US" dirty="0" smtClean="0"/>
              <a:t>If voltage and current are out of phase with each other, then some reactive power is transmitted.</a:t>
            </a:r>
          </a:p>
          <a:p>
            <a:pPr lvl="1"/>
            <a:r>
              <a:rPr lang="en-US" dirty="0" smtClean="0"/>
              <a:t>Reactive power doesn’t do work – it sustains the electromagnetic field</a:t>
            </a:r>
          </a:p>
          <a:p>
            <a:pPr lvl="1"/>
            <a:r>
              <a:rPr lang="en-US" dirty="0" smtClean="0"/>
              <a:t>Reactive </a:t>
            </a:r>
            <a:r>
              <a:rPr lang="en-US" dirty="0"/>
              <a:t>power has a current but no net energy reaches the load </a:t>
            </a:r>
          </a:p>
          <a:p>
            <a:pPr lvl="1"/>
            <a:r>
              <a:rPr lang="en-US" dirty="0"/>
              <a:t>Electrical energy sloshes back and forth between the generator and the load. </a:t>
            </a:r>
          </a:p>
          <a:p>
            <a:pPr lvl="1"/>
            <a:r>
              <a:rPr lang="en-US" dirty="0"/>
              <a:t>Wires must be properly sized for this reactive current</a:t>
            </a:r>
          </a:p>
        </p:txBody>
      </p:sp>
      <p:sp>
        <p:nvSpPr>
          <p:cNvPr id="4" name="Slide Number Placeholder 3"/>
          <p:cNvSpPr>
            <a:spLocks noGrp="1"/>
          </p:cNvSpPr>
          <p:nvPr>
            <p:ph type="sldNum" sz="quarter" idx="12"/>
          </p:nvPr>
        </p:nvSpPr>
        <p:spPr/>
        <p:txBody>
          <a:bodyPr/>
          <a:lstStyle/>
          <a:p>
            <a:fld id="{5558523C-7D18-7241-815B-306215ADDF3A}" type="slidenum">
              <a:rPr lang="en-US" smtClean="0"/>
              <a:t>48</a:t>
            </a:fld>
            <a:endParaRPr lang="en-US"/>
          </a:p>
        </p:txBody>
      </p:sp>
    </p:spTree>
    <p:extLst>
      <p:ext uri="{BB962C8B-B14F-4D97-AF65-F5344CB8AC3E}">
        <p14:creationId xmlns:p14="http://schemas.microsoft.com/office/powerpoint/2010/main" val="3805337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power (VAR)</a:t>
            </a:r>
            <a:br>
              <a:rPr lang="en-US" dirty="0" smtClean="0"/>
            </a:br>
            <a:r>
              <a:rPr lang="en-US" dirty="0" smtClean="0"/>
              <a:t>Power factor = 0</a:t>
            </a:r>
            <a:endParaRPr lang="en-US" dirty="0"/>
          </a:p>
        </p:txBody>
      </p:sp>
      <p:pic>
        <p:nvPicPr>
          <p:cNvPr id="6" name="Content Placeholder 5" descr="Screen Shot 2014-12-09 at 3.49.50 PM.png"/>
          <p:cNvPicPr>
            <a:picLocks noGrp="1" noChangeAspect="1"/>
          </p:cNvPicPr>
          <p:nvPr>
            <p:ph sz="half" idx="1"/>
          </p:nvPr>
        </p:nvPicPr>
        <p:blipFill>
          <a:blip r:embed="rId3">
            <a:extLst>
              <a:ext uri="{28A0092B-C50C-407E-A947-70E740481C1C}">
                <a14:useLocalDpi xmlns:a14="http://schemas.microsoft.com/office/drawing/2010/main" val="0"/>
              </a:ext>
            </a:extLst>
          </a:blip>
          <a:srcRect t="-30418" b="-30418"/>
          <a:stretch>
            <a:fillRect/>
          </a:stretch>
        </p:blipFill>
        <p:spPr/>
      </p:pic>
      <p:pic>
        <p:nvPicPr>
          <p:cNvPr id="7" name="Content Placeholder 6" descr="Screen Shot 2014-12-09 at 3.49.55 PM.png"/>
          <p:cNvPicPr>
            <a:picLocks noGrp="1" noChangeAspect="1"/>
          </p:cNvPicPr>
          <p:nvPr>
            <p:ph sz="half" idx="2"/>
          </p:nvPr>
        </p:nvPicPr>
        <p:blipFill>
          <a:blip r:embed="rId4">
            <a:extLst>
              <a:ext uri="{28A0092B-C50C-407E-A947-70E740481C1C}">
                <a14:useLocalDpi xmlns:a14="http://schemas.microsoft.com/office/drawing/2010/main" val="0"/>
              </a:ext>
            </a:extLst>
          </a:blip>
          <a:srcRect t="-29922" b="-29922"/>
          <a:stretch>
            <a:fillRect/>
          </a:stretch>
        </p:blipFill>
        <p:spPr/>
      </p:pic>
      <p:sp>
        <p:nvSpPr>
          <p:cNvPr id="5" name="Slide Number Placeholder 4"/>
          <p:cNvSpPr>
            <a:spLocks noGrp="1"/>
          </p:cNvSpPr>
          <p:nvPr>
            <p:ph type="sldNum" sz="quarter" idx="12"/>
          </p:nvPr>
        </p:nvSpPr>
        <p:spPr/>
        <p:txBody>
          <a:bodyPr/>
          <a:lstStyle/>
          <a:p>
            <a:fld id="{5558523C-7D18-7241-815B-306215ADDF3A}" type="slidenum">
              <a:rPr lang="en-US" smtClean="0"/>
              <a:t>49</a:t>
            </a:fld>
            <a:endParaRPr lang="en-US"/>
          </a:p>
        </p:txBody>
      </p:sp>
    </p:spTree>
    <p:extLst>
      <p:ext uri="{BB962C8B-B14F-4D97-AF65-F5344CB8AC3E}">
        <p14:creationId xmlns:p14="http://schemas.microsoft.com/office/powerpoint/2010/main" val="371078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1" y="0"/>
            <a:ext cx="9905998" cy="1478570"/>
          </a:xfrm>
        </p:spPr>
        <p:txBody>
          <a:bodyPr>
            <a:normAutofit/>
          </a:bodyPr>
          <a:lstStyle/>
          <a:p>
            <a:pPr algn="ctr"/>
            <a:r>
              <a:rPr lang="en-US" dirty="0" smtClean="0"/>
              <a:t>Many Challenges may be self-imposed by Historic Practice</a:t>
            </a:r>
            <a:endParaRPr lang="en-US" dirty="0"/>
          </a:p>
        </p:txBody>
      </p:sp>
      <p:sp>
        <p:nvSpPr>
          <p:cNvPr id="5" name="Content Placeholder 4"/>
          <p:cNvSpPr>
            <a:spLocks noGrp="1"/>
          </p:cNvSpPr>
          <p:nvPr>
            <p:ph idx="1"/>
          </p:nvPr>
        </p:nvSpPr>
        <p:spPr>
          <a:xfrm>
            <a:off x="1332474" y="1327523"/>
            <a:ext cx="10441604" cy="2819400"/>
          </a:xfrm>
        </p:spPr>
        <p:txBody>
          <a:bodyPr>
            <a:noAutofit/>
          </a:bodyPr>
          <a:lstStyle/>
          <a:p>
            <a:r>
              <a:rPr lang="en-US" sz="2800" dirty="0" smtClean="0"/>
              <a:t>The power system is made up of two critical systems</a:t>
            </a:r>
          </a:p>
          <a:p>
            <a:pPr lvl="1"/>
            <a:r>
              <a:rPr lang="en-US" sz="2400" dirty="0" smtClean="0"/>
              <a:t>Physical power system – generators, transmission…</a:t>
            </a:r>
          </a:p>
          <a:p>
            <a:pPr lvl="1"/>
            <a:r>
              <a:rPr lang="en-US" sz="2400" dirty="0" smtClean="0"/>
              <a:t>Institutional system, including markets, reliability rules, general operating practice</a:t>
            </a:r>
          </a:p>
          <a:p>
            <a:r>
              <a:rPr lang="en-US" sz="2800" dirty="0" smtClean="0"/>
              <a:t>Integration should consider both, and solutions formulated accordingly </a:t>
            </a:r>
          </a:p>
        </p:txBody>
      </p:sp>
      <p:grpSp>
        <p:nvGrpSpPr>
          <p:cNvPr id="2" name="Group 1"/>
          <p:cNvGrpSpPr/>
          <p:nvPr/>
        </p:nvGrpSpPr>
        <p:grpSpPr>
          <a:xfrm>
            <a:off x="1623015" y="4001445"/>
            <a:ext cx="9425984" cy="2946002"/>
            <a:chOff x="1905819" y="3893593"/>
            <a:chExt cx="8245182" cy="2266950"/>
          </a:xfrm>
        </p:grpSpPr>
        <p:sp>
          <p:nvSpPr>
            <p:cNvPr id="6" name="Oval 5"/>
            <p:cNvSpPr/>
            <p:nvPr/>
          </p:nvSpPr>
          <p:spPr>
            <a:xfrm>
              <a:off x="7712601" y="3893593"/>
              <a:ext cx="2438400" cy="2266950"/>
            </a:xfrm>
            <a:prstGeom prst="ellipse">
              <a:avLst/>
            </a:prstGeom>
            <a:solidFill>
              <a:srgbClr val="194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Power system operation, reliability, cost</a:t>
              </a:r>
            </a:p>
          </p:txBody>
        </p:sp>
        <p:sp>
          <p:nvSpPr>
            <p:cNvPr id="7" name="Rounded Rectangle 6"/>
            <p:cNvSpPr/>
            <p:nvPr/>
          </p:nvSpPr>
          <p:spPr>
            <a:xfrm>
              <a:off x="1905819" y="4284118"/>
              <a:ext cx="1912961" cy="1485900"/>
            </a:xfrm>
            <a:prstGeom prst="roundRect">
              <a:avLst/>
            </a:prstGeom>
            <a:solidFill>
              <a:srgbClr val="194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Physical system</a:t>
              </a:r>
            </a:p>
          </p:txBody>
        </p:sp>
        <p:sp>
          <p:nvSpPr>
            <p:cNvPr id="8" name="Rounded Rectangle 7"/>
            <p:cNvSpPr/>
            <p:nvPr/>
          </p:nvSpPr>
          <p:spPr>
            <a:xfrm>
              <a:off x="4816523" y="4284118"/>
              <a:ext cx="1893627" cy="1485900"/>
            </a:xfrm>
            <a:prstGeom prst="roundRect">
              <a:avLst/>
            </a:prstGeom>
            <a:solidFill>
              <a:srgbClr val="194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rPr>
                <a:t>Market and institutional “filter”</a:t>
              </a:r>
            </a:p>
          </p:txBody>
        </p:sp>
        <p:sp>
          <p:nvSpPr>
            <p:cNvPr id="9" name="Right Arrow 8"/>
            <p:cNvSpPr/>
            <p:nvPr/>
          </p:nvSpPr>
          <p:spPr>
            <a:xfrm>
              <a:off x="3846075" y="4784752"/>
              <a:ext cx="978408" cy="484632"/>
            </a:xfrm>
            <a:prstGeom prst="rightArrow">
              <a:avLst/>
            </a:prstGeom>
            <a:solidFill>
              <a:srgbClr val="194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0" name="Right Arrow 9"/>
            <p:cNvSpPr/>
            <p:nvPr/>
          </p:nvSpPr>
          <p:spPr>
            <a:xfrm>
              <a:off x="6717133" y="4784752"/>
              <a:ext cx="978408" cy="484632"/>
            </a:xfrm>
            <a:prstGeom prst="rightArrow">
              <a:avLst/>
            </a:prstGeom>
            <a:solidFill>
              <a:srgbClr val="1942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231153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1144702" y="603513"/>
            <a:ext cx="9753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US" sz="3600" dirty="0" smtClean="0"/>
              <a:t>Taking Advantage of </a:t>
            </a:r>
            <a:r>
              <a:rPr lang="en-US" sz="3600" dirty="0"/>
              <a:t>Recent Western Interstate Energy Board work on </a:t>
            </a:r>
            <a:r>
              <a:rPr lang="en-US" sz="3600" dirty="0" smtClean="0"/>
              <a:t>Renewable </a:t>
            </a:r>
            <a:r>
              <a:rPr lang="en-US" sz="3600" dirty="0"/>
              <a:t>Integration</a:t>
            </a:r>
          </a:p>
        </p:txBody>
      </p:sp>
      <p:sp>
        <p:nvSpPr>
          <p:cNvPr id="2" name="TextBox 1"/>
          <p:cNvSpPr txBox="1"/>
          <p:nvPr/>
        </p:nvSpPr>
        <p:spPr>
          <a:xfrm>
            <a:off x="852471" y="1593130"/>
            <a:ext cx="10817912"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Variable Energy Resources (VER) Integration </a:t>
            </a:r>
            <a:r>
              <a:rPr lang="en-US" sz="3200" dirty="0" smtClean="0"/>
              <a:t>Dashboard is aimed at regulatory/energy office technical education</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2 main products:</a:t>
            </a:r>
          </a:p>
          <a:p>
            <a:pPr marL="1028700" lvl="1" indent="-571500">
              <a:buFont typeface="Wingdings" panose="05000000000000000000" pitchFamily="2" charset="2"/>
              <a:buChar char="ü"/>
            </a:pPr>
            <a:r>
              <a:rPr lang="en-US" sz="3200" dirty="0" smtClean="0"/>
              <a:t>Variable Energy Resources checklist – taxonomy of questions to raise in response to </a:t>
            </a:r>
            <a:r>
              <a:rPr lang="en-US" sz="3200" dirty="0"/>
              <a:t>common issues </a:t>
            </a:r>
            <a:r>
              <a:rPr lang="en-US" sz="3200" i="1" dirty="0">
                <a:solidFill>
                  <a:schemeClr val="tx2">
                    <a:lumMod val="75000"/>
                  </a:schemeClr>
                </a:solidFill>
              </a:rPr>
              <a:t>http://wiebver.org/ver-checklist</a:t>
            </a:r>
            <a:r>
              <a:rPr lang="en-US" sz="3200" i="1" dirty="0" smtClean="0">
                <a:solidFill>
                  <a:schemeClr val="tx2">
                    <a:lumMod val="75000"/>
                  </a:schemeClr>
                </a:solidFill>
              </a:rPr>
              <a:t>/</a:t>
            </a:r>
          </a:p>
          <a:p>
            <a:pPr marL="1028700" lvl="1" indent="-571500">
              <a:buFont typeface="Wingdings" panose="05000000000000000000" pitchFamily="2" charset="2"/>
              <a:buChar char="ü"/>
            </a:pPr>
            <a:r>
              <a:rPr lang="en-US" sz="3200" dirty="0"/>
              <a:t>Western Interconnection Regional Advisory </a:t>
            </a:r>
            <a:r>
              <a:rPr lang="en-US" sz="3200" dirty="0" smtClean="0"/>
              <a:t>Body (WIRAB)  5 webinars on VER </a:t>
            </a:r>
            <a:r>
              <a:rPr lang="en-US" sz="3200" dirty="0"/>
              <a:t>Integration </a:t>
            </a:r>
            <a:r>
              <a:rPr lang="en-US" sz="3200" dirty="0" smtClean="0"/>
              <a:t>topics, Nov-Dec 2014 </a:t>
            </a:r>
            <a:r>
              <a:rPr lang="en-US" sz="3200" i="1" dirty="0">
                <a:solidFill>
                  <a:schemeClr val="tx2">
                    <a:lumMod val="75000"/>
                  </a:schemeClr>
                </a:solidFill>
              </a:rPr>
              <a:t>http://westernenergyboard.org/wirab/webinars</a:t>
            </a:r>
            <a:r>
              <a:rPr lang="en-US" sz="3200" i="1" dirty="0" smtClean="0">
                <a:solidFill>
                  <a:schemeClr val="tx2">
                    <a:lumMod val="75000"/>
                  </a:schemeClr>
                </a:solidFill>
              </a:rPr>
              <a:t>/</a:t>
            </a:r>
          </a:p>
        </p:txBody>
      </p:sp>
    </p:spTree>
    <p:extLst>
      <p:ext uri="{BB962C8B-B14F-4D97-AF65-F5344CB8AC3E}">
        <p14:creationId xmlns:p14="http://schemas.microsoft.com/office/powerpoint/2010/main" val="3425847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4270" b="4266"/>
          <a:stretch/>
        </p:blipFill>
        <p:spPr>
          <a:xfrm>
            <a:off x="0" y="-1"/>
            <a:ext cx="12189076" cy="6858000"/>
          </a:xfrm>
          <a:prstGeom prst="rect">
            <a:avLst/>
          </a:prstGeom>
        </p:spPr>
      </p:pic>
    </p:spTree>
    <p:extLst>
      <p:ext uri="{BB962C8B-B14F-4D97-AF65-F5344CB8AC3E}">
        <p14:creationId xmlns:p14="http://schemas.microsoft.com/office/powerpoint/2010/main" val="232879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99" y="0"/>
            <a:ext cx="9905998" cy="1478570"/>
          </a:xfrm>
        </p:spPr>
        <p:txBody>
          <a:bodyPr/>
          <a:lstStyle/>
          <a:p>
            <a:pPr algn="ctr"/>
            <a:r>
              <a:rPr lang="en-US" dirty="0"/>
              <a:t>WIRAB Webinar </a:t>
            </a:r>
            <a:r>
              <a:rPr lang="en-US" dirty="0" smtClean="0"/>
              <a:t>Series </a:t>
            </a:r>
            <a:endParaRPr lang="en-US" dirty="0"/>
          </a:p>
        </p:txBody>
      </p:sp>
      <p:sp>
        <p:nvSpPr>
          <p:cNvPr id="3" name="Content Placeholder 2"/>
          <p:cNvSpPr>
            <a:spLocks noGrp="1"/>
          </p:cNvSpPr>
          <p:nvPr>
            <p:ph idx="1"/>
          </p:nvPr>
        </p:nvSpPr>
        <p:spPr>
          <a:xfrm>
            <a:off x="1065999" y="1182688"/>
            <a:ext cx="10378142" cy="5406648"/>
          </a:xfrm>
        </p:spPr>
        <p:txBody>
          <a:bodyPr>
            <a:normAutofit fontScale="47500" lnSpcReduction="20000"/>
          </a:bodyPr>
          <a:lstStyle/>
          <a:p>
            <a:pPr marL="0" indent="0">
              <a:buNone/>
            </a:pPr>
            <a:r>
              <a:rPr lang="en-US" sz="5900" dirty="0"/>
              <a:t>#1 Utility Operations - VER Reliability and </a:t>
            </a:r>
            <a:r>
              <a:rPr lang="en-US" sz="5900" dirty="0" smtClean="0"/>
              <a:t>Integration</a:t>
            </a:r>
          </a:p>
          <a:p>
            <a:pPr marL="457200" lvl="1" indent="0">
              <a:buNone/>
            </a:pPr>
            <a:r>
              <a:rPr lang="en-US" sz="4200" dirty="0" smtClean="0"/>
              <a:t>Basic </a:t>
            </a:r>
            <a:r>
              <a:rPr lang="en-US" sz="4200" dirty="0"/>
              <a:t>utility operations: balancing, unit commitment and dispatch, reserves, and forecasting</a:t>
            </a:r>
          </a:p>
          <a:p>
            <a:pPr marL="0" indent="0">
              <a:buNone/>
            </a:pPr>
            <a:r>
              <a:rPr lang="en-US" sz="5900" dirty="0" smtClean="0"/>
              <a:t>#</a:t>
            </a:r>
            <a:r>
              <a:rPr lang="en-US" sz="5900" dirty="0"/>
              <a:t>2 Ramping Issues and </a:t>
            </a:r>
            <a:r>
              <a:rPr lang="en-US" sz="5900" dirty="0" smtClean="0"/>
              <a:t>Solutions</a:t>
            </a:r>
          </a:p>
          <a:p>
            <a:pPr marL="457200" lvl="1" indent="0">
              <a:buNone/>
            </a:pPr>
            <a:r>
              <a:rPr lang="en-US" sz="4200" dirty="0"/>
              <a:t>Duck curve, flexibility, markets</a:t>
            </a:r>
          </a:p>
          <a:p>
            <a:pPr marL="0" indent="0">
              <a:buNone/>
            </a:pPr>
            <a:r>
              <a:rPr lang="en-US" sz="5900" dirty="0" smtClean="0"/>
              <a:t>#</a:t>
            </a:r>
            <a:r>
              <a:rPr lang="en-US" sz="5900" dirty="0"/>
              <a:t>3 Frequency </a:t>
            </a:r>
            <a:r>
              <a:rPr lang="en-US" sz="5900" dirty="0" smtClean="0"/>
              <a:t>Response</a:t>
            </a:r>
          </a:p>
          <a:p>
            <a:pPr marL="457200" lvl="1" indent="0">
              <a:buNone/>
            </a:pPr>
            <a:r>
              <a:rPr lang="en-US" sz="4200" dirty="0" smtClean="0"/>
              <a:t>Interconnect </a:t>
            </a:r>
            <a:r>
              <a:rPr lang="en-US" sz="4200" dirty="0"/>
              <a:t>wide disturbance response: inertia, governor response, under frequency load shedding, advanced </a:t>
            </a:r>
            <a:r>
              <a:rPr lang="en-US" sz="4200" dirty="0" smtClean="0"/>
              <a:t>inverter </a:t>
            </a:r>
            <a:r>
              <a:rPr lang="en-US" sz="4200" dirty="0"/>
              <a:t>control</a:t>
            </a:r>
          </a:p>
          <a:p>
            <a:pPr marL="0" indent="0">
              <a:buNone/>
            </a:pPr>
            <a:r>
              <a:rPr lang="en-US" sz="5900" dirty="0" smtClean="0"/>
              <a:t>#</a:t>
            </a:r>
            <a:r>
              <a:rPr lang="en-US" sz="5900" dirty="0"/>
              <a:t>4 Transient </a:t>
            </a:r>
            <a:r>
              <a:rPr lang="en-US" sz="5900" dirty="0" smtClean="0"/>
              <a:t>Stability</a:t>
            </a:r>
          </a:p>
          <a:p>
            <a:pPr marL="457200" lvl="1" indent="0">
              <a:buNone/>
            </a:pPr>
            <a:r>
              <a:rPr lang="en-US" sz="4200" dirty="0" smtClean="0"/>
              <a:t>Rotor </a:t>
            </a:r>
            <a:r>
              <a:rPr lang="en-US" sz="4200" dirty="0"/>
              <a:t>angle and power swing stability, reactive power, synchronous condensers and other mitigation</a:t>
            </a:r>
          </a:p>
          <a:p>
            <a:pPr marL="0" indent="0">
              <a:buNone/>
            </a:pPr>
            <a:r>
              <a:rPr lang="en-US" sz="5900" dirty="0" smtClean="0"/>
              <a:t>#</a:t>
            </a:r>
            <a:r>
              <a:rPr lang="en-US" sz="5900" dirty="0"/>
              <a:t>5 Distributed </a:t>
            </a:r>
            <a:r>
              <a:rPr lang="en-US" sz="5900" dirty="0" smtClean="0"/>
              <a:t>Generation</a:t>
            </a:r>
          </a:p>
          <a:p>
            <a:pPr marL="457200" lvl="1" indent="0">
              <a:buNone/>
            </a:pPr>
            <a:r>
              <a:rPr lang="en-US" sz="4200" dirty="0"/>
              <a:t>PV concerns, Germany, IEEE 1547, CA Smart Inverter Working Group</a:t>
            </a:r>
          </a:p>
          <a:p>
            <a:endParaRPr lang="en-US" dirty="0"/>
          </a:p>
        </p:txBody>
      </p:sp>
    </p:spTree>
    <p:extLst>
      <p:ext uri="{BB962C8B-B14F-4D97-AF65-F5344CB8AC3E}">
        <p14:creationId xmlns:p14="http://schemas.microsoft.com/office/powerpoint/2010/main" val="275777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99" y="0"/>
            <a:ext cx="9905998" cy="1478570"/>
          </a:xfrm>
        </p:spPr>
        <p:txBody>
          <a:bodyPr/>
          <a:lstStyle/>
          <a:p>
            <a:pPr algn="ctr"/>
            <a:r>
              <a:rPr lang="en-US" dirty="0" smtClean="0"/>
              <a:t>Coming Attractions</a:t>
            </a:r>
            <a:endParaRPr lang="en-US" dirty="0"/>
          </a:p>
        </p:txBody>
      </p:sp>
      <p:sp>
        <p:nvSpPr>
          <p:cNvPr id="3" name="Content Placeholder 2"/>
          <p:cNvSpPr>
            <a:spLocks noGrp="1"/>
          </p:cNvSpPr>
          <p:nvPr>
            <p:ph idx="1"/>
          </p:nvPr>
        </p:nvSpPr>
        <p:spPr>
          <a:xfrm>
            <a:off x="1065999" y="1182688"/>
            <a:ext cx="10378142" cy="5406648"/>
          </a:xfrm>
        </p:spPr>
        <p:txBody>
          <a:bodyPr>
            <a:normAutofit fontScale="62500" lnSpcReduction="20000"/>
          </a:bodyPr>
          <a:lstStyle/>
          <a:p>
            <a:pPr marL="0" indent="0">
              <a:buNone/>
            </a:pPr>
            <a:r>
              <a:rPr lang="en-US" sz="5900" dirty="0" smtClean="0"/>
              <a:t>NREL/DOE Western Wind and Solar Integration Study, 3+</a:t>
            </a:r>
          </a:p>
          <a:p>
            <a:pPr marL="457200" lvl="1" indent="0">
              <a:buNone/>
            </a:pPr>
            <a:r>
              <a:rPr lang="en-US" sz="3800" dirty="0" smtClean="0"/>
              <a:t>Deep dive on “weak grid” issues for NE WECC, extreme situational analysis of disturbance response </a:t>
            </a:r>
            <a:endParaRPr lang="en-US" sz="3800" dirty="0"/>
          </a:p>
          <a:p>
            <a:pPr marL="0" indent="0">
              <a:buNone/>
            </a:pPr>
            <a:r>
              <a:rPr lang="en-US" sz="5900" dirty="0" smtClean="0"/>
              <a:t>California Low Carbon Grid Study </a:t>
            </a:r>
            <a:endParaRPr lang="en-US" sz="5900" dirty="0" smtClean="0"/>
          </a:p>
          <a:p>
            <a:pPr marL="457200" lvl="1" indent="0">
              <a:buNone/>
            </a:pPr>
            <a:r>
              <a:rPr lang="en-US" sz="3800" dirty="0" smtClean="0"/>
              <a:t>50% carbon reduction operational study, shows </a:t>
            </a:r>
            <a:r>
              <a:rPr lang="en-US" sz="3800" dirty="0" smtClean="0"/>
              <a:t>how key regional cooperation is to CA goals, and changes needed to minimize RE curtailment</a:t>
            </a:r>
            <a:endParaRPr lang="en-US" sz="3800" dirty="0"/>
          </a:p>
          <a:p>
            <a:pPr marL="0" indent="0">
              <a:buNone/>
            </a:pPr>
            <a:r>
              <a:rPr lang="en-US" sz="5900" dirty="0" smtClean="0"/>
              <a:t>IEEE Power and Energy Magazine, Nov/Dec</a:t>
            </a:r>
          </a:p>
          <a:p>
            <a:pPr marL="457200" lvl="1" indent="0">
              <a:buNone/>
            </a:pPr>
            <a:r>
              <a:rPr lang="en-US" sz="3800" dirty="0" smtClean="0"/>
              <a:t>Focus on Wind and Solar Plan Integration on th</a:t>
            </a:r>
            <a:r>
              <a:rPr lang="en-US" sz="3800" dirty="0" smtClean="0"/>
              <a:t>e Transmission System</a:t>
            </a:r>
            <a:endParaRPr lang="en-US" sz="3800" dirty="0"/>
          </a:p>
        </p:txBody>
      </p:sp>
    </p:spTree>
    <p:extLst>
      <p:ext uri="{BB962C8B-B14F-4D97-AF65-F5344CB8AC3E}">
        <p14:creationId xmlns:p14="http://schemas.microsoft.com/office/powerpoint/2010/main" val="2262889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TC104033919[[fn=Circuit]]</Template>
  <TotalTime>4283</TotalTime>
  <Words>3556</Words>
  <Application>Microsoft Office PowerPoint</Application>
  <PresentationFormat>Widescreen</PresentationFormat>
  <Paragraphs>445</Paragraphs>
  <Slides>49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ＭＳ Ｐゴシック</vt:lpstr>
      <vt:lpstr>Arial</vt:lpstr>
      <vt:lpstr>calibri</vt:lpstr>
      <vt:lpstr>calibri</vt:lpstr>
      <vt:lpstr>Times New Roman</vt:lpstr>
      <vt:lpstr>Trebuchet MS</vt:lpstr>
      <vt:lpstr>Tw Cen MT</vt:lpstr>
      <vt:lpstr>Wingdings</vt:lpstr>
      <vt:lpstr>Circuit</vt:lpstr>
      <vt:lpstr>The Clean Power Plan: Tools and strategies to  address Reliability</vt:lpstr>
      <vt:lpstr>Key Elements of Reliability</vt:lpstr>
      <vt:lpstr>Key Elements of Reliability</vt:lpstr>
      <vt:lpstr>Key Elements of Reliability</vt:lpstr>
      <vt:lpstr>Many Challenges may be self-imposed by Historic Practice</vt:lpstr>
      <vt:lpstr>PowerPoint Presentation</vt:lpstr>
      <vt:lpstr>PowerPoint Presentation</vt:lpstr>
      <vt:lpstr>WIRAB Webinar Series </vt:lpstr>
      <vt:lpstr>Coming Attractions</vt:lpstr>
      <vt:lpstr>Recent Additional Resources </vt:lpstr>
      <vt:lpstr>Key Organizations</vt:lpstr>
      <vt:lpstr>What Reliability Questions are being raised in your states and by Utilities?</vt:lpstr>
      <vt:lpstr>Questions??</vt:lpstr>
      <vt:lpstr> resource Adequacy in WECC</vt:lpstr>
      <vt:lpstr>slides on operational issues</vt:lpstr>
      <vt:lpstr>WGA Report: Pathway to a High  Renewable grid Future</vt:lpstr>
      <vt:lpstr>Key results from operational Integration Studies</vt:lpstr>
      <vt:lpstr>Key results from operational Integration Studies</vt:lpstr>
      <vt:lpstr>More Slides on Disturbance Response</vt:lpstr>
      <vt:lpstr>Disturbance response - context</vt:lpstr>
      <vt:lpstr>Disturbance Response</vt:lpstr>
      <vt:lpstr>Key results from Disturbance response with Wind and Solar studies</vt:lpstr>
      <vt:lpstr>Disturbance response with Wind and Solar WWSIS 3 findings</vt:lpstr>
      <vt:lpstr>Conventional solutions</vt:lpstr>
      <vt:lpstr> Additional solutions </vt:lpstr>
      <vt:lpstr> Additional solutions </vt:lpstr>
      <vt:lpstr>Supplemental information/background slides </vt:lpstr>
      <vt:lpstr>PowerPoint Presentation</vt:lpstr>
      <vt:lpstr>PowerPoint Presentation</vt:lpstr>
      <vt:lpstr>Operations and Balancing with high penetrations of wind and solar</vt:lpstr>
      <vt:lpstr>Addressing Integration: Sources of Flexibility </vt:lpstr>
      <vt:lpstr>Spring Is Most Challenging for Operations</vt:lpstr>
      <vt:lpstr>PowerPoint Presentation</vt:lpstr>
      <vt:lpstr>WGA: groupings of 9 Integration Actions </vt:lpstr>
      <vt:lpstr>PowerPoint Presentation</vt:lpstr>
      <vt:lpstr>Storage</vt:lpstr>
      <vt:lpstr>Disturbance response with high penetrations of wind and solar</vt:lpstr>
      <vt:lpstr>Disturbance response with high penetrations of wind and solar</vt:lpstr>
      <vt:lpstr>Frequency Response</vt:lpstr>
      <vt:lpstr>Transient Stability</vt:lpstr>
      <vt:lpstr>VER’s require complex models to capture variability,  uncertainty, and non-synchronous generator issues</vt:lpstr>
      <vt:lpstr>Additional modeling issues</vt:lpstr>
      <vt:lpstr>Backup slides on reactive power and transient stability</vt:lpstr>
      <vt:lpstr>PowerPoint Presentation</vt:lpstr>
      <vt:lpstr>Transient Stability</vt:lpstr>
      <vt:lpstr>What is reactive power?</vt:lpstr>
      <vt:lpstr>Real power (W)  Power factor = 1</vt:lpstr>
      <vt:lpstr>What is reactive power?</vt:lpstr>
      <vt:lpstr>Reactive power (VAR) Power factor = 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and Grid Integration – NREL framework and key Results</dc:title>
  <dc:creator>Brian Parsons</dc:creator>
  <cp:lastModifiedBy>Brian Parsons</cp:lastModifiedBy>
  <cp:revision>188</cp:revision>
  <dcterms:created xsi:type="dcterms:W3CDTF">2013-06-19T18:46:21Z</dcterms:created>
  <dcterms:modified xsi:type="dcterms:W3CDTF">2015-09-11T05:16:29Z</dcterms:modified>
</cp:coreProperties>
</file>