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60" r:id="rId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8" autoAdjust="0"/>
    <p:restoredTop sz="94660"/>
  </p:normalViewPr>
  <p:slideViewPr>
    <p:cSldViewPr snapToGrid="0">
      <p:cViewPr>
        <p:scale>
          <a:sx n="87" d="100"/>
          <a:sy n="87" d="100"/>
        </p:scale>
        <p:origin x="-696" y="32"/>
      </p:cViewPr>
      <p:guideLst>
        <p:guide orient="horz" pos="2160"/>
        <p:guide pos="3840"/>
      </p:guideLst>
    </p:cSldViewPr>
  </p:slideViewPr>
  <p:notesTextViewPr>
    <p:cViewPr>
      <p:scale>
        <a:sx n="1" d="1"/>
        <a:sy n="1" d="1"/>
      </p:scale>
      <p:origin x="0" y="0"/>
    </p:cViewPr>
  </p:notesTextViewPr>
  <p:notesViewPr>
    <p:cSldViewPr snapToGrid="0">
      <p:cViewPr>
        <p:scale>
          <a:sx n="162" d="100"/>
          <a:sy n="162" d="100"/>
        </p:scale>
        <p:origin x="-1544" y="-8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B5A544-D06B-46C4-90E9-E6DDF9544D8D}" type="doc">
      <dgm:prSet loTypeId="urn:microsoft.com/office/officeart/2005/8/layout/balance1" loCatId="relationship" qsTypeId="urn:microsoft.com/office/officeart/2005/8/quickstyle/simple1" qsCatId="simple" csTypeId="urn:microsoft.com/office/officeart/2005/8/colors/accent1_2" csCatId="accent1" phldr="1"/>
      <dgm:spPr/>
      <dgm:t>
        <a:bodyPr/>
        <a:lstStyle/>
        <a:p>
          <a:endParaRPr lang="en-US"/>
        </a:p>
      </dgm:t>
    </dgm:pt>
    <dgm:pt modelId="{249CB179-BE5D-468C-9D46-3982B51628AD}">
      <dgm:prSet phldrT="[Text]"/>
      <dgm:spPr/>
      <dgm:t>
        <a:bodyPr/>
        <a:lstStyle/>
        <a:p>
          <a:r>
            <a:rPr lang="en-US" dirty="0" smtClean="0"/>
            <a:t>Money</a:t>
          </a:r>
          <a:endParaRPr lang="en-US" dirty="0"/>
        </a:p>
      </dgm:t>
    </dgm:pt>
    <dgm:pt modelId="{631D2B12-FD4E-45D4-A6A6-CF1E45AB03B8}" type="parTrans" cxnId="{12CE0A11-F4A5-498A-900F-80D3CE833DD6}">
      <dgm:prSet/>
      <dgm:spPr/>
      <dgm:t>
        <a:bodyPr/>
        <a:lstStyle/>
        <a:p>
          <a:endParaRPr lang="en-US"/>
        </a:p>
      </dgm:t>
    </dgm:pt>
    <dgm:pt modelId="{C126DEA5-4F89-4F1C-A80A-F2E45326A465}" type="sibTrans" cxnId="{12CE0A11-F4A5-498A-900F-80D3CE833DD6}">
      <dgm:prSet/>
      <dgm:spPr/>
      <dgm:t>
        <a:bodyPr/>
        <a:lstStyle/>
        <a:p>
          <a:endParaRPr lang="en-US"/>
        </a:p>
      </dgm:t>
    </dgm:pt>
    <dgm:pt modelId="{D910E405-46A5-4EE7-AB05-00A831317FCD}">
      <dgm:prSet phldrT="[Text]"/>
      <dgm:spPr>
        <a:solidFill>
          <a:srgbClr val="00B050"/>
        </a:solidFill>
      </dgm:spPr>
      <dgm:t>
        <a:bodyPr/>
        <a:lstStyle/>
        <a:p>
          <a:r>
            <a:rPr lang="en-US" dirty="0" smtClean="0"/>
            <a:t>Dispatch savings</a:t>
          </a:r>
          <a:endParaRPr lang="en-US" dirty="0"/>
        </a:p>
      </dgm:t>
    </dgm:pt>
    <dgm:pt modelId="{B4BF054B-7A41-4309-99E1-7F62C292E9C1}" type="parTrans" cxnId="{4F13058F-7BA3-46B4-942C-10BD33AC9C5D}">
      <dgm:prSet/>
      <dgm:spPr/>
      <dgm:t>
        <a:bodyPr/>
        <a:lstStyle/>
        <a:p>
          <a:endParaRPr lang="en-US"/>
        </a:p>
      </dgm:t>
    </dgm:pt>
    <dgm:pt modelId="{6E07A0D1-3445-401D-B3E9-ED25B90BFB35}" type="sibTrans" cxnId="{4F13058F-7BA3-46B4-942C-10BD33AC9C5D}">
      <dgm:prSet/>
      <dgm:spPr/>
      <dgm:t>
        <a:bodyPr/>
        <a:lstStyle/>
        <a:p>
          <a:endParaRPr lang="en-US"/>
        </a:p>
      </dgm:t>
    </dgm:pt>
    <dgm:pt modelId="{EC19E6E7-DE2D-4EBD-A655-C7CD3BB50F8F}">
      <dgm:prSet phldrT="[Text]"/>
      <dgm:spPr>
        <a:solidFill>
          <a:srgbClr val="00B050"/>
        </a:solidFill>
      </dgm:spPr>
      <dgm:t>
        <a:bodyPr/>
        <a:lstStyle/>
        <a:p>
          <a:r>
            <a:rPr lang="en-US" dirty="0" smtClean="0"/>
            <a:t>Lower VER integration cost</a:t>
          </a:r>
          <a:endParaRPr lang="en-US" dirty="0"/>
        </a:p>
      </dgm:t>
    </dgm:pt>
    <dgm:pt modelId="{816EF8F6-8C8B-4B3E-91F7-C96D438EFED7}" type="parTrans" cxnId="{EF0555C1-1C1A-41B1-AC6E-C6187A1C0434}">
      <dgm:prSet/>
      <dgm:spPr/>
      <dgm:t>
        <a:bodyPr/>
        <a:lstStyle/>
        <a:p>
          <a:endParaRPr lang="en-US"/>
        </a:p>
      </dgm:t>
    </dgm:pt>
    <dgm:pt modelId="{5DB638E7-E3C2-4FCE-A725-A979875D7EC2}" type="sibTrans" cxnId="{EF0555C1-1C1A-41B1-AC6E-C6187A1C0434}">
      <dgm:prSet/>
      <dgm:spPr/>
      <dgm:t>
        <a:bodyPr/>
        <a:lstStyle/>
        <a:p>
          <a:endParaRPr lang="en-US"/>
        </a:p>
      </dgm:t>
    </dgm:pt>
    <dgm:pt modelId="{44E8171B-C19D-4C3A-A5DA-8DFA8997667C}">
      <dgm:prSet phldrT="[Text]"/>
      <dgm:spPr/>
      <dgm:t>
        <a:bodyPr/>
        <a:lstStyle/>
        <a:p>
          <a:r>
            <a:rPr lang="en-US" dirty="0" smtClean="0"/>
            <a:t>Power</a:t>
          </a:r>
          <a:endParaRPr lang="en-US" dirty="0"/>
        </a:p>
      </dgm:t>
    </dgm:pt>
    <dgm:pt modelId="{BE25C691-BCF9-4F02-9C90-3A8F82104A6D}" type="parTrans" cxnId="{FDC9DDE3-D21C-44D4-9927-686F7EEA8849}">
      <dgm:prSet/>
      <dgm:spPr/>
      <dgm:t>
        <a:bodyPr/>
        <a:lstStyle/>
        <a:p>
          <a:endParaRPr lang="en-US"/>
        </a:p>
      </dgm:t>
    </dgm:pt>
    <dgm:pt modelId="{6EDB4D47-BA8A-466E-9587-4C0570689363}" type="sibTrans" cxnId="{FDC9DDE3-D21C-44D4-9927-686F7EEA8849}">
      <dgm:prSet/>
      <dgm:spPr/>
      <dgm:t>
        <a:bodyPr/>
        <a:lstStyle/>
        <a:p>
          <a:endParaRPr lang="en-US"/>
        </a:p>
      </dgm:t>
    </dgm:pt>
    <dgm:pt modelId="{1BCA3CB6-B2BB-4B12-AB5F-4968A238136C}">
      <dgm:prSet phldrT="[Text]"/>
      <dgm:spPr/>
      <dgm:t>
        <a:bodyPr/>
        <a:lstStyle/>
        <a:p>
          <a:r>
            <a:rPr lang="en-US" dirty="0" smtClean="0"/>
            <a:t>Fear of more FERC involvement</a:t>
          </a:r>
          <a:endParaRPr lang="en-US" dirty="0"/>
        </a:p>
      </dgm:t>
    </dgm:pt>
    <dgm:pt modelId="{BD16DBEC-7F52-41F2-B03F-C9C92D142F91}" type="parTrans" cxnId="{C88A0AE2-6B17-4C81-A728-9BA89E9FD858}">
      <dgm:prSet/>
      <dgm:spPr/>
      <dgm:t>
        <a:bodyPr/>
        <a:lstStyle/>
        <a:p>
          <a:endParaRPr lang="en-US"/>
        </a:p>
      </dgm:t>
    </dgm:pt>
    <dgm:pt modelId="{8AB4E5F9-8E5D-4103-B401-D504337C00F7}" type="sibTrans" cxnId="{C88A0AE2-6B17-4C81-A728-9BA89E9FD858}">
      <dgm:prSet/>
      <dgm:spPr/>
      <dgm:t>
        <a:bodyPr/>
        <a:lstStyle/>
        <a:p>
          <a:endParaRPr lang="en-US"/>
        </a:p>
      </dgm:t>
    </dgm:pt>
    <dgm:pt modelId="{501D51A8-862B-4BC6-9054-2AB2ACC8139F}">
      <dgm:prSet phldrT="[Text]"/>
      <dgm:spPr/>
      <dgm:t>
        <a:bodyPr/>
        <a:lstStyle/>
        <a:p>
          <a:r>
            <a:rPr lang="en-US" dirty="0" smtClean="0"/>
            <a:t>Less control through IRPs</a:t>
          </a:r>
          <a:endParaRPr lang="en-US" dirty="0"/>
        </a:p>
      </dgm:t>
    </dgm:pt>
    <dgm:pt modelId="{0F2FB45B-E144-4BDA-8B7B-B1D030D1B387}" type="parTrans" cxnId="{003C5B9A-5E1E-41BC-8AB5-930B211A5691}">
      <dgm:prSet/>
      <dgm:spPr/>
      <dgm:t>
        <a:bodyPr/>
        <a:lstStyle/>
        <a:p>
          <a:endParaRPr lang="en-US"/>
        </a:p>
      </dgm:t>
    </dgm:pt>
    <dgm:pt modelId="{1F2414EF-948F-4866-8F6E-A03053DD3C32}" type="sibTrans" cxnId="{003C5B9A-5E1E-41BC-8AB5-930B211A5691}">
      <dgm:prSet/>
      <dgm:spPr/>
      <dgm:t>
        <a:bodyPr/>
        <a:lstStyle/>
        <a:p>
          <a:endParaRPr lang="en-US"/>
        </a:p>
      </dgm:t>
    </dgm:pt>
    <dgm:pt modelId="{4DFD950F-D747-4436-900D-31922CC8ECF3}">
      <dgm:prSet phldrT="[Text]"/>
      <dgm:spPr>
        <a:solidFill>
          <a:srgbClr val="00B050"/>
        </a:solidFill>
      </dgm:spPr>
      <dgm:t>
        <a:bodyPr/>
        <a:lstStyle/>
        <a:p>
          <a:endParaRPr lang="en-US"/>
        </a:p>
      </dgm:t>
    </dgm:pt>
    <dgm:pt modelId="{A04356BE-93FC-4103-B445-F9B74CD93F44}" type="parTrans" cxnId="{EC962DEA-C66D-4AA1-82E5-FBB9B36FBF5C}">
      <dgm:prSet/>
      <dgm:spPr/>
      <dgm:t>
        <a:bodyPr/>
        <a:lstStyle/>
        <a:p>
          <a:endParaRPr lang="en-US"/>
        </a:p>
      </dgm:t>
    </dgm:pt>
    <dgm:pt modelId="{0050D572-CB4C-4B16-A6FC-1F3908BD1464}" type="sibTrans" cxnId="{EC962DEA-C66D-4AA1-82E5-FBB9B36FBF5C}">
      <dgm:prSet/>
      <dgm:spPr/>
      <dgm:t>
        <a:bodyPr/>
        <a:lstStyle/>
        <a:p>
          <a:endParaRPr lang="en-US"/>
        </a:p>
      </dgm:t>
    </dgm:pt>
    <dgm:pt modelId="{08D2816C-3213-487F-BD5C-E653813F39AB}">
      <dgm:prSet phldrT="[Text]"/>
      <dgm:spPr>
        <a:solidFill>
          <a:srgbClr val="00B050"/>
        </a:solidFill>
      </dgm:spPr>
      <dgm:t>
        <a:bodyPr/>
        <a:lstStyle/>
        <a:p>
          <a:endParaRPr lang="en-US"/>
        </a:p>
      </dgm:t>
    </dgm:pt>
    <dgm:pt modelId="{D03AD0BC-A8EB-4A5E-8518-7BD9B55CABC2}" type="parTrans" cxnId="{30A736A0-B396-4820-A7FA-C60784BF047C}">
      <dgm:prSet/>
      <dgm:spPr/>
      <dgm:t>
        <a:bodyPr/>
        <a:lstStyle/>
        <a:p>
          <a:endParaRPr lang="en-US"/>
        </a:p>
      </dgm:t>
    </dgm:pt>
    <dgm:pt modelId="{3AE5C27A-2E51-49B0-B998-79EE5F61461C}" type="sibTrans" cxnId="{30A736A0-B396-4820-A7FA-C60784BF047C}">
      <dgm:prSet/>
      <dgm:spPr/>
      <dgm:t>
        <a:bodyPr/>
        <a:lstStyle/>
        <a:p>
          <a:endParaRPr lang="en-US"/>
        </a:p>
      </dgm:t>
    </dgm:pt>
    <dgm:pt modelId="{E7EF257B-D58E-4037-A2CC-28C7438B9F39}" type="pres">
      <dgm:prSet presAssocID="{24B5A544-D06B-46C4-90E9-E6DDF9544D8D}" presName="outerComposite" presStyleCnt="0">
        <dgm:presLayoutVars>
          <dgm:chMax val="2"/>
          <dgm:animLvl val="lvl"/>
          <dgm:resizeHandles val="exact"/>
        </dgm:presLayoutVars>
      </dgm:prSet>
      <dgm:spPr/>
      <dgm:t>
        <a:bodyPr/>
        <a:lstStyle/>
        <a:p>
          <a:endParaRPr lang="en-US"/>
        </a:p>
      </dgm:t>
    </dgm:pt>
    <dgm:pt modelId="{D0F99A93-F99B-401F-890B-81EE042C393C}" type="pres">
      <dgm:prSet presAssocID="{24B5A544-D06B-46C4-90E9-E6DDF9544D8D}" presName="dummyMaxCanvas" presStyleCnt="0"/>
      <dgm:spPr/>
    </dgm:pt>
    <dgm:pt modelId="{9D311A27-884E-4528-940F-26C00F3A2C36}" type="pres">
      <dgm:prSet presAssocID="{24B5A544-D06B-46C4-90E9-E6DDF9544D8D}" presName="parentComposite" presStyleCnt="0"/>
      <dgm:spPr/>
    </dgm:pt>
    <dgm:pt modelId="{165A7212-C3B6-4A03-B14E-CEAAE728F370}" type="pres">
      <dgm:prSet presAssocID="{24B5A544-D06B-46C4-90E9-E6DDF9544D8D}" presName="parent1" presStyleLbl="alignAccFollowNode1" presStyleIdx="0" presStyleCnt="4">
        <dgm:presLayoutVars>
          <dgm:chMax val="4"/>
        </dgm:presLayoutVars>
      </dgm:prSet>
      <dgm:spPr/>
      <dgm:t>
        <a:bodyPr/>
        <a:lstStyle/>
        <a:p>
          <a:endParaRPr lang="en-US"/>
        </a:p>
      </dgm:t>
    </dgm:pt>
    <dgm:pt modelId="{4FA18D84-16AA-411F-A6C0-958632B07AF9}" type="pres">
      <dgm:prSet presAssocID="{24B5A544-D06B-46C4-90E9-E6DDF9544D8D}" presName="parent2" presStyleLbl="alignAccFollowNode1" presStyleIdx="1" presStyleCnt="4">
        <dgm:presLayoutVars>
          <dgm:chMax val="4"/>
        </dgm:presLayoutVars>
      </dgm:prSet>
      <dgm:spPr/>
      <dgm:t>
        <a:bodyPr/>
        <a:lstStyle/>
        <a:p>
          <a:endParaRPr lang="en-US"/>
        </a:p>
      </dgm:t>
    </dgm:pt>
    <dgm:pt modelId="{E4C65997-5F55-41B6-9564-7E9DB1210DC1}" type="pres">
      <dgm:prSet presAssocID="{24B5A544-D06B-46C4-90E9-E6DDF9544D8D}" presName="childrenComposite" presStyleCnt="0"/>
      <dgm:spPr/>
    </dgm:pt>
    <dgm:pt modelId="{17485440-B7AE-4AEF-99D5-84BA6853D378}" type="pres">
      <dgm:prSet presAssocID="{24B5A544-D06B-46C4-90E9-E6DDF9544D8D}" presName="dummyMaxCanvas_ChildArea" presStyleCnt="0"/>
      <dgm:spPr/>
    </dgm:pt>
    <dgm:pt modelId="{D5C190B0-BEA7-4209-9631-2206740411F9}" type="pres">
      <dgm:prSet presAssocID="{24B5A544-D06B-46C4-90E9-E6DDF9544D8D}" presName="fulcrum" presStyleLbl="alignAccFollowNode1" presStyleIdx="2" presStyleCnt="4"/>
      <dgm:spPr/>
    </dgm:pt>
    <dgm:pt modelId="{46212BCD-C43D-4705-8E74-C690BCF680E9}" type="pres">
      <dgm:prSet presAssocID="{24B5A544-D06B-46C4-90E9-E6DDF9544D8D}" presName="balance_22" presStyleLbl="alignAccFollowNode1" presStyleIdx="3" presStyleCnt="4">
        <dgm:presLayoutVars>
          <dgm:bulletEnabled val="1"/>
        </dgm:presLayoutVars>
      </dgm:prSet>
      <dgm:spPr/>
    </dgm:pt>
    <dgm:pt modelId="{D7E9984F-8DE5-4EEF-99C9-2F76FAB5899B}" type="pres">
      <dgm:prSet presAssocID="{24B5A544-D06B-46C4-90E9-E6DDF9544D8D}" presName="right_22_1" presStyleLbl="node1" presStyleIdx="0" presStyleCnt="4">
        <dgm:presLayoutVars>
          <dgm:bulletEnabled val="1"/>
        </dgm:presLayoutVars>
      </dgm:prSet>
      <dgm:spPr/>
      <dgm:t>
        <a:bodyPr/>
        <a:lstStyle/>
        <a:p>
          <a:endParaRPr lang="en-US"/>
        </a:p>
      </dgm:t>
    </dgm:pt>
    <dgm:pt modelId="{9EDB4745-A3DA-4799-8B51-192BEAF84E57}" type="pres">
      <dgm:prSet presAssocID="{24B5A544-D06B-46C4-90E9-E6DDF9544D8D}" presName="right_22_2" presStyleLbl="node1" presStyleIdx="1" presStyleCnt="4">
        <dgm:presLayoutVars>
          <dgm:bulletEnabled val="1"/>
        </dgm:presLayoutVars>
      </dgm:prSet>
      <dgm:spPr/>
      <dgm:t>
        <a:bodyPr/>
        <a:lstStyle/>
        <a:p>
          <a:endParaRPr lang="en-US"/>
        </a:p>
      </dgm:t>
    </dgm:pt>
    <dgm:pt modelId="{43039216-E721-4BD1-9652-A5278D7C325B}" type="pres">
      <dgm:prSet presAssocID="{24B5A544-D06B-46C4-90E9-E6DDF9544D8D}" presName="left_22_1" presStyleLbl="node1" presStyleIdx="2" presStyleCnt="4">
        <dgm:presLayoutVars>
          <dgm:bulletEnabled val="1"/>
        </dgm:presLayoutVars>
      </dgm:prSet>
      <dgm:spPr/>
      <dgm:t>
        <a:bodyPr/>
        <a:lstStyle/>
        <a:p>
          <a:endParaRPr lang="en-US"/>
        </a:p>
      </dgm:t>
    </dgm:pt>
    <dgm:pt modelId="{2ED8D513-1BE2-41F5-B2A3-E615F082FBBD}" type="pres">
      <dgm:prSet presAssocID="{24B5A544-D06B-46C4-90E9-E6DDF9544D8D}" presName="left_22_2" presStyleLbl="node1" presStyleIdx="3" presStyleCnt="4">
        <dgm:presLayoutVars>
          <dgm:bulletEnabled val="1"/>
        </dgm:presLayoutVars>
      </dgm:prSet>
      <dgm:spPr/>
      <dgm:t>
        <a:bodyPr/>
        <a:lstStyle/>
        <a:p>
          <a:endParaRPr lang="en-US"/>
        </a:p>
      </dgm:t>
    </dgm:pt>
  </dgm:ptLst>
  <dgm:cxnLst>
    <dgm:cxn modelId="{464FAD79-7AD2-445E-8A6E-958AB7D24D2E}" type="presOf" srcId="{1BCA3CB6-B2BB-4B12-AB5F-4968A238136C}" destId="{D7E9984F-8DE5-4EEF-99C9-2F76FAB5899B}" srcOrd="0" destOrd="0" presId="urn:microsoft.com/office/officeart/2005/8/layout/balance1"/>
    <dgm:cxn modelId="{4F13058F-7BA3-46B4-942C-10BD33AC9C5D}" srcId="{249CB179-BE5D-468C-9D46-3982B51628AD}" destId="{D910E405-46A5-4EE7-AB05-00A831317FCD}" srcOrd="0" destOrd="0" parTransId="{B4BF054B-7A41-4309-99E1-7F62C292E9C1}" sibTransId="{6E07A0D1-3445-401D-B3E9-ED25B90BFB35}"/>
    <dgm:cxn modelId="{045511A4-4EB2-4232-91C4-FC0BF08A27A8}" type="presOf" srcId="{249CB179-BE5D-468C-9D46-3982B51628AD}" destId="{165A7212-C3B6-4A03-B14E-CEAAE728F370}" srcOrd="0" destOrd="0" presId="urn:microsoft.com/office/officeart/2005/8/layout/balance1"/>
    <dgm:cxn modelId="{C64C907A-A3E9-446B-9383-9F56DD75E0C3}" type="presOf" srcId="{24B5A544-D06B-46C4-90E9-E6DDF9544D8D}" destId="{E7EF257B-D58E-4037-A2CC-28C7438B9F39}" srcOrd="0" destOrd="0" presId="urn:microsoft.com/office/officeart/2005/8/layout/balance1"/>
    <dgm:cxn modelId="{D42599EC-36EB-4E7C-8FC5-F502EACEDBB8}" type="presOf" srcId="{501D51A8-862B-4BC6-9054-2AB2ACC8139F}" destId="{9EDB4745-A3DA-4799-8B51-192BEAF84E57}" srcOrd="0" destOrd="0" presId="urn:microsoft.com/office/officeart/2005/8/layout/balance1"/>
    <dgm:cxn modelId="{EC962DEA-C66D-4AA1-82E5-FBB9B36FBF5C}" srcId="{24B5A544-D06B-46C4-90E9-E6DDF9544D8D}" destId="{4DFD950F-D747-4436-900D-31922CC8ECF3}" srcOrd="2" destOrd="0" parTransId="{A04356BE-93FC-4103-B445-F9B74CD93F44}" sibTransId="{0050D572-CB4C-4B16-A6FC-1F3908BD1464}"/>
    <dgm:cxn modelId="{C88A0AE2-6B17-4C81-A728-9BA89E9FD858}" srcId="{44E8171B-C19D-4C3A-A5DA-8DFA8997667C}" destId="{1BCA3CB6-B2BB-4B12-AB5F-4968A238136C}" srcOrd="0" destOrd="0" parTransId="{BD16DBEC-7F52-41F2-B03F-C9C92D142F91}" sibTransId="{8AB4E5F9-8E5D-4103-B401-D504337C00F7}"/>
    <dgm:cxn modelId="{EF0555C1-1C1A-41B1-AC6E-C6187A1C0434}" srcId="{249CB179-BE5D-468C-9D46-3982B51628AD}" destId="{EC19E6E7-DE2D-4EBD-A655-C7CD3BB50F8F}" srcOrd="1" destOrd="0" parTransId="{816EF8F6-8C8B-4B3E-91F7-C96D438EFED7}" sibTransId="{5DB638E7-E3C2-4FCE-A725-A979875D7EC2}"/>
    <dgm:cxn modelId="{E7ACB6AD-190C-44FA-BBCA-8380D05E7412}" type="presOf" srcId="{44E8171B-C19D-4C3A-A5DA-8DFA8997667C}" destId="{4FA18D84-16AA-411F-A6C0-958632B07AF9}" srcOrd="0" destOrd="0" presId="urn:microsoft.com/office/officeart/2005/8/layout/balance1"/>
    <dgm:cxn modelId="{9730D9BA-9C82-4C91-BEBE-41BE014DA87A}" type="presOf" srcId="{EC19E6E7-DE2D-4EBD-A655-C7CD3BB50F8F}" destId="{2ED8D513-1BE2-41F5-B2A3-E615F082FBBD}" srcOrd="0" destOrd="0" presId="urn:microsoft.com/office/officeart/2005/8/layout/balance1"/>
    <dgm:cxn modelId="{FDC9DDE3-D21C-44D4-9927-686F7EEA8849}" srcId="{24B5A544-D06B-46C4-90E9-E6DDF9544D8D}" destId="{44E8171B-C19D-4C3A-A5DA-8DFA8997667C}" srcOrd="1" destOrd="0" parTransId="{BE25C691-BCF9-4F02-9C90-3A8F82104A6D}" sibTransId="{6EDB4D47-BA8A-466E-9587-4C0570689363}"/>
    <dgm:cxn modelId="{12CE0A11-F4A5-498A-900F-80D3CE833DD6}" srcId="{24B5A544-D06B-46C4-90E9-E6DDF9544D8D}" destId="{249CB179-BE5D-468C-9D46-3982B51628AD}" srcOrd="0" destOrd="0" parTransId="{631D2B12-FD4E-45D4-A6A6-CF1E45AB03B8}" sibTransId="{C126DEA5-4F89-4F1C-A80A-F2E45326A465}"/>
    <dgm:cxn modelId="{471D777A-7A10-4A6E-868C-1C7C33DFB406}" type="presOf" srcId="{D910E405-46A5-4EE7-AB05-00A831317FCD}" destId="{43039216-E721-4BD1-9652-A5278D7C325B}" srcOrd="0" destOrd="0" presId="urn:microsoft.com/office/officeart/2005/8/layout/balance1"/>
    <dgm:cxn modelId="{30A736A0-B396-4820-A7FA-C60784BF047C}" srcId="{24B5A544-D06B-46C4-90E9-E6DDF9544D8D}" destId="{08D2816C-3213-487F-BD5C-E653813F39AB}" srcOrd="3" destOrd="0" parTransId="{D03AD0BC-A8EB-4A5E-8518-7BD9B55CABC2}" sibTransId="{3AE5C27A-2E51-49B0-B998-79EE5F61461C}"/>
    <dgm:cxn modelId="{003C5B9A-5E1E-41BC-8AB5-930B211A5691}" srcId="{44E8171B-C19D-4C3A-A5DA-8DFA8997667C}" destId="{501D51A8-862B-4BC6-9054-2AB2ACC8139F}" srcOrd="1" destOrd="0" parTransId="{0F2FB45B-E144-4BDA-8B7B-B1D030D1B387}" sibTransId="{1F2414EF-948F-4866-8F6E-A03053DD3C32}"/>
    <dgm:cxn modelId="{9FB57053-AA8B-48BD-BAE8-76D68EBE34F8}" type="presParOf" srcId="{E7EF257B-D58E-4037-A2CC-28C7438B9F39}" destId="{D0F99A93-F99B-401F-890B-81EE042C393C}" srcOrd="0" destOrd="0" presId="urn:microsoft.com/office/officeart/2005/8/layout/balance1"/>
    <dgm:cxn modelId="{5DFAA553-E399-48CA-A302-650CD4689E47}" type="presParOf" srcId="{E7EF257B-D58E-4037-A2CC-28C7438B9F39}" destId="{9D311A27-884E-4528-940F-26C00F3A2C36}" srcOrd="1" destOrd="0" presId="urn:microsoft.com/office/officeart/2005/8/layout/balance1"/>
    <dgm:cxn modelId="{4BA01CF8-BBAA-45D1-ABED-F1938FA4F4CB}" type="presParOf" srcId="{9D311A27-884E-4528-940F-26C00F3A2C36}" destId="{165A7212-C3B6-4A03-B14E-CEAAE728F370}" srcOrd="0" destOrd="0" presId="urn:microsoft.com/office/officeart/2005/8/layout/balance1"/>
    <dgm:cxn modelId="{665E86F2-21FC-406E-92F1-3E0B495934BA}" type="presParOf" srcId="{9D311A27-884E-4528-940F-26C00F3A2C36}" destId="{4FA18D84-16AA-411F-A6C0-958632B07AF9}" srcOrd="1" destOrd="0" presId="urn:microsoft.com/office/officeart/2005/8/layout/balance1"/>
    <dgm:cxn modelId="{44D371A9-0098-4024-8D39-7AE0D766FE0B}" type="presParOf" srcId="{E7EF257B-D58E-4037-A2CC-28C7438B9F39}" destId="{E4C65997-5F55-41B6-9564-7E9DB1210DC1}" srcOrd="2" destOrd="0" presId="urn:microsoft.com/office/officeart/2005/8/layout/balance1"/>
    <dgm:cxn modelId="{6C082CC5-7913-47D0-B738-85780C61889F}" type="presParOf" srcId="{E4C65997-5F55-41B6-9564-7E9DB1210DC1}" destId="{17485440-B7AE-4AEF-99D5-84BA6853D378}" srcOrd="0" destOrd="0" presId="urn:microsoft.com/office/officeart/2005/8/layout/balance1"/>
    <dgm:cxn modelId="{B42AAE96-4713-46D1-AA3F-35B856A803D1}" type="presParOf" srcId="{E4C65997-5F55-41B6-9564-7E9DB1210DC1}" destId="{D5C190B0-BEA7-4209-9631-2206740411F9}" srcOrd="1" destOrd="0" presId="urn:microsoft.com/office/officeart/2005/8/layout/balance1"/>
    <dgm:cxn modelId="{2B138813-73F0-4E38-912D-82EB0FA553B2}" type="presParOf" srcId="{E4C65997-5F55-41B6-9564-7E9DB1210DC1}" destId="{46212BCD-C43D-4705-8E74-C690BCF680E9}" srcOrd="2" destOrd="0" presId="urn:microsoft.com/office/officeart/2005/8/layout/balance1"/>
    <dgm:cxn modelId="{B953A157-A365-4168-BDA1-7A8092C9EE62}" type="presParOf" srcId="{E4C65997-5F55-41B6-9564-7E9DB1210DC1}" destId="{D7E9984F-8DE5-4EEF-99C9-2F76FAB5899B}" srcOrd="3" destOrd="0" presId="urn:microsoft.com/office/officeart/2005/8/layout/balance1"/>
    <dgm:cxn modelId="{C8AF557D-667A-46BB-AA28-79A0E81CF634}" type="presParOf" srcId="{E4C65997-5F55-41B6-9564-7E9DB1210DC1}" destId="{9EDB4745-A3DA-4799-8B51-192BEAF84E57}" srcOrd="4" destOrd="0" presId="urn:microsoft.com/office/officeart/2005/8/layout/balance1"/>
    <dgm:cxn modelId="{D080A579-2A10-407D-870F-B58BCD4AD68E}" type="presParOf" srcId="{E4C65997-5F55-41B6-9564-7E9DB1210DC1}" destId="{43039216-E721-4BD1-9652-A5278D7C325B}" srcOrd="5" destOrd="0" presId="urn:microsoft.com/office/officeart/2005/8/layout/balance1"/>
    <dgm:cxn modelId="{C2FDC55F-31B1-4BD5-A70D-0F5E61E46825}" type="presParOf" srcId="{E4C65997-5F55-41B6-9564-7E9DB1210DC1}" destId="{2ED8D513-1BE2-41F5-B2A3-E615F082FBBD}" srcOrd="6" destOrd="0" presId="urn:microsoft.com/office/officeart/2005/8/layout/balanc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5A7212-C3B6-4A03-B14E-CEAAE728F370}">
      <dsp:nvSpPr>
        <dsp:cNvPr id="0" name=""/>
        <dsp:cNvSpPr/>
      </dsp:nvSpPr>
      <dsp:spPr>
        <a:xfrm>
          <a:off x="1481899" y="0"/>
          <a:ext cx="1592251" cy="884584"/>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smtClean="0"/>
            <a:t>Money</a:t>
          </a:r>
          <a:endParaRPr lang="en-US" sz="3500" kern="1200" dirty="0"/>
        </a:p>
      </dsp:txBody>
      <dsp:txXfrm>
        <a:off x="1507808" y="25909"/>
        <a:ext cx="1540433" cy="832766"/>
      </dsp:txXfrm>
    </dsp:sp>
    <dsp:sp modelId="{4FA18D84-16AA-411F-A6C0-958632B07AF9}">
      <dsp:nvSpPr>
        <dsp:cNvPr id="0" name=""/>
        <dsp:cNvSpPr/>
      </dsp:nvSpPr>
      <dsp:spPr>
        <a:xfrm>
          <a:off x="3781817" y="0"/>
          <a:ext cx="1592251" cy="884584"/>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smtClean="0"/>
            <a:t>Power</a:t>
          </a:r>
          <a:endParaRPr lang="en-US" sz="3500" kern="1200" dirty="0"/>
        </a:p>
      </dsp:txBody>
      <dsp:txXfrm>
        <a:off x="3807726" y="25909"/>
        <a:ext cx="1540433" cy="832766"/>
      </dsp:txXfrm>
    </dsp:sp>
    <dsp:sp modelId="{D5C190B0-BEA7-4209-9631-2206740411F9}">
      <dsp:nvSpPr>
        <dsp:cNvPr id="0" name=""/>
        <dsp:cNvSpPr/>
      </dsp:nvSpPr>
      <dsp:spPr>
        <a:xfrm>
          <a:off x="3096265" y="3759482"/>
          <a:ext cx="663438" cy="663438"/>
        </a:xfrm>
        <a:prstGeom prst="triangl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6212BCD-C43D-4705-8E74-C690BCF680E9}">
      <dsp:nvSpPr>
        <dsp:cNvPr id="0" name=""/>
        <dsp:cNvSpPr/>
      </dsp:nvSpPr>
      <dsp:spPr>
        <a:xfrm>
          <a:off x="1437670" y="3481722"/>
          <a:ext cx="3980628" cy="268913"/>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7E9984F-8DE5-4EEF-99C9-2F76FAB5899B}">
      <dsp:nvSpPr>
        <dsp:cNvPr id="0" name=""/>
        <dsp:cNvSpPr/>
      </dsp:nvSpPr>
      <dsp:spPr>
        <a:xfrm>
          <a:off x="3781817" y="2317610"/>
          <a:ext cx="1592251" cy="113226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Fear of more FERC involvement</a:t>
          </a:r>
          <a:endParaRPr lang="en-US" sz="2000" kern="1200" dirty="0"/>
        </a:p>
      </dsp:txBody>
      <dsp:txXfrm>
        <a:off x="3837090" y="2372883"/>
        <a:ext cx="1481705" cy="1021721"/>
      </dsp:txXfrm>
    </dsp:sp>
    <dsp:sp modelId="{9EDB4745-A3DA-4799-8B51-192BEAF84E57}">
      <dsp:nvSpPr>
        <dsp:cNvPr id="0" name=""/>
        <dsp:cNvSpPr/>
      </dsp:nvSpPr>
      <dsp:spPr>
        <a:xfrm>
          <a:off x="3781817" y="1132267"/>
          <a:ext cx="1592251" cy="113226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Less control through IRPs</a:t>
          </a:r>
          <a:endParaRPr lang="en-US" sz="2000" kern="1200" dirty="0"/>
        </a:p>
      </dsp:txBody>
      <dsp:txXfrm>
        <a:off x="3837090" y="1187540"/>
        <a:ext cx="1481705" cy="1021721"/>
      </dsp:txXfrm>
    </dsp:sp>
    <dsp:sp modelId="{43039216-E721-4BD1-9652-A5278D7C325B}">
      <dsp:nvSpPr>
        <dsp:cNvPr id="0" name=""/>
        <dsp:cNvSpPr/>
      </dsp:nvSpPr>
      <dsp:spPr>
        <a:xfrm>
          <a:off x="1481899" y="2317610"/>
          <a:ext cx="1592251" cy="1132267"/>
        </a:xfrm>
        <a:prstGeom prst="roundRect">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Dispatch savings</a:t>
          </a:r>
          <a:endParaRPr lang="en-US" sz="2000" kern="1200" dirty="0"/>
        </a:p>
      </dsp:txBody>
      <dsp:txXfrm>
        <a:off x="1537172" y="2372883"/>
        <a:ext cx="1481705" cy="1021721"/>
      </dsp:txXfrm>
    </dsp:sp>
    <dsp:sp modelId="{2ED8D513-1BE2-41F5-B2A3-E615F082FBBD}">
      <dsp:nvSpPr>
        <dsp:cNvPr id="0" name=""/>
        <dsp:cNvSpPr/>
      </dsp:nvSpPr>
      <dsp:spPr>
        <a:xfrm>
          <a:off x="1481899" y="1132267"/>
          <a:ext cx="1592251" cy="1132267"/>
        </a:xfrm>
        <a:prstGeom prst="roundRect">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Lower VER integration cost</a:t>
          </a:r>
          <a:endParaRPr lang="en-US" sz="2000" kern="1200" dirty="0"/>
        </a:p>
      </dsp:txBody>
      <dsp:txXfrm>
        <a:off x="1537172" y="1187540"/>
        <a:ext cx="1481705" cy="1021721"/>
      </dsp:txXfrm>
    </dsp:sp>
  </dsp:spTree>
</dsp:drawing>
</file>

<file path=ppt/diagrams/layout1.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622F861-BF25-4D2A-B6E2-8FBD5C153996}" type="datetimeFigureOut">
              <a:rPr lang="en-US" smtClean="0"/>
              <a:t>1/7/16</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1F07FA2-5950-44DF-9750-D4945D94D2F2}" type="slidenum">
              <a:rPr lang="en-US" smtClean="0"/>
              <a:t>‹#›</a:t>
            </a:fld>
            <a:endParaRPr lang="en-US"/>
          </a:p>
        </p:txBody>
      </p:sp>
    </p:spTree>
    <p:extLst>
      <p:ext uri="{BB962C8B-B14F-4D97-AF65-F5344CB8AC3E}">
        <p14:creationId xmlns:p14="http://schemas.microsoft.com/office/powerpoint/2010/main" val="2636374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F07FA2-5950-44DF-9750-D4945D94D2F2}" type="slidenum">
              <a:rPr lang="en-US" smtClean="0"/>
              <a:t>1</a:t>
            </a:fld>
            <a:endParaRPr lang="en-US"/>
          </a:p>
        </p:txBody>
      </p:sp>
    </p:spTree>
    <p:extLst>
      <p:ext uri="{BB962C8B-B14F-4D97-AF65-F5344CB8AC3E}">
        <p14:creationId xmlns:p14="http://schemas.microsoft.com/office/powerpoint/2010/main" val="1562154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To start this discussion, I’m going to put the CAISO stakeholder process and FERC approvals in context</a:t>
            </a:r>
            <a:endParaRPr lang="en-US" sz="1050" dirty="0"/>
          </a:p>
          <a:p>
            <a:pPr lvl="1"/>
            <a:r>
              <a:rPr lang="en-US" dirty="0"/>
              <a:t>Here’s the </a:t>
            </a:r>
            <a:r>
              <a:rPr lang="en-US" dirty="0" smtClean="0"/>
              <a:t>long-term schedule </a:t>
            </a:r>
            <a:r>
              <a:rPr lang="en-US" dirty="0"/>
              <a:t>laid out by CAISO and </a:t>
            </a:r>
            <a:r>
              <a:rPr lang="en-US" dirty="0" smtClean="0"/>
              <a:t>PAC</a:t>
            </a:r>
            <a:endParaRPr lang="en-US" sz="1050" dirty="0"/>
          </a:p>
          <a:p>
            <a:pPr lvl="1"/>
            <a:r>
              <a:rPr lang="en-US" dirty="0"/>
              <a:t>Key takeaways are:</a:t>
            </a:r>
            <a:endParaRPr lang="en-US" sz="1050" dirty="0"/>
          </a:p>
          <a:p>
            <a:pPr marL="1085850" lvl="2" indent="-171450">
              <a:buFont typeface="Arial" panose="020B0604020202020204" pitchFamily="34" charset="0"/>
              <a:buChar char="•"/>
            </a:pPr>
            <a:r>
              <a:rPr lang="en-US" dirty="0"/>
              <a:t>The CAISO stakeholder </a:t>
            </a:r>
            <a:r>
              <a:rPr lang="en-US" u="sng" dirty="0"/>
              <a:t>processes will generate the policies and operational procedures that become part of the CAISO tariff filings </a:t>
            </a:r>
            <a:r>
              <a:rPr lang="en-US" dirty="0"/>
              <a:t>at FERC to approve an RSO and are </a:t>
            </a:r>
            <a:r>
              <a:rPr lang="en-US" u="sng" dirty="0"/>
              <a:t>part of the package that is presented to state PUCs for </a:t>
            </a:r>
            <a:r>
              <a:rPr lang="en-US" u="sng" dirty="0" smtClean="0"/>
              <a:t>approval</a:t>
            </a:r>
          </a:p>
          <a:p>
            <a:pPr marL="1085850" lvl="2" indent="-171450">
              <a:buFont typeface="Arial" panose="020B0604020202020204" pitchFamily="34" charset="0"/>
              <a:buChar char="•"/>
            </a:pPr>
            <a:r>
              <a:rPr lang="en-US" dirty="0" smtClean="0"/>
              <a:t>It’s </a:t>
            </a:r>
            <a:r>
              <a:rPr lang="en-US" u="sng" dirty="0" smtClean="0"/>
              <a:t>important for advocates to make sure </a:t>
            </a:r>
            <a:r>
              <a:rPr lang="en-US" dirty="0" smtClean="0"/>
              <a:t>those CAISO </a:t>
            </a:r>
            <a:r>
              <a:rPr lang="en-US" u="sng" dirty="0" smtClean="0"/>
              <a:t>processes foster a clean energy agenda </a:t>
            </a:r>
            <a:r>
              <a:rPr lang="en-US" dirty="0" smtClean="0"/>
              <a:t>AND that </a:t>
            </a:r>
            <a:r>
              <a:rPr lang="en-US" u="sng" dirty="0" smtClean="0"/>
              <a:t>the outcome of those CAISO processes does not create a stumbling block </a:t>
            </a:r>
            <a:r>
              <a:rPr lang="en-US" dirty="0" smtClean="0"/>
              <a:t>for approvals of an RSO by the CA Legislature and PUCs</a:t>
            </a:r>
            <a:endParaRPr lang="en-US" dirty="0"/>
          </a:p>
          <a:p>
            <a:endParaRPr lang="en-US" dirty="0"/>
          </a:p>
        </p:txBody>
      </p:sp>
      <p:sp>
        <p:nvSpPr>
          <p:cNvPr id="4" name="Slide Number Placeholder 3"/>
          <p:cNvSpPr>
            <a:spLocks noGrp="1"/>
          </p:cNvSpPr>
          <p:nvPr>
            <p:ph type="sldNum" sz="quarter" idx="10"/>
          </p:nvPr>
        </p:nvSpPr>
        <p:spPr/>
        <p:txBody>
          <a:bodyPr/>
          <a:lstStyle/>
          <a:p>
            <a:fld id="{01F07FA2-5950-44DF-9750-D4945D94D2F2}" type="slidenum">
              <a:rPr lang="en-US" smtClean="0"/>
              <a:t>2</a:t>
            </a:fld>
            <a:endParaRPr lang="en-US"/>
          </a:p>
        </p:txBody>
      </p:sp>
    </p:spTree>
    <p:extLst>
      <p:ext uri="{BB962C8B-B14F-4D97-AF65-F5344CB8AC3E}">
        <p14:creationId xmlns:p14="http://schemas.microsoft.com/office/powerpoint/2010/main" val="999658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u="sng" dirty="0"/>
              <a:t>CAISO has a catalogue of stakeholder processes </a:t>
            </a:r>
            <a:r>
              <a:rPr lang="en-US" dirty="0"/>
              <a:t>it is undertaking this year.  SLIDE 3</a:t>
            </a:r>
            <a:endParaRPr lang="en-US" sz="1050" dirty="0"/>
          </a:p>
          <a:p>
            <a:pPr marL="628650" lvl="1" indent="-171450">
              <a:buFont typeface="Arial" panose="020B0604020202020204" pitchFamily="34" charset="0"/>
              <a:buChar char="•"/>
            </a:pPr>
            <a:r>
              <a:rPr lang="en-US" dirty="0"/>
              <a:t>This graphic </a:t>
            </a:r>
            <a:r>
              <a:rPr lang="en-US" u="sng" dirty="0"/>
              <a:t>summarizes all of those processes</a:t>
            </a:r>
            <a:endParaRPr lang="en-US" sz="1050" u="sng" dirty="0"/>
          </a:p>
          <a:p>
            <a:pPr marL="628650" lvl="1" indent="-171450">
              <a:buFont typeface="Arial" panose="020B0604020202020204" pitchFamily="34" charset="0"/>
              <a:buChar char="•"/>
            </a:pPr>
            <a:r>
              <a:rPr lang="en-US" u="sng" dirty="0"/>
              <a:t>Three of these are central </a:t>
            </a:r>
            <a:r>
              <a:rPr lang="en-US" dirty="0"/>
              <a:t>to the formation of an RSO.  </a:t>
            </a:r>
            <a:endParaRPr lang="en-US" sz="1050" u="sng" dirty="0"/>
          </a:p>
          <a:p>
            <a:pPr lvl="0"/>
            <a:r>
              <a:rPr lang="en-US" dirty="0"/>
              <a:t>The three processes central to formation of an RSO are:</a:t>
            </a:r>
            <a:endParaRPr lang="en-US" sz="1050" dirty="0"/>
          </a:p>
          <a:p>
            <a:pPr marL="628650" lvl="1" indent="-171450">
              <a:buFont typeface="Arial" panose="020B0604020202020204" pitchFamily="34" charset="0"/>
              <a:buChar char="•"/>
            </a:pPr>
            <a:r>
              <a:rPr lang="en-US" dirty="0"/>
              <a:t>The </a:t>
            </a:r>
            <a:r>
              <a:rPr lang="en-US" u="sng" dirty="0"/>
              <a:t>Transmission Access Charge </a:t>
            </a:r>
            <a:r>
              <a:rPr lang="en-US" dirty="0"/>
              <a:t>the RSO would adopt</a:t>
            </a:r>
            <a:endParaRPr lang="en-US" sz="1050" dirty="0"/>
          </a:p>
          <a:p>
            <a:pPr marL="628650" lvl="1" indent="-171450">
              <a:buFont typeface="Arial" panose="020B0604020202020204" pitchFamily="34" charset="0"/>
              <a:buChar char="•"/>
            </a:pPr>
            <a:r>
              <a:rPr lang="en-US" u="sng" dirty="0"/>
              <a:t>How the RSO determines if there are adequate resources from LSEs and generators to meet load</a:t>
            </a:r>
            <a:r>
              <a:rPr lang="en-US" dirty="0"/>
              <a:t>. </a:t>
            </a:r>
            <a:endParaRPr lang="en-US" sz="1050" dirty="0"/>
          </a:p>
          <a:p>
            <a:pPr marL="628650" lvl="1" indent="-171450">
              <a:buFont typeface="Arial" panose="020B0604020202020204" pitchFamily="34" charset="0"/>
              <a:buChar char="•"/>
            </a:pPr>
            <a:r>
              <a:rPr lang="en-US" dirty="0"/>
              <a:t>How </a:t>
            </a:r>
            <a:r>
              <a:rPr lang="en-US" u="sng" dirty="0"/>
              <a:t>to integrate California’s GHG cap and trade </a:t>
            </a:r>
            <a:r>
              <a:rPr lang="en-US" dirty="0"/>
              <a:t>system into the regional markets it operates.</a:t>
            </a:r>
            <a:endParaRPr lang="en-US" sz="1050" dirty="0"/>
          </a:p>
          <a:p>
            <a:pPr lvl="0"/>
            <a:r>
              <a:rPr lang="en-US" dirty="0"/>
              <a:t>There are </a:t>
            </a:r>
            <a:r>
              <a:rPr lang="en-US" u="sng" dirty="0"/>
              <a:t>lots of important issues </a:t>
            </a:r>
            <a:r>
              <a:rPr lang="en-US" dirty="0"/>
              <a:t>that affect achieving clean energy </a:t>
            </a:r>
            <a:r>
              <a:rPr lang="en-US" u="sng" dirty="0"/>
              <a:t>goals embedded in the other stakeholder processes</a:t>
            </a:r>
            <a:endParaRPr lang="en-US" sz="1050" u="sng" dirty="0"/>
          </a:p>
          <a:p>
            <a:pPr lvl="0"/>
            <a:r>
              <a:rPr lang="en-US" b="1" dirty="0">
                <a:solidFill>
                  <a:srgbClr val="FF0000"/>
                </a:solidFill>
              </a:rPr>
              <a:t>Why are these three processes central to the formation of an RSO?</a:t>
            </a:r>
            <a:endParaRPr lang="en-US" sz="1050" b="1" dirty="0">
              <a:solidFill>
                <a:srgbClr val="FF0000"/>
              </a:solidFill>
            </a:endParaRPr>
          </a:p>
          <a:p>
            <a:pPr lvl="1"/>
            <a:r>
              <a:rPr lang="en-US" dirty="0"/>
              <a:t>Distilling the discussion on the first panel this morning and the discussion we just heard about state regulatory approvals, </a:t>
            </a:r>
            <a:r>
              <a:rPr lang="en-US" u="sng" dirty="0"/>
              <a:t>I think the formation of an RSO hinges on the answer to two central questions</a:t>
            </a:r>
            <a:r>
              <a:rPr lang="en-US" dirty="0"/>
              <a:t>:  MONEY and POWER  SLIDE 4</a:t>
            </a:r>
            <a:endParaRPr lang="en-US" sz="1050" dirty="0"/>
          </a:p>
          <a:p>
            <a:endParaRPr lang="en-US" dirty="0"/>
          </a:p>
        </p:txBody>
      </p:sp>
      <p:sp>
        <p:nvSpPr>
          <p:cNvPr id="4" name="Slide Number Placeholder 3"/>
          <p:cNvSpPr>
            <a:spLocks noGrp="1"/>
          </p:cNvSpPr>
          <p:nvPr>
            <p:ph type="sldNum" sz="quarter" idx="10"/>
          </p:nvPr>
        </p:nvSpPr>
        <p:spPr/>
        <p:txBody>
          <a:bodyPr/>
          <a:lstStyle/>
          <a:p>
            <a:fld id="{01F07FA2-5950-44DF-9750-D4945D94D2F2}" type="slidenum">
              <a:rPr lang="en-US" smtClean="0"/>
              <a:t>3</a:t>
            </a:fld>
            <a:endParaRPr lang="en-US"/>
          </a:p>
        </p:txBody>
      </p:sp>
    </p:spTree>
    <p:extLst>
      <p:ext uri="{BB962C8B-B14F-4D97-AF65-F5344CB8AC3E}">
        <p14:creationId xmlns:p14="http://schemas.microsoft.com/office/powerpoint/2010/main" val="3491941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90625"/>
            <a:ext cx="5575300" cy="3136900"/>
          </a:xfrm>
        </p:spPr>
      </p:sp>
      <p:sp>
        <p:nvSpPr>
          <p:cNvPr id="3" name="Notes Placeholder 2"/>
          <p:cNvSpPr>
            <a:spLocks noGrp="1"/>
          </p:cNvSpPr>
          <p:nvPr>
            <p:ph type="body" idx="1"/>
          </p:nvPr>
        </p:nvSpPr>
        <p:spPr>
          <a:xfrm>
            <a:off x="475841" y="4436129"/>
            <a:ext cx="5608320" cy="3660458"/>
          </a:xfrm>
        </p:spPr>
        <p:txBody>
          <a:bodyPr/>
          <a:lstStyle/>
          <a:p>
            <a:r>
              <a:rPr lang="en-US" dirty="0" smtClean="0"/>
              <a:t>When evaluating the wisdom of PAC joining the ISO, PUCs will be weighing economic benefits their customers could derive against the potential or perceived loss of state control.</a:t>
            </a:r>
          </a:p>
          <a:p>
            <a:endParaRPr lang="en-US" dirty="0"/>
          </a:p>
          <a:p>
            <a:r>
              <a:rPr lang="en-US" dirty="0" smtClean="0"/>
              <a:t>The challenge for advocates is to make that tradeoff easier by increasing the benefits from PAC </a:t>
            </a:r>
            <a:r>
              <a:rPr lang="en-US" dirty="0" err="1" smtClean="0"/>
              <a:t>partricipating</a:t>
            </a:r>
            <a:r>
              <a:rPr lang="en-US" dirty="0" smtClean="0"/>
              <a:t> in an RSO and lessening the perception of a loss of state control.</a:t>
            </a:r>
          </a:p>
          <a:p>
            <a:endParaRPr lang="en-US" dirty="0"/>
          </a:p>
          <a:p>
            <a:r>
              <a:rPr lang="en-US" dirty="0" smtClean="0"/>
              <a:t>Here are some examples of ways to do this:</a:t>
            </a:r>
          </a:p>
          <a:p>
            <a:endParaRPr lang="en-US" dirty="0" smtClean="0"/>
          </a:p>
          <a:p>
            <a:pPr marL="171450" indent="-171450">
              <a:buFont typeface="Arial" panose="020B0604020202020204" pitchFamily="34" charset="0"/>
              <a:buChar char="•"/>
            </a:pPr>
            <a:r>
              <a:rPr lang="en-US" dirty="0" smtClean="0"/>
              <a:t>Improve on the E3 benefits study with new study work.  That new study work would:</a:t>
            </a:r>
          </a:p>
          <a:p>
            <a:pPr marL="628650" lvl="1" indent="-171450">
              <a:buFont typeface="Arial" panose="020B0604020202020204" pitchFamily="34" charset="0"/>
              <a:buChar char="•"/>
            </a:pPr>
            <a:r>
              <a:rPr lang="en-US" dirty="0" smtClean="0"/>
              <a:t>Better identify costs and benefits and do so in a manner that makes it easy for states to build on this work and do their own state’s c/b studies.</a:t>
            </a:r>
          </a:p>
          <a:p>
            <a:pPr marL="628650" lvl="1" indent="-171450">
              <a:buFont typeface="Arial" panose="020B0604020202020204" pitchFamily="34" charset="0"/>
              <a:buChar char="•"/>
            </a:pPr>
            <a:r>
              <a:rPr lang="en-US" dirty="0" smtClean="0"/>
              <a:t>Study and better define the lower VER integration costs that come from forming an RSO.</a:t>
            </a:r>
          </a:p>
          <a:p>
            <a:pPr marL="171450" indent="-171450">
              <a:buFont typeface="Arial" panose="020B0604020202020204" pitchFamily="34" charset="0"/>
              <a:buChar char="•"/>
            </a:pPr>
            <a:r>
              <a:rPr lang="en-US" dirty="0" smtClean="0"/>
              <a:t>Minimize cost shifts between PAC and CAISO when establishing the Transmission Access Charge.  The cost of existing PAC transmission would be borne by PAC customers and cost of existing ISO transmission would be paid for by existing CAISO customers.  After RSO formation, the cost of new transmission investment would be spread based on who receives the benefits.</a:t>
            </a:r>
          </a:p>
          <a:p>
            <a:pPr marL="171450" indent="-171450">
              <a:buFont typeface="Arial" panose="020B0604020202020204" pitchFamily="34" charset="0"/>
              <a:buChar char="•"/>
            </a:pPr>
            <a:endParaRPr lang="en-US" dirty="0"/>
          </a:p>
          <a:p>
            <a:r>
              <a:rPr lang="en-US" dirty="0" smtClean="0"/>
              <a:t>Regarding loss of control:</a:t>
            </a:r>
          </a:p>
          <a:p>
            <a:pPr marL="171450" indent="-171450">
              <a:buFont typeface="Arial" panose="020B0604020202020204" pitchFamily="34" charset="0"/>
              <a:buChar char="•"/>
            </a:pPr>
            <a:r>
              <a:rPr lang="en-US" dirty="0" smtClean="0"/>
              <a:t>Keep state PAC IRP processes intact.  The results of IRP proposes  would be the starting point for RSO planning.  RSO planning would identify an optimum regional resource mix and that information could be fed back to the PUCs so that they could elect to change their approval/acknowledgement of the PAC IRP based on info provided by the RSO.  The PUC would retain ultimate decision authority, but their decisions would be informed by the RSO’s regional optimization analysis.</a:t>
            </a:r>
          </a:p>
          <a:p>
            <a:pPr marL="171450" indent="-171450">
              <a:buFont typeface="Arial" panose="020B0604020202020204" pitchFamily="34" charset="0"/>
              <a:buChar char="•"/>
            </a:pPr>
            <a:r>
              <a:rPr lang="en-US" dirty="0" smtClean="0"/>
              <a:t>All PUCs should be allowed to set RA requirements (as the CPUC does now), but have the CAISO offer a state-of-the-art RA default program that a PUC could elect to adopt in lieu of developing its own RA program.</a:t>
            </a:r>
          </a:p>
          <a:p>
            <a:pPr marL="171450" indent="-171450">
              <a:buFont typeface="Arial" panose="020B0604020202020204" pitchFamily="34" charset="0"/>
              <a:buChar char="•"/>
            </a:pPr>
            <a:r>
              <a:rPr lang="en-US" dirty="0" smtClean="0"/>
              <a:t>Regarding CA’s GHG compliance program, make sure it is not adversely affected by RSO markets.  I think that this is possible by extending the procedures the CAISO uses in the EIM market to other RSO markets.  Some icing on the cake might be to make it easy for a state to elect to use the RSO GHG process in demonstrating compliance with GHG emissions requirements or maybe even join the CA cap and trade program.</a:t>
            </a:r>
          </a:p>
          <a:p>
            <a:pPr marL="171450" indent="-171450">
              <a:buFont typeface="Arial" panose="020B0604020202020204" pitchFamily="34" charset="0"/>
              <a:buChar char="•"/>
            </a:pPr>
            <a:endParaRPr lang="en-US" dirty="0"/>
          </a:p>
          <a:p>
            <a:r>
              <a:rPr lang="en-US" dirty="0" smtClean="0"/>
              <a:t>So let me put my moderator’s hat back on and turn to John and Allison to offer their observations  what advocates should be considering in the CAISO stakeholder process and approvals at FERC.</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01F07FA2-5950-44DF-9750-D4945D94D2F2}" type="slidenum">
              <a:rPr lang="en-US" smtClean="0"/>
              <a:t>4</a:t>
            </a:fld>
            <a:endParaRPr lang="en-US"/>
          </a:p>
        </p:txBody>
      </p:sp>
      <p:sp>
        <p:nvSpPr>
          <p:cNvPr id="5" name="Freeform 4"/>
          <p:cNvSpPr/>
          <p:nvPr/>
        </p:nvSpPr>
        <p:spPr>
          <a:xfrm>
            <a:off x="1519573" y="3800943"/>
            <a:ext cx="3653319" cy="596200"/>
          </a:xfrm>
          <a:custGeom>
            <a:avLst/>
            <a:gdLst>
              <a:gd name="connsiteX0" fmla="*/ 1191203 w 3653319"/>
              <a:gd name="connsiteY0" fmla="*/ 90947 h 444833"/>
              <a:gd name="connsiteX1" fmla="*/ 1191203 w 3653319"/>
              <a:gd name="connsiteY1" fmla="*/ 90947 h 444833"/>
              <a:gd name="connsiteX2" fmla="*/ 902616 w 3653319"/>
              <a:gd name="connsiteY2" fmla="*/ 84462 h 444833"/>
              <a:gd name="connsiteX3" fmla="*/ 889646 w 3653319"/>
              <a:gd name="connsiteY3" fmla="*/ 81219 h 444833"/>
              <a:gd name="connsiteX4" fmla="*/ 866948 w 3653319"/>
              <a:gd name="connsiteY4" fmla="*/ 77976 h 444833"/>
              <a:gd name="connsiteX5" fmla="*/ 847493 w 3653319"/>
              <a:gd name="connsiteY5" fmla="*/ 71491 h 444833"/>
              <a:gd name="connsiteX6" fmla="*/ 818310 w 3653319"/>
              <a:gd name="connsiteY6" fmla="*/ 68249 h 444833"/>
              <a:gd name="connsiteX7" fmla="*/ 763186 w 3653319"/>
              <a:gd name="connsiteY7" fmla="*/ 61764 h 444833"/>
              <a:gd name="connsiteX8" fmla="*/ 746974 w 3653319"/>
              <a:gd name="connsiteY8" fmla="*/ 52036 h 444833"/>
              <a:gd name="connsiteX9" fmla="*/ 695093 w 3653319"/>
              <a:gd name="connsiteY9" fmla="*/ 39066 h 444833"/>
              <a:gd name="connsiteX10" fmla="*/ 678880 w 3653319"/>
              <a:gd name="connsiteY10" fmla="*/ 35823 h 444833"/>
              <a:gd name="connsiteX11" fmla="*/ 659425 w 3653319"/>
              <a:gd name="connsiteY11" fmla="*/ 22853 h 444833"/>
              <a:gd name="connsiteX12" fmla="*/ 633484 w 3653319"/>
              <a:gd name="connsiteY12" fmla="*/ 9883 h 444833"/>
              <a:gd name="connsiteX13" fmla="*/ 630242 w 3653319"/>
              <a:gd name="connsiteY13" fmla="*/ 155 h 444833"/>
              <a:gd name="connsiteX14" fmla="*/ 584846 w 3653319"/>
              <a:gd name="connsiteY14" fmla="*/ 29338 h 444833"/>
              <a:gd name="connsiteX15" fmla="*/ 516752 w 3653319"/>
              <a:gd name="connsiteY15" fmla="*/ 74734 h 444833"/>
              <a:gd name="connsiteX16" fmla="*/ 497297 w 3653319"/>
              <a:gd name="connsiteY16" fmla="*/ 90947 h 444833"/>
              <a:gd name="connsiteX17" fmla="*/ 474599 w 3653319"/>
              <a:gd name="connsiteY17" fmla="*/ 100674 h 444833"/>
              <a:gd name="connsiteX18" fmla="*/ 455144 w 3653319"/>
              <a:gd name="connsiteY18" fmla="*/ 113645 h 444833"/>
              <a:gd name="connsiteX19" fmla="*/ 442174 w 3653319"/>
              <a:gd name="connsiteY19" fmla="*/ 120130 h 444833"/>
              <a:gd name="connsiteX20" fmla="*/ 425961 w 3653319"/>
              <a:gd name="connsiteY20" fmla="*/ 139585 h 444833"/>
              <a:gd name="connsiteX21" fmla="*/ 403263 w 3653319"/>
              <a:gd name="connsiteY21" fmla="*/ 136342 h 444833"/>
              <a:gd name="connsiteX22" fmla="*/ 354625 w 3653319"/>
              <a:gd name="connsiteY22" fmla="*/ 126615 h 444833"/>
              <a:gd name="connsiteX23" fmla="*/ 237893 w 3653319"/>
              <a:gd name="connsiteY23" fmla="*/ 113645 h 444833"/>
              <a:gd name="connsiteX24" fmla="*/ 95220 w 3653319"/>
              <a:gd name="connsiteY24" fmla="*/ 110402 h 444833"/>
              <a:gd name="connsiteX25" fmla="*/ 4429 w 3653319"/>
              <a:gd name="connsiteY25" fmla="*/ 113645 h 444833"/>
              <a:gd name="connsiteX26" fmla="*/ 7672 w 3653319"/>
              <a:gd name="connsiteY26" fmla="*/ 149313 h 444833"/>
              <a:gd name="connsiteX27" fmla="*/ 10914 w 3653319"/>
              <a:gd name="connsiteY27" fmla="*/ 159040 h 444833"/>
              <a:gd name="connsiteX28" fmla="*/ 20642 w 3653319"/>
              <a:gd name="connsiteY28" fmla="*/ 194708 h 444833"/>
              <a:gd name="connsiteX29" fmla="*/ 30369 w 3653319"/>
              <a:gd name="connsiteY29" fmla="*/ 204436 h 444833"/>
              <a:gd name="connsiteX30" fmla="*/ 43340 w 3653319"/>
              <a:gd name="connsiteY30" fmla="*/ 220649 h 444833"/>
              <a:gd name="connsiteX31" fmla="*/ 53067 w 3653319"/>
              <a:gd name="connsiteY31" fmla="*/ 230376 h 444833"/>
              <a:gd name="connsiteX32" fmla="*/ 82250 w 3653319"/>
              <a:gd name="connsiteY32" fmla="*/ 240104 h 444833"/>
              <a:gd name="connsiteX33" fmla="*/ 101706 w 3653319"/>
              <a:gd name="connsiteY33" fmla="*/ 253074 h 444833"/>
              <a:gd name="connsiteX34" fmla="*/ 108191 w 3653319"/>
              <a:gd name="connsiteY34" fmla="*/ 262802 h 444833"/>
              <a:gd name="connsiteX35" fmla="*/ 114676 w 3653319"/>
              <a:gd name="connsiteY35" fmla="*/ 285500 h 444833"/>
              <a:gd name="connsiteX36" fmla="*/ 124403 w 3653319"/>
              <a:gd name="connsiteY36" fmla="*/ 288742 h 444833"/>
              <a:gd name="connsiteX37" fmla="*/ 192497 w 3653319"/>
              <a:gd name="connsiteY37" fmla="*/ 295228 h 444833"/>
              <a:gd name="connsiteX38" fmla="*/ 322199 w 3653319"/>
              <a:gd name="connsiteY38" fmla="*/ 304955 h 444833"/>
              <a:gd name="connsiteX39" fmla="*/ 422718 w 3653319"/>
              <a:gd name="connsiteY39" fmla="*/ 295228 h 444833"/>
              <a:gd name="connsiteX40" fmla="*/ 429203 w 3653319"/>
              <a:gd name="connsiteY40" fmla="*/ 285500 h 444833"/>
              <a:gd name="connsiteX41" fmla="*/ 442174 w 3653319"/>
              <a:gd name="connsiteY41" fmla="*/ 279015 h 444833"/>
              <a:gd name="connsiteX42" fmla="*/ 500540 w 3653319"/>
              <a:gd name="connsiteY42" fmla="*/ 282257 h 444833"/>
              <a:gd name="connsiteX43" fmla="*/ 510267 w 3653319"/>
              <a:gd name="connsiteY43" fmla="*/ 288742 h 444833"/>
              <a:gd name="connsiteX44" fmla="*/ 526480 w 3653319"/>
              <a:gd name="connsiteY44" fmla="*/ 291985 h 444833"/>
              <a:gd name="connsiteX45" fmla="*/ 549178 w 3653319"/>
              <a:gd name="connsiteY45" fmla="*/ 298470 h 444833"/>
              <a:gd name="connsiteX46" fmla="*/ 568633 w 3653319"/>
              <a:gd name="connsiteY46" fmla="*/ 314683 h 444833"/>
              <a:gd name="connsiteX47" fmla="*/ 581603 w 3653319"/>
              <a:gd name="connsiteY47" fmla="*/ 317925 h 444833"/>
              <a:gd name="connsiteX48" fmla="*/ 604301 w 3653319"/>
              <a:gd name="connsiteY48" fmla="*/ 330896 h 444833"/>
              <a:gd name="connsiteX49" fmla="*/ 620514 w 3653319"/>
              <a:gd name="connsiteY49" fmla="*/ 334138 h 444833"/>
              <a:gd name="connsiteX50" fmla="*/ 630242 w 3653319"/>
              <a:gd name="connsiteY50" fmla="*/ 330896 h 444833"/>
              <a:gd name="connsiteX51" fmla="*/ 649697 w 3653319"/>
              <a:gd name="connsiteY51" fmla="*/ 321168 h 444833"/>
              <a:gd name="connsiteX52" fmla="*/ 691850 w 3653319"/>
              <a:gd name="connsiteY52" fmla="*/ 324411 h 444833"/>
              <a:gd name="connsiteX53" fmla="*/ 714548 w 3653319"/>
              <a:gd name="connsiteY53" fmla="*/ 330896 h 444833"/>
              <a:gd name="connsiteX54" fmla="*/ 727518 w 3653319"/>
              <a:gd name="connsiteY54" fmla="*/ 334138 h 444833"/>
              <a:gd name="connsiteX55" fmla="*/ 798855 w 3653319"/>
              <a:gd name="connsiteY55" fmla="*/ 317925 h 444833"/>
              <a:gd name="connsiteX56" fmla="*/ 821552 w 3653319"/>
              <a:gd name="connsiteY56" fmla="*/ 304955 h 444833"/>
              <a:gd name="connsiteX57" fmla="*/ 834523 w 3653319"/>
              <a:gd name="connsiteY57" fmla="*/ 295228 h 444833"/>
              <a:gd name="connsiteX58" fmla="*/ 870191 w 3653319"/>
              <a:gd name="connsiteY58" fmla="*/ 279015 h 444833"/>
              <a:gd name="connsiteX59" fmla="*/ 899374 w 3653319"/>
              <a:gd name="connsiteY59" fmla="*/ 262802 h 444833"/>
              <a:gd name="connsiteX60" fmla="*/ 964225 w 3653319"/>
              <a:gd name="connsiteY60" fmla="*/ 266045 h 444833"/>
              <a:gd name="connsiteX61" fmla="*/ 990165 w 3653319"/>
              <a:gd name="connsiteY61" fmla="*/ 288742 h 444833"/>
              <a:gd name="connsiteX62" fmla="*/ 1019348 w 3653319"/>
              <a:gd name="connsiteY62" fmla="*/ 311440 h 444833"/>
              <a:gd name="connsiteX63" fmla="*/ 1035561 w 3653319"/>
              <a:gd name="connsiteY63" fmla="*/ 327653 h 444833"/>
              <a:gd name="connsiteX64" fmla="*/ 1048531 w 3653319"/>
              <a:gd name="connsiteY64" fmla="*/ 343866 h 444833"/>
              <a:gd name="connsiteX65" fmla="*/ 1058259 w 3653319"/>
              <a:gd name="connsiteY65" fmla="*/ 347108 h 444833"/>
              <a:gd name="connsiteX66" fmla="*/ 1087442 w 3653319"/>
              <a:gd name="connsiteY66" fmla="*/ 356836 h 444833"/>
              <a:gd name="connsiteX67" fmla="*/ 1395484 w 3653319"/>
              <a:gd name="connsiteY67" fmla="*/ 360079 h 444833"/>
              <a:gd name="connsiteX68" fmla="*/ 1505731 w 3653319"/>
              <a:gd name="connsiteY68" fmla="*/ 363321 h 444833"/>
              <a:gd name="connsiteX69" fmla="*/ 1531672 w 3653319"/>
              <a:gd name="connsiteY69" fmla="*/ 350351 h 444833"/>
              <a:gd name="connsiteX70" fmla="*/ 1544642 w 3653319"/>
              <a:gd name="connsiteY70" fmla="*/ 356836 h 444833"/>
              <a:gd name="connsiteX71" fmla="*/ 1609493 w 3653319"/>
              <a:gd name="connsiteY71" fmla="*/ 350351 h 444833"/>
              <a:gd name="connsiteX72" fmla="*/ 1628948 w 3653319"/>
              <a:gd name="connsiteY72" fmla="*/ 343866 h 444833"/>
              <a:gd name="connsiteX73" fmla="*/ 1680829 w 3653319"/>
              <a:gd name="connsiteY73" fmla="*/ 314683 h 444833"/>
              <a:gd name="connsiteX74" fmla="*/ 1726225 w 3653319"/>
              <a:gd name="connsiteY74" fmla="*/ 295228 h 444833"/>
              <a:gd name="connsiteX75" fmla="*/ 1742438 w 3653319"/>
              <a:gd name="connsiteY75" fmla="*/ 288742 h 444833"/>
              <a:gd name="connsiteX76" fmla="*/ 1771620 w 3653319"/>
              <a:gd name="connsiteY76" fmla="*/ 285500 h 444833"/>
              <a:gd name="connsiteX77" fmla="*/ 1846199 w 3653319"/>
              <a:gd name="connsiteY77" fmla="*/ 288742 h 444833"/>
              <a:gd name="connsiteX78" fmla="*/ 1872140 w 3653319"/>
              <a:gd name="connsiteY78" fmla="*/ 295228 h 444833"/>
              <a:gd name="connsiteX79" fmla="*/ 1949961 w 3653319"/>
              <a:gd name="connsiteY79" fmla="*/ 308198 h 444833"/>
              <a:gd name="connsiteX80" fmla="*/ 2011569 w 3653319"/>
              <a:gd name="connsiteY80" fmla="*/ 324411 h 444833"/>
              <a:gd name="connsiteX81" fmla="*/ 2034267 w 3653319"/>
              <a:gd name="connsiteY81" fmla="*/ 327653 h 444833"/>
              <a:gd name="connsiteX82" fmla="*/ 2069935 w 3653319"/>
              <a:gd name="connsiteY82" fmla="*/ 334138 h 444833"/>
              <a:gd name="connsiteX83" fmla="*/ 2092633 w 3653319"/>
              <a:gd name="connsiteY83" fmla="*/ 343866 h 444833"/>
              <a:gd name="connsiteX84" fmla="*/ 2144514 w 3653319"/>
              <a:gd name="connsiteY84" fmla="*/ 350351 h 444833"/>
              <a:gd name="connsiteX85" fmla="*/ 2228820 w 3653319"/>
              <a:gd name="connsiteY85" fmla="*/ 379534 h 444833"/>
              <a:gd name="connsiteX86" fmla="*/ 2280701 w 3653319"/>
              <a:gd name="connsiteY86" fmla="*/ 392504 h 444833"/>
              <a:gd name="connsiteX87" fmla="*/ 2345552 w 3653319"/>
              <a:gd name="connsiteY87" fmla="*/ 415202 h 444833"/>
              <a:gd name="connsiteX88" fmla="*/ 2449314 w 3653319"/>
              <a:gd name="connsiteY88" fmla="*/ 428172 h 444833"/>
              <a:gd name="connsiteX89" fmla="*/ 2494710 w 3653319"/>
              <a:gd name="connsiteY89" fmla="*/ 431415 h 444833"/>
              <a:gd name="connsiteX90" fmla="*/ 2559561 w 3653319"/>
              <a:gd name="connsiteY90" fmla="*/ 441142 h 444833"/>
              <a:gd name="connsiteX91" fmla="*/ 2591986 w 3653319"/>
              <a:gd name="connsiteY91" fmla="*/ 428172 h 444833"/>
              <a:gd name="connsiteX92" fmla="*/ 2601714 w 3653319"/>
              <a:gd name="connsiteY92" fmla="*/ 424930 h 444833"/>
              <a:gd name="connsiteX93" fmla="*/ 2747629 w 3653319"/>
              <a:gd name="connsiteY93" fmla="*/ 411959 h 444833"/>
              <a:gd name="connsiteX94" fmla="*/ 2838420 w 3653319"/>
              <a:gd name="connsiteY94" fmla="*/ 415202 h 444833"/>
              <a:gd name="connsiteX95" fmla="*/ 2893544 w 3653319"/>
              <a:gd name="connsiteY95" fmla="*/ 424930 h 444833"/>
              <a:gd name="connsiteX96" fmla="*/ 2984335 w 3653319"/>
              <a:gd name="connsiteY96" fmla="*/ 441142 h 444833"/>
              <a:gd name="connsiteX97" fmla="*/ 3010276 w 3653319"/>
              <a:gd name="connsiteY97" fmla="*/ 434657 h 444833"/>
              <a:gd name="connsiteX98" fmla="*/ 3042701 w 3653319"/>
              <a:gd name="connsiteY98" fmla="*/ 411959 h 444833"/>
              <a:gd name="connsiteX99" fmla="*/ 3065399 w 3653319"/>
              <a:gd name="connsiteY99" fmla="*/ 405474 h 444833"/>
              <a:gd name="connsiteX100" fmla="*/ 3175646 w 3653319"/>
              <a:gd name="connsiteY100" fmla="*/ 366564 h 444833"/>
              <a:gd name="connsiteX101" fmla="*/ 3344259 w 3653319"/>
              <a:gd name="connsiteY101" fmla="*/ 279015 h 444833"/>
              <a:gd name="connsiteX102" fmla="*/ 3360472 w 3653319"/>
              <a:gd name="connsiteY102" fmla="*/ 272530 h 444833"/>
              <a:gd name="connsiteX103" fmla="*/ 3386412 w 3653319"/>
              <a:gd name="connsiteY103" fmla="*/ 259559 h 444833"/>
              <a:gd name="connsiteX104" fmla="*/ 3399382 w 3653319"/>
              <a:gd name="connsiteY104" fmla="*/ 246589 h 444833"/>
              <a:gd name="connsiteX105" fmla="*/ 3428565 w 3653319"/>
              <a:gd name="connsiteY105" fmla="*/ 233619 h 444833"/>
              <a:gd name="connsiteX106" fmla="*/ 3435050 w 3653319"/>
              <a:gd name="connsiteY106" fmla="*/ 220649 h 444833"/>
              <a:gd name="connsiteX107" fmla="*/ 3444778 w 3653319"/>
              <a:gd name="connsiteY107" fmla="*/ 214164 h 444833"/>
              <a:gd name="connsiteX108" fmla="*/ 3454506 w 3653319"/>
              <a:gd name="connsiteY108" fmla="*/ 204436 h 444833"/>
              <a:gd name="connsiteX109" fmla="*/ 3551782 w 3653319"/>
              <a:gd name="connsiteY109" fmla="*/ 207679 h 444833"/>
              <a:gd name="connsiteX110" fmla="*/ 3561510 w 3653319"/>
              <a:gd name="connsiteY110" fmla="*/ 210921 h 444833"/>
              <a:gd name="connsiteX111" fmla="*/ 3600420 w 3653319"/>
              <a:gd name="connsiteY111" fmla="*/ 230376 h 444833"/>
              <a:gd name="connsiteX112" fmla="*/ 3639331 w 3653319"/>
              <a:gd name="connsiteY112" fmla="*/ 240104 h 444833"/>
              <a:gd name="connsiteX113" fmla="*/ 3652301 w 3653319"/>
              <a:gd name="connsiteY113" fmla="*/ 246589 h 444833"/>
              <a:gd name="connsiteX114" fmla="*/ 3649059 w 3653319"/>
              <a:gd name="connsiteY114" fmla="*/ 259559 h 444833"/>
              <a:gd name="connsiteX115" fmla="*/ 3480446 w 3653319"/>
              <a:gd name="connsiteY115" fmla="*/ 214164 h 444833"/>
              <a:gd name="connsiteX116" fmla="*/ 3519357 w 3653319"/>
              <a:gd name="connsiteY116" fmla="*/ 181738 h 444833"/>
              <a:gd name="connsiteX117" fmla="*/ 3538812 w 3653319"/>
              <a:gd name="connsiteY117" fmla="*/ 162283 h 444833"/>
              <a:gd name="connsiteX118" fmla="*/ 3545297 w 3653319"/>
              <a:gd name="connsiteY118" fmla="*/ 146070 h 444833"/>
              <a:gd name="connsiteX119" fmla="*/ 3525842 w 3653319"/>
              <a:gd name="connsiteY119" fmla="*/ 116887 h 444833"/>
              <a:gd name="connsiteX120" fmla="*/ 3516114 w 3653319"/>
              <a:gd name="connsiteY120" fmla="*/ 113645 h 444833"/>
              <a:gd name="connsiteX121" fmla="*/ 3509629 w 3653319"/>
              <a:gd name="connsiteY121" fmla="*/ 103917 h 444833"/>
              <a:gd name="connsiteX122" fmla="*/ 3499901 w 3653319"/>
              <a:gd name="connsiteY122" fmla="*/ 100674 h 444833"/>
              <a:gd name="connsiteX123" fmla="*/ 3464233 w 3653319"/>
              <a:gd name="connsiteY123" fmla="*/ 84462 h 444833"/>
              <a:gd name="connsiteX124" fmla="*/ 3457748 w 3653319"/>
              <a:gd name="connsiteY124" fmla="*/ 68249 h 444833"/>
              <a:gd name="connsiteX125" fmla="*/ 3451263 w 3653319"/>
              <a:gd name="connsiteY125" fmla="*/ 58521 h 444833"/>
              <a:gd name="connsiteX126" fmla="*/ 3409110 w 3653319"/>
              <a:gd name="connsiteY126" fmla="*/ 74734 h 444833"/>
              <a:gd name="connsiteX127" fmla="*/ 3172403 w 3653319"/>
              <a:gd name="connsiteY127" fmla="*/ 58521 h 444833"/>
              <a:gd name="connsiteX128" fmla="*/ 3162676 w 3653319"/>
              <a:gd name="connsiteY128" fmla="*/ 55279 h 444833"/>
              <a:gd name="connsiteX129" fmla="*/ 3130250 w 3653319"/>
              <a:gd name="connsiteY129" fmla="*/ 39066 h 444833"/>
              <a:gd name="connsiteX130" fmla="*/ 3114038 w 3653319"/>
              <a:gd name="connsiteY130" fmla="*/ 22853 h 444833"/>
              <a:gd name="connsiteX131" fmla="*/ 3104310 w 3653319"/>
              <a:gd name="connsiteY131" fmla="*/ 16368 h 444833"/>
              <a:gd name="connsiteX132" fmla="*/ 3081612 w 3653319"/>
              <a:gd name="connsiteY132" fmla="*/ 9883 h 444833"/>
              <a:gd name="connsiteX133" fmla="*/ 2896786 w 3653319"/>
              <a:gd name="connsiteY133" fmla="*/ 13125 h 444833"/>
              <a:gd name="connsiteX134" fmla="*/ 2809238 w 3653319"/>
              <a:gd name="connsiteY134" fmla="*/ 13125 h 444833"/>
              <a:gd name="connsiteX135" fmla="*/ 2776812 w 3653319"/>
              <a:gd name="connsiteY135" fmla="*/ 39066 h 444833"/>
              <a:gd name="connsiteX136" fmla="*/ 2760599 w 3653319"/>
              <a:gd name="connsiteY136" fmla="*/ 55279 h 444833"/>
              <a:gd name="connsiteX137" fmla="*/ 2656838 w 3653319"/>
              <a:gd name="connsiteY137" fmla="*/ 90947 h 444833"/>
              <a:gd name="connsiteX138" fmla="*/ 2582259 w 3653319"/>
              <a:gd name="connsiteY138" fmla="*/ 94189 h 444833"/>
              <a:gd name="connsiteX139" fmla="*/ 2527135 w 3653319"/>
              <a:gd name="connsiteY139" fmla="*/ 100674 h 444833"/>
              <a:gd name="connsiteX140" fmla="*/ 2449314 w 3653319"/>
              <a:gd name="connsiteY140" fmla="*/ 103917 h 444833"/>
              <a:gd name="connsiteX141" fmla="*/ 2446072 w 3653319"/>
              <a:gd name="connsiteY141" fmla="*/ 116887 h 444833"/>
              <a:gd name="connsiteX142" fmla="*/ 2410403 w 3653319"/>
              <a:gd name="connsiteY142" fmla="*/ 110402 h 444833"/>
              <a:gd name="connsiteX143" fmla="*/ 2352038 w 3653319"/>
              <a:gd name="connsiteY143" fmla="*/ 90947 h 444833"/>
              <a:gd name="connsiteX144" fmla="*/ 2313127 w 3653319"/>
              <a:gd name="connsiteY144" fmla="*/ 84462 h 444833"/>
              <a:gd name="connsiteX145" fmla="*/ 2245033 w 3653319"/>
              <a:gd name="connsiteY145" fmla="*/ 71491 h 444833"/>
              <a:gd name="connsiteX146" fmla="*/ 2225578 w 3653319"/>
              <a:gd name="connsiteY146" fmla="*/ 68249 h 444833"/>
              <a:gd name="connsiteX147" fmla="*/ 2199638 w 3653319"/>
              <a:gd name="connsiteY147" fmla="*/ 71491 h 444833"/>
              <a:gd name="connsiteX148" fmla="*/ 2167212 w 3653319"/>
              <a:gd name="connsiteY148" fmla="*/ 107159 h 444833"/>
              <a:gd name="connsiteX149" fmla="*/ 2141272 w 3653319"/>
              <a:gd name="connsiteY149" fmla="*/ 113645 h 444833"/>
              <a:gd name="connsiteX150" fmla="*/ 2118574 w 3653319"/>
              <a:gd name="connsiteY150" fmla="*/ 120130 h 444833"/>
              <a:gd name="connsiteX151" fmla="*/ 2037510 w 3653319"/>
              <a:gd name="connsiteY151" fmla="*/ 123372 h 444833"/>
              <a:gd name="connsiteX152" fmla="*/ 2008327 w 3653319"/>
              <a:gd name="connsiteY152" fmla="*/ 136342 h 444833"/>
              <a:gd name="connsiteX153" fmla="*/ 1985629 w 3653319"/>
              <a:gd name="connsiteY153" fmla="*/ 139585 h 444833"/>
              <a:gd name="connsiteX154" fmla="*/ 1972659 w 3653319"/>
              <a:gd name="connsiteY154" fmla="*/ 142828 h 444833"/>
              <a:gd name="connsiteX155" fmla="*/ 1962931 w 3653319"/>
              <a:gd name="connsiteY155" fmla="*/ 146070 h 444833"/>
              <a:gd name="connsiteX156" fmla="*/ 1907808 w 3653319"/>
              <a:gd name="connsiteY156" fmla="*/ 152555 h 444833"/>
              <a:gd name="connsiteX157" fmla="*/ 1888352 w 3653319"/>
              <a:gd name="connsiteY157" fmla="*/ 155798 h 444833"/>
              <a:gd name="connsiteX158" fmla="*/ 1875382 w 3653319"/>
              <a:gd name="connsiteY158" fmla="*/ 159040 h 444833"/>
              <a:gd name="connsiteX159" fmla="*/ 1645161 w 3653319"/>
              <a:gd name="connsiteY159" fmla="*/ 162283 h 444833"/>
              <a:gd name="connsiteX160" fmla="*/ 1622463 w 3653319"/>
              <a:gd name="connsiteY160" fmla="*/ 165525 h 444833"/>
              <a:gd name="connsiteX161" fmla="*/ 1603008 w 3653319"/>
              <a:gd name="connsiteY161" fmla="*/ 168768 h 444833"/>
              <a:gd name="connsiteX162" fmla="*/ 1564097 w 3653319"/>
              <a:gd name="connsiteY162" fmla="*/ 159040 h 444833"/>
              <a:gd name="connsiteX163" fmla="*/ 1554369 w 3653319"/>
              <a:gd name="connsiteY163" fmla="*/ 149313 h 444833"/>
              <a:gd name="connsiteX164" fmla="*/ 1544642 w 3653319"/>
              <a:gd name="connsiteY164" fmla="*/ 142828 h 444833"/>
              <a:gd name="connsiteX165" fmla="*/ 1525186 w 3653319"/>
              <a:gd name="connsiteY165" fmla="*/ 123372 h 444833"/>
              <a:gd name="connsiteX166" fmla="*/ 1521944 w 3653319"/>
              <a:gd name="connsiteY166" fmla="*/ 110402 h 444833"/>
              <a:gd name="connsiteX167" fmla="*/ 1508974 w 3653319"/>
              <a:gd name="connsiteY167" fmla="*/ 107159 h 444833"/>
              <a:gd name="connsiteX168" fmla="*/ 1437638 w 3653319"/>
              <a:gd name="connsiteY168" fmla="*/ 103917 h 444833"/>
              <a:gd name="connsiteX169" fmla="*/ 1395484 w 3653319"/>
              <a:gd name="connsiteY169" fmla="*/ 100674 h 444833"/>
              <a:gd name="connsiteX170" fmla="*/ 1379272 w 3653319"/>
              <a:gd name="connsiteY170" fmla="*/ 97432 h 444833"/>
              <a:gd name="connsiteX171" fmla="*/ 1191203 w 3653319"/>
              <a:gd name="connsiteY171" fmla="*/ 90947 h 444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Lst>
            <a:rect l="l" t="t" r="r" b="b"/>
            <a:pathLst>
              <a:path w="3653319" h="444833">
                <a:moveTo>
                  <a:pt x="1191203" y="90947"/>
                </a:moveTo>
                <a:lnTo>
                  <a:pt x="1191203" y="90947"/>
                </a:lnTo>
                <a:cubicBezTo>
                  <a:pt x="1163729" y="90511"/>
                  <a:pt x="970349" y="88977"/>
                  <a:pt x="902616" y="84462"/>
                </a:cubicBezTo>
                <a:cubicBezTo>
                  <a:pt x="898169" y="84166"/>
                  <a:pt x="894031" y="82016"/>
                  <a:pt x="889646" y="81219"/>
                </a:cubicBezTo>
                <a:cubicBezTo>
                  <a:pt x="882126" y="79852"/>
                  <a:pt x="874514" y="79057"/>
                  <a:pt x="866948" y="77976"/>
                </a:cubicBezTo>
                <a:cubicBezTo>
                  <a:pt x="860463" y="75814"/>
                  <a:pt x="854196" y="72832"/>
                  <a:pt x="847493" y="71491"/>
                </a:cubicBezTo>
                <a:cubicBezTo>
                  <a:pt x="837896" y="69572"/>
                  <a:pt x="828012" y="69543"/>
                  <a:pt x="818310" y="68249"/>
                </a:cubicBezTo>
                <a:cubicBezTo>
                  <a:pt x="762530" y="60812"/>
                  <a:pt x="849982" y="69653"/>
                  <a:pt x="763186" y="61764"/>
                </a:cubicBezTo>
                <a:cubicBezTo>
                  <a:pt x="757782" y="58521"/>
                  <a:pt x="752711" y="54644"/>
                  <a:pt x="746974" y="52036"/>
                </a:cubicBezTo>
                <a:cubicBezTo>
                  <a:pt x="731308" y="44915"/>
                  <a:pt x="711251" y="42298"/>
                  <a:pt x="695093" y="39066"/>
                </a:cubicBezTo>
                <a:lnTo>
                  <a:pt x="678880" y="35823"/>
                </a:lnTo>
                <a:cubicBezTo>
                  <a:pt x="672395" y="31500"/>
                  <a:pt x="666396" y="26338"/>
                  <a:pt x="659425" y="22853"/>
                </a:cubicBezTo>
                <a:lnTo>
                  <a:pt x="633484" y="9883"/>
                </a:lnTo>
                <a:cubicBezTo>
                  <a:pt x="632403" y="6640"/>
                  <a:pt x="633626" y="638"/>
                  <a:pt x="630242" y="155"/>
                </a:cubicBezTo>
                <a:cubicBezTo>
                  <a:pt x="613693" y="-2209"/>
                  <a:pt x="592725" y="23118"/>
                  <a:pt x="584846" y="29338"/>
                </a:cubicBezTo>
                <a:cubicBezTo>
                  <a:pt x="521887" y="79043"/>
                  <a:pt x="576443" y="33697"/>
                  <a:pt x="516752" y="74734"/>
                </a:cubicBezTo>
                <a:cubicBezTo>
                  <a:pt x="509796" y="79516"/>
                  <a:pt x="504486" y="86523"/>
                  <a:pt x="497297" y="90947"/>
                </a:cubicBezTo>
                <a:cubicBezTo>
                  <a:pt x="490287" y="95261"/>
                  <a:pt x="481847" y="96771"/>
                  <a:pt x="474599" y="100674"/>
                </a:cubicBezTo>
                <a:cubicBezTo>
                  <a:pt x="467736" y="104369"/>
                  <a:pt x="462115" y="110159"/>
                  <a:pt x="455144" y="113645"/>
                </a:cubicBezTo>
                <a:lnTo>
                  <a:pt x="442174" y="120130"/>
                </a:lnTo>
                <a:cubicBezTo>
                  <a:pt x="439674" y="123880"/>
                  <a:pt x="430762" y="138625"/>
                  <a:pt x="425961" y="139585"/>
                </a:cubicBezTo>
                <a:cubicBezTo>
                  <a:pt x="418467" y="141084"/>
                  <a:pt x="410817" y="137504"/>
                  <a:pt x="403263" y="136342"/>
                </a:cubicBezTo>
                <a:cubicBezTo>
                  <a:pt x="358185" y="129407"/>
                  <a:pt x="414165" y="137641"/>
                  <a:pt x="354625" y="126615"/>
                </a:cubicBezTo>
                <a:cubicBezTo>
                  <a:pt x="298465" y="116215"/>
                  <a:pt x="294785" y="115480"/>
                  <a:pt x="237893" y="113645"/>
                </a:cubicBezTo>
                <a:lnTo>
                  <a:pt x="95220" y="110402"/>
                </a:lnTo>
                <a:cubicBezTo>
                  <a:pt x="64956" y="111483"/>
                  <a:pt x="32102" y="101346"/>
                  <a:pt x="4429" y="113645"/>
                </a:cubicBezTo>
                <a:cubicBezTo>
                  <a:pt x="-6480" y="118494"/>
                  <a:pt x="5984" y="137495"/>
                  <a:pt x="7672" y="149313"/>
                </a:cubicBezTo>
                <a:cubicBezTo>
                  <a:pt x="8155" y="152696"/>
                  <a:pt x="10085" y="155724"/>
                  <a:pt x="10914" y="159040"/>
                </a:cubicBezTo>
                <a:cubicBezTo>
                  <a:pt x="12602" y="165794"/>
                  <a:pt x="16005" y="190071"/>
                  <a:pt x="20642" y="194708"/>
                </a:cubicBezTo>
                <a:lnTo>
                  <a:pt x="30369" y="204436"/>
                </a:lnTo>
                <a:cubicBezTo>
                  <a:pt x="35693" y="220406"/>
                  <a:pt x="29801" y="209367"/>
                  <a:pt x="43340" y="220649"/>
                </a:cubicBezTo>
                <a:cubicBezTo>
                  <a:pt x="46863" y="223584"/>
                  <a:pt x="48966" y="228325"/>
                  <a:pt x="53067" y="230376"/>
                </a:cubicBezTo>
                <a:cubicBezTo>
                  <a:pt x="62238" y="234962"/>
                  <a:pt x="73718" y="234416"/>
                  <a:pt x="82250" y="240104"/>
                </a:cubicBezTo>
                <a:lnTo>
                  <a:pt x="101706" y="253074"/>
                </a:lnTo>
                <a:cubicBezTo>
                  <a:pt x="103868" y="256317"/>
                  <a:pt x="106656" y="259220"/>
                  <a:pt x="108191" y="262802"/>
                </a:cubicBezTo>
                <a:cubicBezTo>
                  <a:pt x="108256" y="262953"/>
                  <a:pt x="113097" y="283921"/>
                  <a:pt x="114676" y="285500"/>
                </a:cubicBezTo>
                <a:cubicBezTo>
                  <a:pt x="117093" y="287917"/>
                  <a:pt x="121012" y="288318"/>
                  <a:pt x="124403" y="288742"/>
                </a:cubicBezTo>
                <a:cubicBezTo>
                  <a:pt x="147028" y="291570"/>
                  <a:pt x="169828" y="292777"/>
                  <a:pt x="192497" y="295228"/>
                </a:cubicBezTo>
                <a:cubicBezTo>
                  <a:pt x="289866" y="305755"/>
                  <a:pt x="197579" y="299763"/>
                  <a:pt x="322199" y="304955"/>
                </a:cubicBezTo>
                <a:cubicBezTo>
                  <a:pt x="355705" y="301713"/>
                  <a:pt x="389598" y="301250"/>
                  <a:pt x="422718" y="295228"/>
                </a:cubicBezTo>
                <a:cubicBezTo>
                  <a:pt x="426552" y="294531"/>
                  <a:pt x="426209" y="287995"/>
                  <a:pt x="429203" y="285500"/>
                </a:cubicBezTo>
                <a:cubicBezTo>
                  <a:pt x="432917" y="282405"/>
                  <a:pt x="437850" y="281177"/>
                  <a:pt x="442174" y="279015"/>
                </a:cubicBezTo>
                <a:cubicBezTo>
                  <a:pt x="461629" y="280096"/>
                  <a:pt x="481250" y="279502"/>
                  <a:pt x="500540" y="282257"/>
                </a:cubicBezTo>
                <a:cubicBezTo>
                  <a:pt x="504398" y="282808"/>
                  <a:pt x="506618" y="287374"/>
                  <a:pt x="510267" y="288742"/>
                </a:cubicBezTo>
                <a:cubicBezTo>
                  <a:pt x="515427" y="290677"/>
                  <a:pt x="521133" y="290648"/>
                  <a:pt x="526480" y="291985"/>
                </a:cubicBezTo>
                <a:cubicBezTo>
                  <a:pt x="534114" y="293893"/>
                  <a:pt x="541612" y="296308"/>
                  <a:pt x="549178" y="298470"/>
                </a:cubicBezTo>
                <a:cubicBezTo>
                  <a:pt x="555020" y="304312"/>
                  <a:pt x="560734" y="311298"/>
                  <a:pt x="568633" y="314683"/>
                </a:cubicBezTo>
                <a:cubicBezTo>
                  <a:pt x="572729" y="316438"/>
                  <a:pt x="577280" y="316844"/>
                  <a:pt x="581603" y="317925"/>
                </a:cubicBezTo>
                <a:cubicBezTo>
                  <a:pt x="588719" y="322670"/>
                  <a:pt x="596072" y="328153"/>
                  <a:pt x="604301" y="330896"/>
                </a:cubicBezTo>
                <a:cubicBezTo>
                  <a:pt x="609530" y="332639"/>
                  <a:pt x="615110" y="333057"/>
                  <a:pt x="620514" y="334138"/>
                </a:cubicBezTo>
                <a:cubicBezTo>
                  <a:pt x="623757" y="333057"/>
                  <a:pt x="627185" y="332425"/>
                  <a:pt x="630242" y="330896"/>
                </a:cubicBezTo>
                <a:cubicBezTo>
                  <a:pt x="655393" y="318321"/>
                  <a:pt x="625238" y="329322"/>
                  <a:pt x="649697" y="321168"/>
                </a:cubicBezTo>
                <a:cubicBezTo>
                  <a:pt x="663748" y="322249"/>
                  <a:pt x="677913" y="322320"/>
                  <a:pt x="691850" y="324411"/>
                </a:cubicBezTo>
                <a:cubicBezTo>
                  <a:pt x="699632" y="325578"/>
                  <a:pt x="706956" y="328826"/>
                  <a:pt x="714548" y="330896"/>
                </a:cubicBezTo>
                <a:cubicBezTo>
                  <a:pt x="718847" y="332068"/>
                  <a:pt x="723195" y="333057"/>
                  <a:pt x="727518" y="334138"/>
                </a:cubicBezTo>
                <a:cubicBezTo>
                  <a:pt x="751297" y="328734"/>
                  <a:pt x="775308" y="324265"/>
                  <a:pt x="798855" y="317925"/>
                </a:cubicBezTo>
                <a:cubicBezTo>
                  <a:pt x="804955" y="316283"/>
                  <a:pt x="816152" y="308812"/>
                  <a:pt x="821552" y="304955"/>
                </a:cubicBezTo>
                <a:cubicBezTo>
                  <a:pt x="825950" y="301814"/>
                  <a:pt x="829779" y="297816"/>
                  <a:pt x="834523" y="295228"/>
                </a:cubicBezTo>
                <a:cubicBezTo>
                  <a:pt x="840209" y="292127"/>
                  <a:pt x="862457" y="284171"/>
                  <a:pt x="870191" y="279015"/>
                </a:cubicBezTo>
                <a:cubicBezTo>
                  <a:pt x="896187" y="261685"/>
                  <a:pt x="875630" y="268739"/>
                  <a:pt x="899374" y="262802"/>
                </a:cubicBezTo>
                <a:cubicBezTo>
                  <a:pt x="920991" y="263883"/>
                  <a:pt x="943001" y="261800"/>
                  <a:pt x="964225" y="266045"/>
                </a:cubicBezTo>
                <a:cubicBezTo>
                  <a:pt x="971075" y="267415"/>
                  <a:pt x="984120" y="283705"/>
                  <a:pt x="990165" y="288742"/>
                </a:cubicBezTo>
                <a:cubicBezTo>
                  <a:pt x="999632" y="296631"/>
                  <a:pt x="1010634" y="302726"/>
                  <a:pt x="1019348" y="311440"/>
                </a:cubicBezTo>
                <a:cubicBezTo>
                  <a:pt x="1024752" y="316844"/>
                  <a:pt x="1030448" y="321972"/>
                  <a:pt x="1035561" y="327653"/>
                </a:cubicBezTo>
                <a:cubicBezTo>
                  <a:pt x="1040191" y="332797"/>
                  <a:pt x="1043276" y="339362"/>
                  <a:pt x="1048531" y="343866"/>
                </a:cubicBezTo>
                <a:cubicBezTo>
                  <a:pt x="1051126" y="346090"/>
                  <a:pt x="1055059" y="345908"/>
                  <a:pt x="1058259" y="347108"/>
                </a:cubicBezTo>
                <a:cubicBezTo>
                  <a:pt x="1064292" y="349370"/>
                  <a:pt x="1079787" y="356681"/>
                  <a:pt x="1087442" y="356836"/>
                </a:cubicBezTo>
                <a:lnTo>
                  <a:pt x="1395484" y="360079"/>
                </a:lnTo>
                <a:cubicBezTo>
                  <a:pt x="1471071" y="368477"/>
                  <a:pt x="1434313" y="367785"/>
                  <a:pt x="1505731" y="363321"/>
                </a:cubicBezTo>
                <a:cubicBezTo>
                  <a:pt x="1506312" y="362973"/>
                  <a:pt x="1526032" y="349545"/>
                  <a:pt x="1531672" y="350351"/>
                </a:cubicBezTo>
                <a:cubicBezTo>
                  <a:pt x="1536457" y="351035"/>
                  <a:pt x="1540319" y="354674"/>
                  <a:pt x="1544642" y="356836"/>
                </a:cubicBezTo>
                <a:cubicBezTo>
                  <a:pt x="1552657" y="356168"/>
                  <a:pt x="1597138" y="352998"/>
                  <a:pt x="1609493" y="350351"/>
                </a:cubicBezTo>
                <a:cubicBezTo>
                  <a:pt x="1616177" y="348919"/>
                  <a:pt x="1622568" y="346320"/>
                  <a:pt x="1628948" y="343866"/>
                </a:cubicBezTo>
                <a:cubicBezTo>
                  <a:pt x="1678485" y="324813"/>
                  <a:pt x="1621940" y="345407"/>
                  <a:pt x="1680829" y="314683"/>
                </a:cubicBezTo>
                <a:cubicBezTo>
                  <a:pt x="1695425" y="307068"/>
                  <a:pt x="1711052" y="301617"/>
                  <a:pt x="1726225" y="295228"/>
                </a:cubicBezTo>
                <a:cubicBezTo>
                  <a:pt x="1731590" y="292969"/>
                  <a:pt x="1736653" y="289385"/>
                  <a:pt x="1742438" y="288742"/>
                </a:cubicBezTo>
                <a:lnTo>
                  <a:pt x="1771620" y="285500"/>
                </a:lnTo>
                <a:cubicBezTo>
                  <a:pt x="1796480" y="286581"/>
                  <a:pt x="1821432" y="286345"/>
                  <a:pt x="1846199" y="288742"/>
                </a:cubicBezTo>
                <a:cubicBezTo>
                  <a:pt x="1855071" y="289601"/>
                  <a:pt x="1863430" y="293335"/>
                  <a:pt x="1872140" y="295228"/>
                </a:cubicBezTo>
                <a:cubicBezTo>
                  <a:pt x="1920837" y="305814"/>
                  <a:pt x="1909992" y="303756"/>
                  <a:pt x="1949961" y="308198"/>
                </a:cubicBezTo>
                <a:cubicBezTo>
                  <a:pt x="1977869" y="316570"/>
                  <a:pt x="1983789" y="319202"/>
                  <a:pt x="2011569" y="324411"/>
                </a:cubicBezTo>
                <a:cubicBezTo>
                  <a:pt x="2019081" y="325820"/>
                  <a:pt x="2026728" y="326397"/>
                  <a:pt x="2034267" y="327653"/>
                </a:cubicBezTo>
                <a:cubicBezTo>
                  <a:pt x="2046187" y="329640"/>
                  <a:pt x="2058046" y="331976"/>
                  <a:pt x="2069935" y="334138"/>
                </a:cubicBezTo>
                <a:cubicBezTo>
                  <a:pt x="2077501" y="337381"/>
                  <a:pt x="2084824" y="341263"/>
                  <a:pt x="2092633" y="343866"/>
                </a:cubicBezTo>
                <a:cubicBezTo>
                  <a:pt x="2105192" y="348052"/>
                  <a:pt x="2136630" y="349634"/>
                  <a:pt x="2144514" y="350351"/>
                </a:cubicBezTo>
                <a:cubicBezTo>
                  <a:pt x="2183443" y="365324"/>
                  <a:pt x="2188826" y="368501"/>
                  <a:pt x="2228820" y="379534"/>
                </a:cubicBezTo>
                <a:cubicBezTo>
                  <a:pt x="2246004" y="384274"/>
                  <a:pt x="2263653" y="387295"/>
                  <a:pt x="2280701" y="392504"/>
                </a:cubicBezTo>
                <a:cubicBezTo>
                  <a:pt x="2302604" y="399197"/>
                  <a:pt x="2322842" y="412240"/>
                  <a:pt x="2345552" y="415202"/>
                </a:cubicBezTo>
                <a:cubicBezTo>
                  <a:pt x="2352916" y="416163"/>
                  <a:pt x="2425244" y="426079"/>
                  <a:pt x="2449314" y="428172"/>
                </a:cubicBezTo>
                <a:cubicBezTo>
                  <a:pt x="2464428" y="429486"/>
                  <a:pt x="2479578" y="430334"/>
                  <a:pt x="2494710" y="431415"/>
                </a:cubicBezTo>
                <a:cubicBezTo>
                  <a:pt x="2516327" y="434657"/>
                  <a:pt x="2540817" y="452388"/>
                  <a:pt x="2559561" y="441142"/>
                </a:cubicBezTo>
                <a:cubicBezTo>
                  <a:pt x="2584156" y="426386"/>
                  <a:pt x="2566397" y="434569"/>
                  <a:pt x="2591986" y="428172"/>
                </a:cubicBezTo>
                <a:cubicBezTo>
                  <a:pt x="2595302" y="427343"/>
                  <a:pt x="2598314" y="425284"/>
                  <a:pt x="2601714" y="424930"/>
                </a:cubicBezTo>
                <a:cubicBezTo>
                  <a:pt x="2650281" y="419871"/>
                  <a:pt x="2747629" y="411959"/>
                  <a:pt x="2747629" y="411959"/>
                </a:cubicBezTo>
                <a:cubicBezTo>
                  <a:pt x="2777893" y="413040"/>
                  <a:pt x="2808256" y="412521"/>
                  <a:pt x="2838420" y="415202"/>
                </a:cubicBezTo>
                <a:cubicBezTo>
                  <a:pt x="2857005" y="416854"/>
                  <a:pt x="2875211" y="421462"/>
                  <a:pt x="2893544" y="424930"/>
                </a:cubicBezTo>
                <a:cubicBezTo>
                  <a:pt x="2979294" y="441153"/>
                  <a:pt x="2931637" y="434556"/>
                  <a:pt x="2984335" y="441142"/>
                </a:cubicBezTo>
                <a:cubicBezTo>
                  <a:pt x="2992982" y="438980"/>
                  <a:pt x="3002304" y="438643"/>
                  <a:pt x="3010276" y="434657"/>
                </a:cubicBezTo>
                <a:cubicBezTo>
                  <a:pt x="3085784" y="396904"/>
                  <a:pt x="2949695" y="447731"/>
                  <a:pt x="3042701" y="411959"/>
                </a:cubicBezTo>
                <a:cubicBezTo>
                  <a:pt x="3050045" y="409134"/>
                  <a:pt x="3057905" y="407872"/>
                  <a:pt x="3065399" y="405474"/>
                </a:cubicBezTo>
                <a:cubicBezTo>
                  <a:pt x="3082499" y="400002"/>
                  <a:pt x="3157508" y="375366"/>
                  <a:pt x="3175646" y="366564"/>
                </a:cubicBezTo>
                <a:cubicBezTo>
                  <a:pt x="3232620" y="338915"/>
                  <a:pt x="3285459" y="302534"/>
                  <a:pt x="3344259" y="279015"/>
                </a:cubicBezTo>
                <a:cubicBezTo>
                  <a:pt x="3349663" y="276853"/>
                  <a:pt x="3355187" y="274969"/>
                  <a:pt x="3360472" y="272530"/>
                </a:cubicBezTo>
                <a:cubicBezTo>
                  <a:pt x="3369250" y="268479"/>
                  <a:pt x="3378368" y="264922"/>
                  <a:pt x="3386412" y="259559"/>
                </a:cubicBezTo>
                <a:cubicBezTo>
                  <a:pt x="3391499" y="256167"/>
                  <a:pt x="3394556" y="250343"/>
                  <a:pt x="3399382" y="246589"/>
                </a:cubicBezTo>
                <a:cubicBezTo>
                  <a:pt x="3412666" y="236257"/>
                  <a:pt x="3414254" y="237197"/>
                  <a:pt x="3428565" y="233619"/>
                </a:cubicBezTo>
                <a:cubicBezTo>
                  <a:pt x="3430727" y="229296"/>
                  <a:pt x="3431956" y="224362"/>
                  <a:pt x="3435050" y="220649"/>
                </a:cubicBezTo>
                <a:cubicBezTo>
                  <a:pt x="3437545" y="217655"/>
                  <a:pt x="3441784" y="216659"/>
                  <a:pt x="3444778" y="214164"/>
                </a:cubicBezTo>
                <a:cubicBezTo>
                  <a:pt x="3448301" y="211228"/>
                  <a:pt x="3451263" y="207679"/>
                  <a:pt x="3454506" y="204436"/>
                </a:cubicBezTo>
                <a:cubicBezTo>
                  <a:pt x="3486931" y="205517"/>
                  <a:pt x="3519398" y="205716"/>
                  <a:pt x="3551782" y="207679"/>
                </a:cubicBezTo>
                <a:cubicBezTo>
                  <a:pt x="3555194" y="207886"/>
                  <a:pt x="3558413" y="209476"/>
                  <a:pt x="3561510" y="210921"/>
                </a:cubicBezTo>
                <a:cubicBezTo>
                  <a:pt x="3574651" y="217053"/>
                  <a:pt x="3586663" y="225790"/>
                  <a:pt x="3600420" y="230376"/>
                </a:cubicBezTo>
                <a:cubicBezTo>
                  <a:pt x="3619601" y="236770"/>
                  <a:pt x="3606811" y="232878"/>
                  <a:pt x="3639331" y="240104"/>
                </a:cubicBezTo>
                <a:cubicBezTo>
                  <a:pt x="3643654" y="242266"/>
                  <a:pt x="3650139" y="242266"/>
                  <a:pt x="3652301" y="246589"/>
                </a:cubicBezTo>
                <a:cubicBezTo>
                  <a:pt x="3654294" y="250575"/>
                  <a:pt x="3653438" y="260385"/>
                  <a:pt x="3649059" y="259559"/>
                </a:cubicBezTo>
                <a:cubicBezTo>
                  <a:pt x="3591863" y="248767"/>
                  <a:pt x="3536650" y="229296"/>
                  <a:pt x="3480446" y="214164"/>
                </a:cubicBezTo>
                <a:cubicBezTo>
                  <a:pt x="3498372" y="200719"/>
                  <a:pt x="3498355" y="201240"/>
                  <a:pt x="3519357" y="181738"/>
                </a:cubicBezTo>
                <a:cubicBezTo>
                  <a:pt x="3526078" y="175497"/>
                  <a:pt x="3532327" y="168768"/>
                  <a:pt x="3538812" y="162283"/>
                </a:cubicBezTo>
                <a:cubicBezTo>
                  <a:pt x="3540974" y="156879"/>
                  <a:pt x="3544654" y="151855"/>
                  <a:pt x="3545297" y="146070"/>
                </a:cubicBezTo>
                <a:cubicBezTo>
                  <a:pt x="3546493" y="135310"/>
                  <a:pt x="3534416" y="119745"/>
                  <a:pt x="3525842" y="116887"/>
                </a:cubicBezTo>
                <a:lnTo>
                  <a:pt x="3516114" y="113645"/>
                </a:lnTo>
                <a:cubicBezTo>
                  <a:pt x="3513952" y="110402"/>
                  <a:pt x="3512672" y="106352"/>
                  <a:pt x="3509629" y="103917"/>
                </a:cubicBezTo>
                <a:cubicBezTo>
                  <a:pt x="3506960" y="101782"/>
                  <a:pt x="3503013" y="102088"/>
                  <a:pt x="3499901" y="100674"/>
                </a:cubicBezTo>
                <a:cubicBezTo>
                  <a:pt x="3460039" y="82554"/>
                  <a:pt x="3486974" y="92041"/>
                  <a:pt x="3464233" y="84462"/>
                </a:cubicBezTo>
                <a:cubicBezTo>
                  <a:pt x="3462071" y="79058"/>
                  <a:pt x="3460351" y="73455"/>
                  <a:pt x="3457748" y="68249"/>
                </a:cubicBezTo>
                <a:cubicBezTo>
                  <a:pt x="3456005" y="64763"/>
                  <a:pt x="3455136" y="58951"/>
                  <a:pt x="3451263" y="58521"/>
                </a:cubicBezTo>
                <a:cubicBezTo>
                  <a:pt x="3440859" y="57365"/>
                  <a:pt x="3417851" y="70363"/>
                  <a:pt x="3409110" y="74734"/>
                </a:cubicBezTo>
                <a:cubicBezTo>
                  <a:pt x="3223711" y="68753"/>
                  <a:pt x="3267618" y="85725"/>
                  <a:pt x="3172403" y="58521"/>
                </a:cubicBezTo>
                <a:cubicBezTo>
                  <a:pt x="3169117" y="57582"/>
                  <a:pt x="3165779" y="56711"/>
                  <a:pt x="3162676" y="55279"/>
                </a:cubicBezTo>
                <a:cubicBezTo>
                  <a:pt x="3151704" y="50215"/>
                  <a:pt x="3141059" y="44470"/>
                  <a:pt x="3130250" y="39066"/>
                </a:cubicBezTo>
                <a:cubicBezTo>
                  <a:pt x="3124846" y="33662"/>
                  <a:pt x="3119790" y="27886"/>
                  <a:pt x="3114038" y="22853"/>
                </a:cubicBezTo>
                <a:cubicBezTo>
                  <a:pt x="3111105" y="20287"/>
                  <a:pt x="3107796" y="18111"/>
                  <a:pt x="3104310" y="16368"/>
                </a:cubicBezTo>
                <a:cubicBezTo>
                  <a:pt x="3099655" y="14040"/>
                  <a:pt x="3085773" y="10923"/>
                  <a:pt x="3081612" y="9883"/>
                </a:cubicBezTo>
                <a:lnTo>
                  <a:pt x="2896786" y="13125"/>
                </a:lnTo>
                <a:cubicBezTo>
                  <a:pt x="2766883" y="13125"/>
                  <a:pt x="2984759" y="2157"/>
                  <a:pt x="2809238" y="13125"/>
                </a:cubicBezTo>
                <a:cubicBezTo>
                  <a:pt x="2799587" y="20363"/>
                  <a:pt x="2784685" y="31193"/>
                  <a:pt x="2776812" y="39066"/>
                </a:cubicBezTo>
                <a:cubicBezTo>
                  <a:pt x="2764805" y="51073"/>
                  <a:pt x="2776930" y="47594"/>
                  <a:pt x="2760599" y="55279"/>
                </a:cubicBezTo>
                <a:cubicBezTo>
                  <a:pt x="2729468" y="69929"/>
                  <a:pt x="2690807" y="85976"/>
                  <a:pt x="2656838" y="90947"/>
                </a:cubicBezTo>
                <a:cubicBezTo>
                  <a:pt x="2632217" y="94550"/>
                  <a:pt x="2607119" y="93108"/>
                  <a:pt x="2582259" y="94189"/>
                </a:cubicBezTo>
                <a:cubicBezTo>
                  <a:pt x="2563884" y="96351"/>
                  <a:pt x="2545587" y="99324"/>
                  <a:pt x="2527135" y="100674"/>
                </a:cubicBezTo>
                <a:cubicBezTo>
                  <a:pt x="2501241" y="102569"/>
                  <a:pt x="2474773" y="98825"/>
                  <a:pt x="2449314" y="103917"/>
                </a:cubicBezTo>
                <a:cubicBezTo>
                  <a:pt x="2444944" y="104791"/>
                  <a:pt x="2447153" y="112564"/>
                  <a:pt x="2446072" y="116887"/>
                </a:cubicBezTo>
                <a:cubicBezTo>
                  <a:pt x="2434182" y="114725"/>
                  <a:pt x="2422062" y="113582"/>
                  <a:pt x="2410403" y="110402"/>
                </a:cubicBezTo>
                <a:cubicBezTo>
                  <a:pt x="2372162" y="99973"/>
                  <a:pt x="2383900" y="97655"/>
                  <a:pt x="2352038" y="90947"/>
                </a:cubicBezTo>
                <a:cubicBezTo>
                  <a:pt x="2339171" y="88238"/>
                  <a:pt x="2326044" y="86923"/>
                  <a:pt x="2313127" y="84462"/>
                </a:cubicBezTo>
                <a:lnTo>
                  <a:pt x="2245033" y="71491"/>
                </a:lnTo>
                <a:cubicBezTo>
                  <a:pt x="2238568" y="70294"/>
                  <a:pt x="2225578" y="68249"/>
                  <a:pt x="2225578" y="68249"/>
                </a:cubicBezTo>
                <a:cubicBezTo>
                  <a:pt x="2216931" y="69330"/>
                  <a:pt x="2207432" y="67594"/>
                  <a:pt x="2199638" y="71491"/>
                </a:cubicBezTo>
                <a:cubicBezTo>
                  <a:pt x="2179962" y="81329"/>
                  <a:pt x="2192854" y="100748"/>
                  <a:pt x="2167212" y="107159"/>
                </a:cubicBezTo>
                <a:lnTo>
                  <a:pt x="2141272" y="113645"/>
                </a:lnTo>
                <a:cubicBezTo>
                  <a:pt x="2133669" y="115673"/>
                  <a:pt x="2126408" y="119396"/>
                  <a:pt x="2118574" y="120130"/>
                </a:cubicBezTo>
                <a:cubicBezTo>
                  <a:pt x="2091649" y="122654"/>
                  <a:pt x="2064531" y="122291"/>
                  <a:pt x="2037510" y="123372"/>
                </a:cubicBezTo>
                <a:cubicBezTo>
                  <a:pt x="1974145" y="136047"/>
                  <a:pt x="2066744" y="115100"/>
                  <a:pt x="2008327" y="136342"/>
                </a:cubicBezTo>
                <a:cubicBezTo>
                  <a:pt x="2001144" y="138954"/>
                  <a:pt x="1993149" y="138218"/>
                  <a:pt x="1985629" y="139585"/>
                </a:cubicBezTo>
                <a:cubicBezTo>
                  <a:pt x="1981244" y="140382"/>
                  <a:pt x="1976944" y="141604"/>
                  <a:pt x="1972659" y="142828"/>
                </a:cubicBezTo>
                <a:cubicBezTo>
                  <a:pt x="1969373" y="143767"/>
                  <a:pt x="1966311" y="145563"/>
                  <a:pt x="1962931" y="146070"/>
                </a:cubicBezTo>
                <a:cubicBezTo>
                  <a:pt x="1944635" y="148814"/>
                  <a:pt x="1926154" y="150162"/>
                  <a:pt x="1907808" y="152555"/>
                </a:cubicBezTo>
                <a:cubicBezTo>
                  <a:pt x="1901288" y="153405"/>
                  <a:pt x="1894799" y="154509"/>
                  <a:pt x="1888352" y="155798"/>
                </a:cubicBezTo>
                <a:cubicBezTo>
                  <a:pt x="1883982" y="156672"/>
                  <a:pt x="1879837" y="158921"/>
                  <a:pt x="1875382" y="159040"/>
                </a:cubicBezTo>
                <a:cubicBezTo>
                  <a:pt x="1798661" y="161086"/>
                  <a:pt x="1721901" y="161202"/>
                  <a:pt x="1645161" y="162283"/>
                </a:cubicBezTo>
                <a:lnTo>
                  <a:pt x="1622463" y="165525"/>
                </a:lnTo>
                <a:cubicBezTo>
                  <a:pt x="1615965" y="166525"/>
                  <a:pt x="1609542" y="169494"/>
                  <a:pt x="1603008" y="168768"/>
                </a:cubicBezTo>
                <a:cubicBezTo>
                  <a:pt x="1589720" y="167292"/>
                  <a:pt x="1577067" y="162283"/>
                  <a:pt x="1564097" y="159040"/>
                </a:cubicBezTo>
                <a:cubicBezTo>
                  <a:pt x="1560854" y="155798"/>
                  <a:pt x="1557892" y="152249"/>
                  <a:pt x="1554369" y="149313"/>
                </a:cubicBezTo>
                <a:cubicBezTo>
                  <a:pt x="1551375" y="146818"/>
                  <a:pt x="1547555" y="145417"/>
                  <a:pt x="1544642" y="142828"/>
                </a:cubicBezTo>
                <a:cubicBezTo>
                  <a:pt x="1537787" y="136735"/>
                  <a:pt x="1525186" y="123372"/>
                  <a:pt x="1525186" y="123372"/>
                </a:cubicBezTo>
                <a:cubicBezTo>
                  <a:pt x="1524105" y="119049"/>
                  <a:pt x="1525095" y="113553"/>
                  <a:pt x="1521944" y="110402"/>
                </a:cubicBezTo>
                <a:cubicBezTo>
                  <a:pt x="1518793" y="107251"/>
                  <a:pt x="1513417" y="107501"/>
                  <a:pt x="1508974" y="107159"/>
                </a:cubicBezTo>
                <a:cubicBezTo>
                  <a:pt x="1485241" y="105333"/>
                  <a:pt x="1461402" y="105275"/>
                  <a:pt x="1437638" y="103917"/>
                </a:cubicBezTo>
                <a:cubicBezTo>
                  <a:pt x="1423568" y="103113"/>
                  <a:pt x="1409535" y="101755"/>
                  <a:pt x="1395484" y="100674"/>
                </a:cubicBezTo>
                <a:cubicBezTo>
                  <a:pt x="1390080" y="99593"/>
                  <a:pt x="1384719" y="98270"/>
                  <a:pt x="1379272" y="97432"/>
                </a:cubicBezTo>
                <a:cubicBezTo>
                  <a:pt x="1312002" y="87083"/>
                  <a:pt x="1222548" y="92028"/>
                  <a:pt x="1191203" y="90947"/>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rot="194565">
            <a:off x="1478605" y="3912709"/>
            <a:ext cx="1027890" cy="276999"/>
          </a:xfrm>
          <a:prstGeom prst="rect">
            <a:avLst/>
          </a:prstGeom>
          <a:noFill/>
        </p:spPr>
        <p:txBody>
          <a:bodyPr wrap="square" rtlCol="0">
            <a:spAutoFit/>
          </a:bodyPr>
          <a:lstStyle/>
          <a:p>
            <a:r>
              <a:rPr lang="en-US" sz="1200" dirty="0" smtClean="0"/>
              <a:t>Complexity</a:t>
            </a:r>
            <a:endParaRPr lang="en-US" sz="1200" dirty="0"/>
          </a:p>
        </p:txBody>
      </p:sp>
      <p:sp>
        <p:nvSpPr>
          <p:cNvPr id="7" name="TextBox 6"/>
          <p:cNvSpPr txBox="1"/>
          <p:nvPr/>
        </p:nvSpPr>
        <p:spPr>
          <a:xfrm rot="21183753">
            <a:off x="3833412" y="3909082"/>
            <a:ext cx="1312686" cy="461665"/>
          </a:xfrm>
          <a:prstGeom prst="rect">
            <a:avLst/>
          </a:prstGeom>
          <a:noFill/>
        </p:spPr>
        <p:txBody>
          <a:bodyPr wrap="square" rtlCol="0">
            <a:spAutoFit/>
          </a:bodyPr>
          <a:lstStyle/>
          <a:p>
            <a:pPr algn="ctr"/>
            <a:r>
              <a:rPr lang="en-US" sz="1200" dirty="0" smtClean="0"/>
              <a:t>CA fear of coal dispatch</a:t>
            </a:r>
            <a:endParaRPr lang="en-US" sz="1200" dirty="0"/>
          </a:p>
        </p:txBody>
      </p:sp>
      <p:sp>
        <p:nvSpPr>
          <p:cNvPr id="8" name="TextBox 7"/>
          <p:cNvSpPr txBox="1"/>
          <p:nvPr/>
        </p:nvSpPr>
        <p:spPr>
          <a:xfrm rot="299617">
            <a:off x="2299800" y="3977536"/>
            <a:ext cx="1768393" cy="276999"/>
          </a:xfrm>
          <a:prstGeom prst="rect">
            <a:avLst/>
          </a:prstGeom>
          <a:noFill/>
        </p:spPr>
        <p:txBody>
          <a:bodyPr wrap="square" rtlCol="0">
            <a:spAutoFit/>
          </a:bodyPr>
          <a:lstStyle/>
          <a:p>
            <a:r>
              <a:rPr lang="en-US" sz="1200" dirty="0" smtClean="0"/>
              <a:t>Fear of </a:t>
            </a:r>
            <a:r>
              <a:rPr lang="en-US" sz="1200" dirty="0" err="1" smtClean="0"/>
              <a:t>Californiaization</a:t>
            </a:r>
            <a:endParaRPr lang="en-US" sz="1200" dirty="0"/>
          </a:p>
        </p:txBody>
      </p:sp>
    </p:spTree>
    <p:extLst>
      <p:ext uri="{BB962C8B-B14F-4D97-AF65-F5344CB8AC3E}">
        <p14:creationId xmlns:p14="http://schemas.microsoft.com/office/powerpoint/2010/main" val="784344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F79067A-FC51-4ED2-850F-77878DEC522D}" type="datetimeFigureOut">
              <a:rPr lang="en-US" smtClean="0"/>
              <a:t>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CA5BC-D601-425A-9172-4C5422A4DF3E}" type="slidenum">
              <a:rPr lang="en-US" smtClean="0"/>
              <a:t>‹#›</a:t>
            </a:fld>
            <a:endParaRPr lang="en-US"/>
          </a:p>
        </p:txBody>
      </p:sp>
    </p:spTree>
    <p:extLst>
      <p:ext uri="{BB962C8B-B14F-4D97-AF65-F5344CB8AC3E}">
        <p14:creationId xmlns:p14="http://schemas.microsoft.com/office/powerpoint/2010/main" val="4040637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79067A-FC51-4ED2-850F-77878DEC522D}" type="datetimeFigureOut">
              <a:rPr lang="en-US" smtClean="0"/>
              <a:t>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CA5BC-D601-425A-9172-4C5422A4DF3E}" type="slidenum">
              <a:rPr lang="en-US" smtClean="0"/>
              <a:t>‹#›</a:t>
            </a:fld>
            <a:endParaRPr lang="en-US"/>
          </a:p>
        </p:txBody>
      </p:sp>
    </p:spTree>
    <p:extLst>
      <p:ext uri="{BB962C8B-B14F-4D97-AF65-F5344CB8AC3E}">
        <p14:creationId xmlns:p14="http://schemas.microsoft.com/office/powerpoint/2010/main" val="3763862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79067A-FC51-4ED2-850F-77878DEC522D}" type="datetimeFigureOut">
              <a:rPr lang="en-US" smtClean="0"/>
              <a:t>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CA5BC-D601-425A-9172-4C5422A4DF3E}" type="slidenum">
              <a:rPr lang="en-US" smtClean="0"/>
              <a:t>‹#›</a:t>
            </a:fld>
            <a:endParaRPr lang="en-US"/>
          </a:p>
        </p:txBody>
      </p:sp>
    </p:spTree>
    <p:extLst>
      <p:ext uri="{BB962C8B-B14F-4D97-AF65-F5344CB8AC3E}">
        <p14:creationId xmlns:p14="http://schemas.microsoft.com/office/powerpoint/2010/main" val="2234436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79067A-FC51-4ED2-850F-77878DEC522D}" type="datetimeFigureOut">
              <a:rPr lang="en-US" smtClean="0"/>
              <a:t>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CA5BC-D601-425A-9172-4C5422A4DF3E}" type="slidenum">
              <a:rPr lang="en-US" smtClean="0"/>
              <a:t>‹#›</a:t>
            </a:fld>
            <a:endParaRPr lang="en-US"/>
          </a:p>
        </p:txBody>
      </p:sp>
    </p:spTree>
    <p:extLst>
      <p:ext uri="{BB962C8B-B14F-4D97-AF65-F5344CB8AC3E}">
        <p14:creationId xmlns:p14="http://schemas.microsoft.com/office/powerpoint/2010/main" val="736830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79067A-FC51-4ED2-850F-77878DEC522D}" type="datetimeFigureOut">
              <a:rPr lang="en-US" smtClean="0"/>
              <a:t>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CA5BC-D601-425A-9172-4C5422A4DF3E}" type="slidenum">
              <a:rPr lang="en-US" smtClean="0"/>
              <a:t>‹#›</a:t>
            </a:fld>
            <a:endParaRPr lang="en-US"/>
          </a:p>
        </p:txBody>
      </p:sp>
    </p:spTree>
    <p:extLst>
      <p:ext uri="{BB962C8B-B14F-4D97-AF65-F5344CB8AC3E}">
        <p14:creationId xmlns:p14="http://schemas.microsoft.com/office/powerpoint/2010/main" val="643725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F79067A-FC51-4ED2-850F-77878DEC522D}" type="datetimeFigureOut">
              <a:rPr lang="en-US" smtClean="0"/>
              <a:t>1/7/16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2CA5BC-D601-425A-9172-4C5422A4DF3E}" type="slidenum">
              <a:rPr lang="en-US" smtClean="0"/>
              <a:t>‹#›</a:t>
            </a:fld>
            <a:endParaRPr lang="en-US"/>
          </a:p>
        </p:txBody>
      </p:sp>
    </p:spTree>
    <p:extLst>
      <p:ext uri="{BB962C8B-B14F-4D97-AF65-F5344CB8AC3E}">
        <p14:creationId xmlns:p14="http://schemas.microsoft.com/office/powerpoint/2010/main" val="1652386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F79067A-FC51-4ED2-850F-77878DEC522D}" type="datetimeFigureOut">
              <a:rPr lang="en-US" smtClean="0"/>
              <a:t>1/7/16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2CA5BC-D601-425A-9172-4C5422A4DF3E}" type="slidenum">
              <a:rPr lang="en-US" smtClean="0"/>
              <a:t>‹#›</a:t>
            </a:fld>
            <a:endParaRPr lang="en-US"/>
          </a:p>
        </p:txBody>
      </p:sp>
    </p:spTree>
    <p:extLst>
      <p:ext uri="{BB962C8B-B14F-4D97-AF65-F5344CB8AC3E}">
        <p14:creationId xmlns:p14="http://schemas.microsoft.com/office/powerpoint/2010/main" val="4101415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F79067A-FC51-4ED2-850F-77878DEC522D}" type="datetimeFigureOut">
              <a:rPr lang="en-US" smtClean="0"/>
              <a:t>1/7/16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2CA5BC-D601-425A-9172-4C5422A4DF3E}" type="slidenum">
              <a:rPr lang="en-US" smtClean="0"/>
              <a:t>‹#›</a:t>
            </a:fld>
            <a:endParaRPr lang="en-US"/>
          </a:p>
        </p:txBody>
      </p:sp>
    </p:spTree>
    <p:extLst>
      <p:ext uri="{BB962C8B-B14F-4D97-AF65-F5344CB8AC3E}">
        <p14:creationId xmlns:p14="http://schemas.microsoft.com/office/powerpoint/2010/main" val="3910798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79067A-FC51-4ED2-850F-77878DEC522D}" type="datetimeFigureOut">
              <a:rPr lang="en-US" smtClean="0"/>
              <a:t>1/7/16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2CA5BC-D601-425A-9172-4C5422A4DF3E}" type="slidenum">
              <a:rPr lang="en-US" smtClean="0"/>
              <a:t>‹#›</a:t>
            </a:fld>
            <a:endParaRPr lang="en-US"/>
          </a:p>
        </p:txBody>
      </p:sp>
    </p:spTree>
    <p:extLst>
      <p:ext uri="{BB962C8B-B14F-4D97-AF65-F5344CB8AC3E}">
        <p14:creationId xmlns:p14="http://schemas.microsoft.com/office/powerpoint/2010/main" val="4137554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79067A-FC51-4ED2-850F-77878DEC522D}" type="datetimeFigureOut">
              <a:rPr lang="en-US" smtClean="0"/>
              <a:t>1/7/16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2CA5BC-D601-425A-9172-4C5422A4DF3E}" type="slidenum">
              <a:rPr lang="en-US" smtClean="0"/>
              <a:t>‹#›</a:t>
            </a:fld>
            <a:endParaRPr lang="en-US"/>
          </a:p>
        </p:txBody>
      </p:sp>
    </p:spTree>
    <p:extLst>
      <p:ext uri="{BB962C8B-B14F-4D97-AF65-F5344CB8AC3E}">
        <p14:creationId xmlns:p14="http://schemas.microsoft.com/office/powerpoint/2010/main" val="2762124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79067A-FC51-4ED2-850F-77878DEC522D}" type="datetimeFigureOut">
              <a:rPr lang="en-US" smtClean="0"/>
              <a:t>1/7/16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2CA5BC-D601-425A-9172-4C5422A4DF3E}" type="slidenum">
              <a:rPr lang="en-US" smtClean="0"/>
              <a:t>‹#›</a:t>
            </a:fld>
            <a:endParaRPr lang="en-US"/>
          </a:p>
        </p:txBody>
      </p:sp>
    </p:spTree>
    <p:extLst>
      <p:ext uri="{BB962C8B-B14F-4D97-AF65-F5344CB8AC3E}">
        <p14:creationId xmlns:p14="http://schemas.microsoft.com/office/powerpoint/2010/main" val="32611160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79067A-FC51-4ED2-850F-77878DEC522D}" type="datetimeFigureOut">
              <a:rPr lang="en-US" smtClean="0"/>
              <a:t>1/7/16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2CA5BC-D601-425A-9172-4C5422A4DF3E}" type="slidenum">
              <a:rPr lang="en-US" smtClean="0"/>
              <a:t>‹#›</a:t>
            </a:fld>
            <a:endParaRPr lang="en-US"/>
          </a:p>
        </p:txBody>
      </p:sp>
    </p:spTree>
    <p:extLst>
      <p:ext uri="{BB962C8B-B14F-4D97-AF65-F5344CB8AC3E}">
        <p14:creationId xmlns:p14="http://schemas.microsoft.com/office/powerpoint/2010/main" val="2096553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CAISO Stakeholder Processes and FERC Approvals</a:t>
            </a:r>
            <a:endParaRPr lang="en-US" b="1" dirty="0"/>
          </a:p>
        </p:txBody>
      </p:sp>
      <p:sp>
        <p:nvSpPr>
          <p:cNvPr id="3" name="Subtitle 2"/>
          <p:cNvSpPr>
            <a:spLocks noGrp="1"/>
          </p:cNvSpPr>
          <p:nvPr>
            <p:ph type="subTitle" idx="1"/>
          </p:nvPr>
        </p:nvSpPr>
        <p:spPr>
          <a:xfrm>
            <a:off x="1524000" y="4165308"/>
            <a:ext cx="9144000" cy="1655762"/>
          </a:xfrm>
        </p:spPr>
        <p:txBody>
          <a:bodyPr>
            <a:normAutofit/>
          </a:bodyPr>
          <a:lstStyle/>
          <a:p>
            <a:r>
              <a:rPr lang="en-US" sz="3600" dirty="0" smtClean="0"/>
              <a:t>Doug Larson, Moderator</a:t>
            </a:r>
            <a:endParaRPr lang="en-US" sz="3600" dirty="0"/>
          </a:p>
        </p:txBody>
      </p:sp>
    </p:spTree>
    <p:extLst>
      <p:ext uri="{BB962C8B-B14F-4D97-AF65-F5344CB8AC3E}">
        <p14:creationId xmlns:p14="http://schemas.microsoft.com/office/powerpoint/2010/main" val="2979282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420426" y="-106532"/>
            <a:ext cx="9999833" cy="6640309"/>
          </a:xfrm>
          <a:prstGeom prst="rect">
            <a:avLst/>
          </a:prstGeom>
        </p:spPr>
      </p:pic>
      <p:cxnSp>
        <p:nvCxnSpPr>
          <p:cNvPr id="6" name="Straight Connector 5"/>
          <p:cNvCxnSpPr/>
          <p:nvPr/>
        </p:nvCxnSpPr>
        <p:spPr>
          <a:xfrm>
            <a:off x="3372307" y="2494484"/>
            <a:ext cx="58522" cy="3701491"/>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28327756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690410" y="204932"/>
            <a:ext cx="5698269" cy="6568838"/>
            <a:chOff x="3272676" y="161041"/>
            <a:chExt cx="5698269" cy="6568838"/>
          </a:xfrm>
        </p:grpSpPr>
        <p:pic>
          <p:nvPicPr>
            <p:cNvPr id="2" name="Picture 1"/>
            <p:cNvPicPr>
              <a:picLocks noChangeAspect="1"/>
            </p:cNvPicPr>
            <p:nvPr/>
          </p:nvPicPr>
          <p:blipFill>
            <a:blip r:embed="rId3"/>
            <a:stretch>
              <a:fillRect/>
            </a:stretch>
          </p:blipFill>
          <p:spPr>
            <a:xfrm>
              <a:off x="3272676" y="161041"/>
              <a:ext cx="5698269" cy="6568838"/>
            </a:xfrm>
            <a:prstGeom prst="rect">
              <a:avLst/>
            </a:prstGeom>
          </p:spPr>
        </p:pic>
        <p:sp>
          <p:nvSpPr>
            <p:cNvPr id="3" name="Oval 2"/>
            <p:cNvSpPr/>
            <p:nvPr/>
          </p:nvSpPr>
          <p:spPr>
            <a:xfrm>
              <a:off x="5318150" y="3006547"/>
              <a:ext cx="2304288" cy="24871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5441290" y="3291841"/>
              <a:ext cx="2304288" cy="24871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6135222" y="3920949"/>
              <a:ext cx="1903171" cy="40111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Rounded Rectangular Callout 6"/>
          <p:cNvSpPr/>
          <p:nvPr/>
        </p:nvSpPr>
        <p:spPr>
          <a:xfrm>
            <a:off x="6986016" y="65837"/>
            <a:ext cx="4930445" cy="2443277"/>
          </a:xfrm>
          <a:prstGeom prst="wedgeRoundRectCallout">
            <a:avLst>
              <a:gd name="adj1" fmla="val -90121"/>
              <a:gd name="adj2" fmla="val 78093"/>
              <a:gd name="adj3"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Transmission Access Charge</a:t>
            </a:r>
          </a:p>
          <a:p>
            <a:pPr marL="285750" indent="-285750">
              <a:buFont typeface="Arial" panose="020B0604020202020204" pitchFamily="34" charset="0"/>
              <a:buChar char="•"/>
            </a:pPr>
            <a:r>
              <a:rPr lang="en-US" dirty="0" smtClean="0">
                <a:solidFill>
                  <a:schemeClr val="tx1"/>
                </a:solidFill>
              </a:rPr>
              <a:t>Issue paper in Oct</a:t>
            </a:r>
          </a:p>
          <a:p>
            <a:pPr marL="285750" indent="-285750">
              <a:buFont typeface="Arial" panose="020B0604020202020204" pitchFamily="34" charset="0"/>
              <a:buChar char="•"/>
            </a:pPr>
            <a:r>
              <a:rPr lang="en-US" dirty="0" smtClean="0">
                <a:solidFill>
                  <a:schemeClr val="tx1"/>
                </a:solidFill>
              </a:rPr>
              <a:t>Advocate comments in Dec</a:t>
            </a:r>
          </a:p>
          <a:p>
            <a:pPr marL="285750" indent="-285750">
              <a:buFont typeface="Arial" panose="020B0604020202020204" pitchFamily="34" charset="0"/>
              <a:buChar char="•"/>
            </a:pPr>
            <a:r>
              <a:rPr lang="en-US" dirty="0" smtClean="0">
                <a:solidFill>
                  <a:schemeClr val="tx1"/>
                </a:solidFill>
              </a:rPr>
              <a:t>WGG/WRA/NRDC/IEC comments generally align with PAC comments</a:t>
            </a:r>
          </a:p>
          <a:p>
            <a:pPr marL="285750" indent="-285750">
              <a:buFont typeface="Arial" panose="020B0604020202020204" pitchFamily="34" charset="0"/>
              <a:buChar char="•"/>
            </a:pPr>
            <a:r>
              <a:rPr lang="en-US" dirty="0" err="1" smtClean="0">
                <a:solidFill>
                  <a:schemeClr val="tx1"/>
                </a:solidFill>
              </a:rPr>
              <a:t>CalWEA</a:t>
            </a:r>
            <a:r>
              <a:rPr lang="en-US" dirty="0" smtClean="0">
                <a:solidFill>
                  <a:schemeClr val="tx1"/>
                </a:solidFill>
              </a:rPr>
              <a:t>/AWEA/</a:t>
            </a:r>
            <a:r>
              <a:rPr lang="en-US" dirty="0" err="1" smtClean="0">
                <a:solidFill>
                  <a:schemeClr val="tx1"/>
                </a:solidFill>
              </a:rPr>
              <a:t>Interwest</a:t>
            </a:r>
            <a:r>
              <a:rPr lang="en-US" dirty="0" smtClean="0">
                <a:solidFill>
                  <a:schemeClr val="tx1"/>
                </a:solidFill>
              </a:rPr>
              <a:t> comments diverge</a:t>
            </a:r>
          </a:p>
          <a:p>
            <a:pPr marL="285750" indent="-285750">
              <a:buFont typeface="Arial" panose="020B0604020202020204" pitchFamily="34" charset="0"/>
              <a:buChar char="•"/>
            </a:pPr>
            <a:r>
              <a:rPr lang="en-US" dirty="0" smtClean="0">
                <a:solidFill>
                  <a:schemeClr val="tx1"/>
                </a:solidFill>
              </a:rPr>
              <a:t>Dec 15 CAISO workshop; Jan 11 CAISO workshop; Feb 8 straw proposal</a:t>
            </a:r>
          </a:p>
          <a:p>
            <a:pPr marL="285750" indent="-285750">
              <a:buFont typeface="Arial" panose="020B0604020202020204" pitchFamily="34" charset="0"/>
              <a:buChar char="•"/>
            </a:pPr>
            <a:r>
              <a:rPr lang="en-US" b="1" dirty="0" smtClean="0">
                <a:solidFill>
                  <a:srgbClr val="FF0000"/>
                </a:solidFill>
              </a:rPr>
              <a:t>June/July CAISO Board decision</a:t>
            </a:r>
            <a:endParaRPr lang="en-US" b="1" dirty="0">
              <a:solidFill>
                <a:srgbClr val="FF0000"/>
              </a:solidFill>
            </a:endParaRPr>
          </a:p>
        </p:txBody>
      </p:sp>
      <p:sp>
        <p:nvSpPr>
          <p:cNvPr id="8" name="Rounded Rectangular Callout 7"/>
          <p:cNvSpPr/>
          <p:nvPr/>
        </p:nvSpPr>
        <p:spPr>
          <a:xfrm>
            <a:off x="6708038" y="2655418"/>
            <a:ext cx="4681728" cy="2282342"/>
          </a:xfrm>
          <a:prstGeom prst="wedgeRoundRectCallout">
            <a:avLst>
              <a:gd name="adj1" fmla="val -86459"/>
              <a:gd name="adj2" fmla="val -14138"/>
              <a:gd name="adj3"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Regional Resource Adequacy</a:t>
            </a:r>
          </a:p>
          <a:p>
            <a:pPr marL="285750" indent="-285750">
              <a:buFont typeface="Arial" panose="020B0604020202020204" pitchFamily="34" charset="0"/>
              <a:buChar char="•"/>
            </a:pPr>
            <a:r>
              <a:rPr lang="en-US" dirty="0" smtClean="0">
                <a:solidFill>
                  <a:schemeClr val="tx1"/>
                </a:solidFill>
              </a:rPr>
              <a:t>Issue paper on Dec 9</a:t>
            </a:r>
          </a:p>
          <a:p>
            <a:pPr marL="285750" indent="-285750">
              <a:buFont typeface="Arial" panose="020B0604020202020204" pitchFamily="34" charset="0"/>
              <a:buChar char="•"/>
            </a:pPr>
            <a:r>
              <a:rPr lang="en-US" dirty="0" smtClean="0">
                <a:solidFill>
                  <a:schemeClr val="tx1"/>
                </a:solidFill>
              </a:rPr>
              <a:t>CAISO workshop on Dec 16</a:t>
            </a:r>
          </a:p>
          <a:p>
            <a:pPr marL="285750" indent="-285750">
              <a:buFont typeface="Arial" panose="020B0604020202020204" pitchFamily="34" charset="0"/>
              <a:buChar char="•"/>
            </a:pPr>
            <a:r>
              <a:rPr lang="en-US" dirty="0" smtClean="0">
                <a:solidFill>
                  <a:schemeClr val="tx1"/>
                </a:solidFill>
              </a:rPr>
              <a:t>Comments due Jan 7</a:t>
            </a:r>
          </a:p>
          <a:p>
            <a:pPr marL="285750" indent="-285750">
              <a:buFont typeface="Arial" panose="020B0604020202020204" pitchFamily="34" charset="0"/>
              <a:buChar char="•"/>
            </a:pPr>
            <a:r>
              <a:rPr lang="en-US" dirty="0" smtClean="0">
                <a:solidFill>
                  <a:schemeClr val="tx1"/>
                </a:solidFill>
              </a:rPr>
              <a:t>Jan 13 working group meeting; Feb 17 straw proposal</a:t>
            </a:r>
          </a:p>
          <a:p>
            <a:pPr marL="285750" indent="-285750">
              <a:buFont typeface="Arial" panose="020B0604020202020204" pitchFamily="34" charset="0"/>
              <a:buChar char="•"/>
            </a:pPr>
            <a:r>
              <a:rPr lang="en-US" b="1" dirty="0" smtClean="0">
                <a:solidFill>
                  <a:srgbClr val="FF0000"/>
                </a:solidFill>
              </a:rPr>
              <a:t>June 28-29 CAISO Board decision</a:t>
            </a:r>
          </a:p>
          <a:p>
            <a:pPr marL="285750" indent="-285750" algn="ctr">
              <a:buFont typeface="Arial" panose="020B0604020202020204" pitchFamily="34" charset="0"/>
              <a:buChar char="•"/>
            </a:pPr>
            <a:endParaRPr lang="en-US" dirty="0">
              <a:solidFill>
                <a:schemeClr val="tx1"/>
              </a:solidFill>
            </a:endParaRPr>
          </a:p>
        </p:txBody>
      </p:sp>
      <p:sp>
        <p:nvSpPr>
          <p:cNvPr id="9" name="Rounded Rectangular Callout 8"/>
          <p:cNvSpPr/>
          <p:nvPr/>
        </p:nvSpPr>
        <p:spPr>
          <a:xfrm>
            <a:off x="6539789" y="5248656"/>
            <a:ext cx="4155033" cy="1609344"/>
          </a:xfrm>
          <a:prstGeom prst="wedgeRoundRectCallout">
            <a:avLst>
              <a:gd name="adj1" fmla="val -79812"/>
              <a:gd name="adj2" fmla="val -109773"/>
              <a:gd name="adj3"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Regional Integration of CA GHG Compliance</a:t>
            </a:r>
          </a:p>
          <a:p>
            <a:pPr marL="285750" indent="-285750">
              <a:buFont typeface="Arial" panose="020B0604020202020204" pitchFamily="34" charset="0"/>
              <a:buChar char="•"/>
            </a:pPr>
            <a:r>
              <a:rPr lang="en-US" dirty="0" smtClean="0">
                <a:solidFill>
                  <a:schemeClr val="tx1"/>
                </a:solidFill>
              </a:rPr>
              <a:t>Starts in February</a:t>
            </a:r>
          </a:p>
          <a:p>
            <a:pPr marL="285750" indent="-285750">
              <a:buFont typeface="Arial" panose="020B0604020202020204" pitchFamily="34" charset="0"/>
              <a:buChar char="•"/>
            </a:pPr>
            <a:r>
              <a:rPr lang="en-US" dirty="0" smtClean="0">
                <a:solidFill>
                  <a:schemeClr val="tx1"/>
                </a:solidFill>
              </a:rPr>
              <a:t>Should be easy – transfer EIM process to day-ahead market</a:t>
            </a:r>
            <a:endParaRPr lang="en-US" dirty="0">
              <a:solidFill>
                <a:schemeClr val="tx1"/>
              </a:solidFill>
            </a:endParaRPr>
          </a:p>
        </p:txBody>
      </p:sp>
    </p:spTree>
    <p:extLst>
      <p:ext uri="{BB962C8B-B14F-4D97-AF65-F5344CB8AC3E}">
        <p14:creationId xmlns:p14="http://schemas.microsoft.com/office/powerpoint/2010/main" val="13192257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3716962047"/>
              </p:ext>
            </p:extLst>
          </p:nvPr>
        </p:nvGraphicFramePr>
        <p:xfrm>
          <a:off x="2141728" y="1816947"/>
          <a:ext cx="6855968" cy="4422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itle 8"/>
          <p:cNvSpPr>
            <a:spLocks noGrp="1"/>
          </p:cNvSpPr>
          <p:nvPr>
            <p:ph type="title"/>
          </p:nvPr>
        </p:nvSpPr>
        <p:spPr>
          <a:xfrm>
            <a:off x="102413" y="142520"/>
            <a:ext cx="12018873" cy="954759"/>
          </a:xfrm>
        </p:spPr>
        <p:txBody>
          <a:bodyPr>
            <a:normAutofit fontScale="90000"/>
          </a:bodyPr>
          <a:lstStyle/>
          <a:p>
            <a:r>
              <a:rPr lang="en-US" i="1" dirty="0" smtClean="0"/>
              <a:t>Advocates challenge:  </a:t>
            </a:r>
            <a:r>
              <a:rPr lang="en-US" dirty="0" smtClean="0"/>
              <a:t/>
            </a:r>
            <a:br>
              <a:rPr lang="en-US" dirty="0" smtClean="0"/>
            </a:br>
            <a:r>
              <a:rPr lang="en-US" b="1" dirty="0" smtClean="0"/>
              <a:t>Increase benefits; minimize perceived loss of state control</a:t>
            </a:r>
            <a:endParaRPr lang="en-US" b="1" dirty="0"/>
          </a:p>
        </p:txBody>
      </p:sp>
      <p:sp>
        <p:nvSpPr>
          <p:cNvPr id="12" name="Rounded Rectangular Callout 11"/>
          <p:cNvSpPr/>
          <p:nvPr/>
        </p:nvSpPr>
        <p:spPr>
          <a:xfrm>
            <a:off x="8046721" y="1148487"/>
            <a:ext cx="4016044" cy="4045305"/>
          </a:xfrm>
          <a:prstGeom prst="wedgeRoundRectCallout">
            <a:avLst>
              <a:gd name="adj1" fmla="val -64706"/>
              <a:gd name="adj2" fmla="val -20034"/>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smtClean="0">
                <a:solidFill>
                  <a:schemeClr val="tx1"/>
                </a:solidFill>
              </a:rPr>
              <a:t>Ways to improve balance</a:t>
            </a:r>
          </a:p>
          <a:p>
            <a:pPr marL="285750" indent="-285750">
              <a:buFont typeface="Arial" panose="020B0604020202020204" pitchFamily="34" charset="0"/>
              <a:buChar char="•"/>
            </a:pPr>
            <a:r>
              <a:rPr lang="en-US" b="1" dirty="0" smtClean="0">
                <a:solidFill>
                  <a:schemeClr val="tx1"/>
                </a:solidFill>
              </a:rPr>
              <a:t>Keep IRP processes intact</a:t>
            </a:r>
          </a:p>
          <a:p>
            <a:pPr marL="285750" indent="-285750">
              <a:buFont typeface="Arial" panose="020B0604020202020204" pitchFamily="34" charset="0"/>
              <a:buChar char="•"/>
            </a:pPr>
            <a:r>
              <a:rPr lang="en-US" b="1" dirty="0" smtClean="0">
                <a:solidFill>
                  <a:schemeClr val="tx1"/>
                </a:solidFill>
              </a:rPr>
              <a:t>Use IRP results as starting point for RSO planning, but inform PUC IRP decisions with RSO integrated analysis</a:t>
            </a:r>
          </a:p>
          <a:p>
            <a:pPr marL="285750" indent="-285750">
              <a:buFont typeface="Arial" panose="020B0604020202020204" pitchFamily="34" charset="0"/>
              <a:buChar char="•"/>
            </a:pPr>
            <a:r>
              <a:rPr lang="en-US" b="1" dirty="0" smtClean="0">
                <a:solidFill>
                  <a:schemeClr val="tx1"/>
                </a:solidFill>
              </a:rPr>
              <a:t>Let PUCs set </a:t>
            </a:r>
            <a:r>
              <a:rPr lang="en-US" b="1" u="sng" dirty="0" smtClean="0">
                <a:solidFill>
                  <a:schemeClr val="tx1"/>
                </a:solidFill>
              </a:rPr>
              <a:t>RA requirements </a:t>
            </a:r>
            <a:r>
              <a:rPr lang="en-US" b="1" dirty="0" smtClean="0">
                <a:solidFill>
                  <a:schemeClr val="tx1"/>
                </a:solidFill>
              </a:rPr>
              <a:t>(but offer a default procedure they can opt into)</a:t>
            </a:r>
          </a:p>
          <a:p>
            <a:pPr marL="285750" indent="-285750">
              <a:buFont typeface="Arial" panose="020B0604020202020204" pitchFamily="34" charset="0"/>
              <a:buChar char="•"/>
            </a:pPr>
            <a:endParaRPr lang="en-US" b="1" dirty="0" smtClean="0">
              <a:solidFill>
                <a:schemeClr val="tx1"/>
              </a:solidFill>
            </a:endParaRPr>
          </a:p>
          <a:p>
            <a:pPr marL="285750" indent="-285750" algn="ctr">
              <a:buFont typeface="Arial" panose="020B0604020202020204" pitchFamily="34" charset="0"/>
              <a:buChar char="•"/>
            </a:pPr>
            <a:endParaRPr lang="en-US" b="1" dirty="0" smtClean="0">
              <a:solidFill>
                <a:schemeClr val="tx1"/>
              </a:solidFill>
            </a:endParaRPr>
          </a:p>
          <a:p>
            <a:pPr marL="285750" indent="-285750" algn="ctr">
              <a:buFont typeface="Arial" panose="020B0604020202020204" pitchFamily="34" charset="0"/>
              <a:buChar char="•"/>
            </a:pPr>
            <a:endParaRPr lang="en-US" b="1" dirty="0">
              <a:solidFill>
                <a:schemeClr val="tx1"/>
              </a:solidFill>
            </a:endParaRPr>
          </a:p>
        </p:txBody>
      </p:sp>
      <p:sp>
        <p:nvSpPr>
          <p:cNvPr id="14" name="Rounded Rectangular Callout 13"/>
          <p:cNvSpPr/>
          <p:nvPr/>
        </p:nvSpPr>
        <p:spPr>
          <a:xfrm>
            <a:off x="241402" y="1520681"/>
            <a:ext cx="2999231" cy="3826730"/>
          </a:xfrm>
          <a:prstGeom prst="wedgeRoundRectCallout">
            <a:avLst>
              <a:gd name="adj1" fmla="val 60669"/>
              <a:gd name="adj2" fmla="val -21803"/>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smtClean="0">
                <a:solidFill>
                  <a:schemeClr val="tx1"/>
                </a:solidFill>
              </a:rPr>
              <a:t>Ways to improve balance</a:t>
            </a:r>
          </a:p>
          <a:p>
            <a:pPr marL="285750" indent="-285750">
              <a:buFont typeface="Arial" panose="020B0604020202020204" pitchFamily="34" charset="0"/>
              <a:buChar char="•"/>
            </a:pPr>
            <a:r>
              <a:rPr lang="en-US" b="1" dirty="0" smtClean="0">
                <a:solidFill>
                  <a:schemeClr val="tx1"/>
                </a:solidFill>
              </a:rPr>
              <a:t>Improve RSO c/b study to make more credible and a foundation for state-specific analyses</a:t>
            </a:r>
          </a:p>
          <a:p>
            <a:pPr marL="285750" indent="-285750">
              <a:buFont typeface="Arial" panose="020B0604020202020204" pitchFamily="34" charset="0"/>
              <a:buChar char="•"/>
            </a:pPr>
            <a:r>
              <a:rPr lang="en-US" b="1" dirty="0" smtClean="0">
                <a:solidFill>
                  <a:schemeClr val="tx1"/>
                </a:solidFill>
              </a:rPr>
              <a:t>Study lower VER integration cost</a:t>
            </a:r>
          </a:p>
          <a:p>
            <a:pPr marL="285750" indent="-285750">
              <a:buFont typeface="Arial" panose="020B0604020202020204" pitchFamily="34" charset="0"/>
              <a:buChar char="•"/>
            </a:pPr>
            <a:r>
              <a:rPr lang="en-US" b="1" dirty="0" smtClean="0">
                <a:solidFill>
                  <a:schemeClr val="tx1"/>
                </a:solidFill>
              </a:rPr>
              <a:t>Minimize </a:t>
            </a:r>
            <a:r>
              <a:rPr lang="en-US" b="1" u="sng" dirty="0" smtClean="0">
                <a:solidFill>
                  <a:schemeClr val="tx1"/>
                </a:solidFill>
              </a:rPr>
              <a:t>TAC</a:t>
            </a:r>
            <a:r>
              <a:rPr lang="en-US" b="1" dirty="0" smtClean="0">
                <a:solidFill>
                  <a:schemeClr val="tx1"/>
                </a:solidFill>
              </a:rPr>
              <a:t> cost shift (don’t let the </a:t>
            </a:r>
            <a:r>
              <a:rPr lang="en-US" b="1" dirty="0" err="1" smtClean="0">
                <a:solidFill>
                  <a:schemeClr val="tx1"/>
                </a:solidFill>
              </a:rPr>
              <a:t>tx</a:t>
            </a:r>
            <a:r>
              <a:rPr lang="en-US" b="1" dirty="0" smtClean="0">
                <a:solidFill>
                  <a:schemeClr val="tx1"/>
                </a:solidFill>
              </a:rPr>
              <a:t> cost allocation “tail” wag the RSO benefits “dog”)</a:t>
            </a:r>
          </a:p>
          <a:p>
            <a:pPr marL="285750" indent="-285750" algn="ctr">
              <a:buFont typeface="Arial" panose="020B0604020202020204" pitchFamily="34" charset="0"/>
              <a:buChar char="•"/>
            </a:pPr>
            <a:endParaRPr lang="en-US" b="1" dirty="0">
              <a:solidFill>
                <a:schemeClr val="tx1"/>
              </a:solidFill>
            </a:endParaRPr>
          </a:p>
        </p:txBody>
      </p:sp>
    </p:spTree>
    <p:extLst>
      <p:ext uri="{BB962C8B-B14F-4D97-AF65-F5344CB8AC3E}">
        <p14:creationId xmlns:p14="http://schemas.microsoft.com/office/powerpoint/2010/main" val="11272238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3872</TotalTime>
  <Words>960</Words>
  <Application>Microsoft Macintosh PowerPoint</Application>
  <PresentationFormat>Custom</PresentationFormat>
  <Paragraphs>73</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CAISO Stakeholder Processes and FERC Approvals</vt:lpstr>
      <vt:lpstr>PowerPoint Presentation</vt:lpstr>
      <vt:lpstr>PowerPoint Presentation</vt:lpstr>
      <vt:lpstr>Advocates challenge:   Increase benefits; minimize perceived loss of state control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Doug Larson</dc:creator>
  <cp:lastModifiedBy>Alicia Healey</cp:lastModifiedBy>
  <cp:revision>27</cp:revision>
  <cp:lastPrinted>2016-01-06T03:45:55Z</cp:lastPrinted>
  <dcterms:created xsi:type="dcterms:W3CDTF">2016-01-03T18:48:12Z</dcterms:created>
  <dcterms:modified xsi:type="dcterms:W3CDTF">2016-01-07T20:16:12Z</dcterms:modified>
</cp:coreProperties>
</file>