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7" r:id="rId6"/>
    <p:sldId id="268" r:id="rId7"/>
    <p:sldId id="269" r:id="rId8"/>
    <p:sldId id="271" r:id="rId9"/>
    <p:sldId id="270" r:id="rId10"/>
    <p:sldId id="273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Ali.CEERT28\Desktop\Dropbox\LCGS\Phase%20II\Other%20docs\Emissions%20-%20updated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wnloads/ramp_day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lizanthony/Documents/LCGS/Difficult%20Day%20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'2020-2050 only'!$B$12</c:f>
              <c:strCache>
                <c:ptCount val="1"/>
                <c:pt idx="0">
                  <c:v>CARB emissions trajectory to 2050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'2020-2050 only'!$A$25:$A$63</c:f>
              <c:numCache>
                <c:formatCode>General</c:formatCode>
                <c:ptCount val="39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  <c:pt idx="6">
                  <c:v>2018.0</c:v>
                </c:pt>
                <c:pt idx="7">
                  <c:v>2019.0</c:v>
                </c:pt>
                <c:pt idx="8">
                  <c:v>2020.0</c:v>
                </c:pt>
                <c:pt idx="9">
                  <c:v>2021.0</c:v>
                </c:pt>
                <c:pt idx="10">
                  <c:v>2022.0</c:v>
                </c:pt>
                <c:pt idx="11">
                  <c:v>2023.0</c:v>
                </c:pt>
                <c:pt idx="12">
                  <c:v>2024.0</c:v>
                </c:pt>
                <c:pt idx="13">
                  <c:v>2025.0</c:v>
                </c:pt>
                <c:pt idx="14">
                  <c:v>2026.0</c:v>
                </c:pt>
                <c:pt idx="15">
                  <c:v>2027.0</c:v>
                </c:pt>
                <c:pt idx="16">
                  <c:v>2028.0</c:v>
                </c:pt>
                <c:pt idx="17">
                  <c:v>2029.0</c:v>
                </c:pt>
                <c:pt idx="18">
                  <c:v>2030.0</c:v>
                </c:pt>
                <c:pt idx="19">
                  <c:v>2031.0</c:v>
                </c:pt>
                <c:pt idx="20">
                  <c:v>2032.0</c:v>
                </c:pt>
                <c:pt idx="21">
                  <c:v>2033.0</c:v>
                </c:pt>
                <c:pt idx="22">
                  <c:v>2034.0</c:v>
                </c:pt>
                <c:pt idx="23">
                  <c:v>2035.0</c:v>
                </c:pt>
                <c:pt idx="24">
                  <c:v>2036.0</c:v>
                </c:pt>
                <c:pt idx="25">
                  <c:v>2037.0</c:v>
                </c:pt>
                <c:pt idx="26">
                  <c:v>2038.0</c:v>
                </c:pt>
                <c:pt idx="27">
                  <c:v>2039.0</c:v>
                </c:pt>
                <c:pt idx="28">
                  <c:v>2040.0</c:v>
                </c:pt>
                <c:pt idx="29">
                  <c:v>2041.0</c:v>
                </c:pt>
                <c:pt idx="30">
                  <c:v>2042.0</c:v>
                </c:pt>
                <c:pt idx="31">
                  <c:v>2043.0</c:v>
                </c:pt>
                <c:pt idx="32">
                  <c:v>2044.0</c:v>
                </c:pt>
                <c:pt idx="33">
                  <c:v>2045.0</c:v>
                </c:pt>
                <c:pt idx="34">
                  <c:v>2046.0</c:v>
                </c:pt>
                <c:pt idx="35">
                  <c:v>2047.0</c:v>
                </c:pt>
                <c:pt idx="36">
                  <c:v>2048.0</c:v>
                </c:pt>
                <c:pt idx="37">
                  <c:v>2049.0</c:v>
                </c:pt>
                <c:pt idx="38">
                  <c:v>2050.0</c:v>
                </c:pt>
              </c:numCache>
            </c:numRef>
          </c:xVal>
          <c:yVal>
            <c:numRef>
              <c:f>'2020-2050 only'!$B$25:$B$63</c:f>
              <c:numCache>
                <c:formatCode>General</c:formatCode>
                <c:ptCount val="39"/>
                <c:pt idx="0">
                  <c:v>95.09</c:v>
                </c:pt>
                <c:pt idx="1">
                  <c:v>93.93044929735616</c:v>
                </c:pt>
                <c:pt idx="2">
                  <c:v>92.78503843940614</c:v>
                </c:pt>
                <c:pt idx="3">
                  <c:v>91.6535950014291</c:v>
                </c:pt>
                <c:pt idx="4">
                  <c:v>90.53594866129144</c:v>
                </c:pt>
                <c:pt idx="5">
                  <c:v>89.43193117380875</c:v>
                </c:pt>
                <c:pt idx="6">
                  <c:v>88.34137634542066</c:v>
                </c:pt>
                <c:pt idx="7">
                  <c:v>87.2641200091727</c:v>
                </c:pt>
                <c:pt idx="8" formatCode="0.0">
                  <c:v>86.2</c:v>
                </c:pt>
                <c:pt idx="9" formatCode="0.0">
                  <c:v>81.7176</c:v>
                </c:pt>
                <c:pt idx="10" formatCode="0.0">
                  <c:v>77.4682848</c:v>
                </c:pt>
                <c:pt idx="11" formatCode="0.0">
                  <c:v>73.4399339904</c:v>
                </c:pt>
                <c:pt idx="12" formatCode="0.0">
                  <c:v>69.6210574228988</c:v>
                </c:pt>
                <c:pt idx="13" formatCode="0.0">
                  <c:v>66.00076243690825</c:v>
                </c:pt>
                <c:pt idx="14" formatCode="0.0">
                  <c:v>62.5687227901892</c:v>
                </c:pt>
                <c:pt idx="15" formatCode="0.0">
                  <c:v>59.31514920509935</c:v>
                </c:pt>
                <c:pt idx="16" formatCode="0.0">
                  <c:v>56.2307614464342</c:v>
                </c:pt>
                <c:pt idx="17" formatCode="0.0">
                  <c:v>53.30676185121914</c:v>
                </c:pt>
                <c:pt idx="18" formatCode="0.0">
                  <c:v>50.53481023495618</c:v>
                </c:pt>
                <c:pt idx="19" formatCode="0.0">
                  <c:v>47.90700010273842</c:v>
                </c:pt>
                <c:pt idx="20" formatCode="0.0">
                  <c:v>45.41583609739597</c:v>
                </c:pt>
                <c:pt idx="21" formatCode="0.0">
                  <c:v>43.05421262033146</c:v>
                </c:pt>
                <c:pt idx="22" formatCode="0.0">
                  <c:v>40.81539356407422</c:v>
                </c:pt>
                <c:pt idx="23" formatCode="0.0">
                  <c:v>38.69299309874236</c:v>
                </c:pt>
                <c:pt idx="24" formatCode="0.0">
                  <c:v>36.68095745760733</c:v>
                </c:pt>
                <c:pt idx="25" formatCode="0.0">
                  <c:v>34.77354766981199</c:v>
                </c:pt>
                <c:pt idx="26" formatCode="0.0">
                  <c:v>32.96532319098191</c:v>
                </c:pt>
                <c:pt idx="27" formatCode="0.0">
                  <c:v>31.25112638505085</c:v>
                </c:pt>
                <c:pt idx="28" formatCode="0.0">
                  <c:v>29.62606781302821</c:v>
                </c:pt>
                <c:pt idx="29" formatCode="0.0">
                  <c:v>28.08551228675048</c:v>
                </c:pt>
                <c:pt idx="30" formatCode="0.0">
                  <c:v>26.6250656478397</c:v>
                </c:pt>
                <c:pt idx="31" formatCode="0.0">
                  <c:v>25.24056223415202</c:v>
                </c:pt>
                <c:pt idx="32" formatCode="0.0">
                  <c:v>23.92805299797612</c:v>
                </c:pt>
                <c:pt idx="33" formatCode="0.0">
                  <c:v>22.68379424208137</c:v>
                </c:pt>
                <c:pt idx="34" formatCode="0.0">
                  <c:v>21.50423694149313</c:v>
                </c:pt>
                <c:pt idx="35" formatCode="0.0">
                  <c:v>20.38601662053549</c:v>
                </c:pt>
                <c:pt idx="36" formatCode="0.0">
                  <c:v>19.32594375626764</c:v>
                </c:pt>
                <c:pt idx="37" formatCode="0.0">
                  <c:v>18.32099468094173</c:v>
                </c:pt>
                <c:pt idx="38" formatCode="0.0">
                  <c:v>17.36830295753272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'2020-2050 only'!$C$12</c:f>
              <c:strCache>
                <c:ptCount val="1"/>
                <c:pt idx="0">
                  <c:v>Enpoints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8"/>
            <c:bubble3D val="0"/>
          </c:dPt>
          <c:dPt>
            <c:idx val="18"/>
            <c:marker>
              <c:spPr>
                <a:noFill/>
                <a:ln w="22225">
                  <a:solidFill>
                    <a:schemeClr val="tx1"/>
                  </a:solidFill>
                </a:ln>
                <a:effectLst/>
              </c:spPr>
            </c:marker>
            <c:bubble3D val="0"/>
          </c:dPt>
          <c:dPt>
            <c:idx val="30"/>
            <c:marker>
              <c:spPr>
                <a:noFill/>
                <a:ln w="22225">
                  <a:solidFill>
                    <a:schemeClr val="tx1"/>
                  </a:solidFill>
                </a:ln>
                <a:effectLst/>
              </c:spPr>
            </c:marker>
            <c:bubble3D val="0"/>
          </c:dPt>
          <c:dPt>
            <c:idx val="38"/>
            <c:bubble3D val="0"/>
          </c:dPt>
          <c:xVal>
            <c:numRef>
              <c:f>'2020-2050 only'!$A$25:$A$63</c:f>
              <c:numCache>
                <c:formatCode>General</c:formatCode>
                <c:ptCount val="39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  <c:pt idx="6">
                  <c:v>2018.0</c:v>
                </c:pt>
                <c:pt idx="7">
                  <c:v>2019.0</c:v>
                </c:pt>
                <c:pt idx="8">
                  <c:v>2020.0</c:v>
                </c:pt>
                <c:pt idx="9">
                  <c:v>2021.0</c:v>
                </c:pt>
                <c:pt idx="10">
                  <c:v>2022.0</c:v>
                </c:pt>
                <c:pt idx="11">
                  <c:v>2023.0</c:v>
                </c:pt>
                <c:pt idx="12">
                  <c:v>2024.0</c:v>
                </c:pt>
                <c:pt idx="13">
                  <c:v>2025.0</c:v>
                </c:pt>
                <c:pt idx="14">
                  <c:v>2026.0</c:v>
                </c:pt>
                <c:pt idx="15">
                  <c:v>2027.0</c:v>
                </c:pt>
                <c:pt idx="16">
                  <c:v>2028.0</c:v>
                </c:pt>
                <c:pt idx="17">
                  <c:v>2029.0</c:v>
                </c:pt>
                <c:pt idx="18">
                  <c:v>2030.0</c:v>
                </c:pt>
                <c:pt idx="19">
                  <c:v>2031.0</c:v>
                </c:pt>
                <c:pt idx="20">
                  <c:v>2032.0</c:v>
                </c:pt>
                <c:pt idx="21">
                  <c:v>2033.0</c:v>
                </c:pt>
                <c:pt idx="22">
                  <c:v>2034.0</c:v>
                </c:pt>
                <c:pt idx="23">
                  <c:v>2035.0</c:v>
                </c:pt>
                <c:pt idx="24">
                  <c:v>2036.0</c:v>
                </c:pt>
                <c:pt idx="25">
                  <c:v>2037.0</c:v>
                </c:pt>
                <c:pt idx="26">
                  <c:v>2038.0</c:v>
                </c:pt>
                <c:pt idx="27">
                  <c:v>2039.0</c:v>
                </c:pt>
                <c:pt idx="28">
                  <c:v>2040.0</c:v>
                </c:pt>
                <c:pt idx="29">
                  <c:v>2041.0</c:v>
                </c:pt>
                <c:pt idx="30">
                  <c:v>2042.0</c:v>
                </c:pt>
                <c:pt idx="31">
                  <c:v>2043.0</c:v>
                </c:pt>
                <c:pt idx="32">
                  <c:v>2044.0</c:v>
                </c:pt>
                <c:pt idx="33">
                  <c:v>2045.0</c:v>
                </c:pt>
                <c:pt idx="34">
                  <c:v>2046.0</c:v>
                </c:pt>
                <c:pt idx="35">
                  <c:v>2047.0</c:v>
                </c:pt>
                <c:pt idx="36">
                  <c:v>2048.0</c:v>
                </c:pt>
                <c:pt idx="37">
                  <c:v>2049.0</c:v>
                </c:pt>
                <c:pt idx="38">
                  <c:v>2050.0</c:v>
                </c:pt>
              </c:numCache>
            </c:numRef>
          </c:xVal>
          <c:yVal>
            <c:numRef>
              <c:f>'2020-2050 only'!$C$25:$C$63</c:f>
              <c:numCache>
                <c:formatCode>General</c:formatCode>
                <c:ptCount val="39"/>
                <c:pt idx="0">
                  <c:v>95.09</c:v>
                </c:pt>
                <c:pt idx="8" formatCode="0.0">
                  <c:v>86.2</c:v>
                </c:pt>
                <c:pt idx="38" formatCode="0.0">
                  <c:v>17.23999999999999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'2020-2050 only'!$E$12</c:f>
              <c:strCache>
                <c:ptCount val="1"/>
                <c:pt idx="0">
                  <c:v>Baseline Case results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B90F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18"/>
            <c:marker>
              <c:symbol val="circle"/>
              <c:size val="10"/>
            </c:marker>
            <c:bubble3D val="0"/>
          </c:dPt>
          <c:xVal>
            <c:numRef>
              <c:f>'2020-2050 only'!$A$25:$A$63</c:f>
              <c:numCache>
                <c:formatCode>General</c:formatCode>
                <c:ptCount val="39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  <c:pt idx="6">
                  <c:v>2018.0</c:v>
                </c:pt>
                <c:pt idx="7">
                  <c:v>2019.0</c:v>
                </c:pt>
                <c:pt idx="8">
                  <c:v>2020.0</c:v>
                </c:pt>
                <c:pt idx="9">
                  <c:v>2021.0</c:v>
                </c:pt>
                <c:pt idx="10">
                  <c:v>2022.0</c:v>
                </c:pt>
                <c:pt idx="11">
                  <c:v>2023.0</c:v>
                </c:pt>
                <c:pt idx="12">
                  <c:v>2024.0</c:v>
                </c:pt>
                <c:pt idx="13">
                  <c:v>2025.0</c:v>
                </c:pt>
                <c:pt idx="14">
                  <c:v>2026.0</c:v>
                </c:pt>
                <c:pt idx="15">
                  <c:v>2027.0</c:v>
                </c:pt>
                <c:pt idx="16">
                  <c:v>2028.0</c:v>
                </c:pt>
                <c:pt idx="17">
                  <c:v>2029.0</c:v>
                </c:pt>
                <c:pt idx="18">
                  <c:v>2030.0</c:v>
                </c:pt>
                <c:pt idx="19">
                  <c:v>2031.0</c:v>
                </c:pt>
                <c:pt idx="20">
                  <c:v>2032.0</c:v>
                </c:pt>
                <c:pt idx="21">
                  <c:v>2033.0</c:v>
                </c:pt>
                <c:pt idx="22">
                  <c:v>2034.0</c:v>
                </c:pt>
                <c:pt idx="23">
                  <c:v>2035.0</c:v>
                </c:pt>
                <c:pt idx="24">
                  <c:v>2036.0</c:v>
                </c:pt>
                <c:pt idx="25">
                  <c:v>2037.0</c:v>
                </c:pt>
                <c:pt idx="26">
                  <c:v>2038.0</c:v>
                </c:pt>
                <c:pt idx="27">
                  <c:v>2039.0</c:v>
                </c:pt>
                <c:pt idx="28">
                  <c:v>2040.0</c:v>
                </c:pt>
                <c:pt idx="29">
                  <c:v>2041.0</c:v>
                </c:pt>
                <c:pt idx="30">
                  <c:v>2042.0</c:v>
                </c:pt>
                <c:pt idx="31">
                  <c:v>2043.0</c:v>
                </c:pt>
                <c:pt idx="32">
                  <c:v>2044.0</c:v>
                </c:pt>
                <c:pt idx="33">
                  <c:v>2045.0</c:v>
                </c:pt>
                <c:pt idx="34">
                  <c:v>2046.0</c:v>
                </c:pt>
                <c:pt idx="35">
                  <c:v>2047.0</c:v>
                </c:pt>
                <c:pt idx="36">
                  <c:v>2048.0</c:v>
                </c:pt>
                <c:pt idx="37">
                  <c:v>2049.0</c:v>
                </c:pt>
                <c:pt idx="38">
                  <c:v>2050.0</c:v>
                </c:pt>
              </c:numCache>
            </c:numRef>
          </c:xVal>
          <c:yVal>
            <c:numRef>
              <c:f>'2020-2050 only'!$E$25:$E$63</c:f>
              <c:numCache>
                <c:formatCode>General</c:formatCode>
                <c:ptCount val="39"/>
                <c:pt idx="18">
                  <c:v>79.9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'2020-2050 only'!$G$12</c:f>
              <c:strCache>
                <c:ptCount val="1"/>
                <c:pt idx="0">
                  <c:v>GHG Target Case results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8B8B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Pt>
            <c:idx val="18"/>
            <c:marker>
              <c:symbol val="circle"/>
              <c:size val="10"/>
            </c:marker>
            <c:bubble3D val="0"/>
          </c:dPt>
          <c:xVal>
            <c:numRef>
              <c:f>'2020-2050 only'!$A$25:$A$63</c:f>
              <c:numCache>
                <c:formatCode>General</c:formatCode>
                <c:ptCount val="39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  <c:pt idx="6">
                  <c:v>2018.0</c:v>
                </c:pt>
                <c:pt idx="7">
                  <c:v>2019.0</c:v>
                </c:pt>
                <c:pt idx="8">
                  <c:v>2020.0</c:v>
                </c:pt>
                <c:pt idx="9">
                  <c:v>2021.0</c:v>
                </c:pt>
                <c:pt idx="10">
                  <c:v>2022.0</c:v>
                </c:pt>
                <c:pt idx="11">
                  <c:v>2023.0</c:v>
                </c:pt>
                <c:pt idx="12">
                  <c:v>2024.0</c:v>
                </c:pt>
                <c:pt idx="13">
                  <c:v>2025.0</c:v>
                </c:pt>
                <c:pt idx="14">
                  <c:v>2026.0</c:v>
                </c:pt>
                <c:pt idx="15">
                  <c:v>2027.0</c:v>
                </c:pt>
                <c:pt idx="16">
                  <c:v>2028.0</c:v>
                </c:pt>
                <c:pt idx="17">
                  <c:v>2029.0</c:v>
                </c:pt>
                <c:pt idx="18">
                  <c:v>2030.0</c:v>
                </c:pt>
                <c:pt idx="19">
                  <c:v>2031.0</c:v>
                </c:pt>
                <c:pt idx="20">
                  <c:v>2032.0</c:v>
                </c:pt>
                <c:pt idx="21">
                  <c:v>2033.0</c:v>
                </c:pt>
                <c:pt idx="22">
                  <c:v>2034.0</c:v>
                </c:pt>
                <c:pt idx="23">
                  <c:v>2035.0</c:v>
                </c:pt>
                <c:pt idx="24">
                  <c:v>2036.0</c:v>
                </c:pt>
                <c:pt idx="25">
                  <c:v>2037.0</c:v>
                </c:pt>
                <c:pt idx="26">
                  <c:v>2038.0</c:v>
                </c:pt>
                <c:pt idx="27">
                  <c:v>2039.0</c:v>
                </c:pt>
                <c:pt idx="28">
                  <c:v>2040.0</c:v>
                </c:pt>
                <c:pt idx="29">
                  <c:v>2041.0</c:v>
                </c:pt>
                <c:pt idx="30">
                  <c:v>2042.0</c:v>
                </c:pt>
                <c:pt idx="31">
                  <c:v>2043.0</c:v>
                </c:pt>
                <c:pt idx="32">
                  <c:v>2044.0</c:v>
                </c:pt>
                <c:pt idx="33">
                  <c:v>2045.0</c:v>
                </c:pt>
                <c:pt idx="34">
                  <c:v>2046.0</c:v>
                </c:pt>
                <c:pt idx="35">
                  <c:v>2047.0</c:v>
                </c:pt>
                <c:pt idx="36">
                  <c:v>2048.0</c:v>
                </c:pt>
                <c:pt idx="37">
                  <c:v>2049.0</c:v>
                </c:pt>
                <c:pt idx="38">
                  <c:v>2050.0</c:v>
                </c:pt>
              </c:numCache>
            </c:numRef>
          </c:xVal>
          <c:yVal>
            <c:numRef>
              <c:f>'2020-2050 only'!$G$25:$G$63</c:f>
              <c:numCache>
                <c:formatCode>General</c:formatCode>
                <c:ptCount val="39"/>
                <c:pt idx="18">
                  <c:v>42.4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'2020-2050 only'!$H$12</c:f>
              <c:strCache>
                <c:ptCount val="1"/>
                <c:pt idx="0">
                  <c:v>Accelerated Case results (Phase I)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008B"/>
              </a:solidFill>
              <a:ln w="9525">
                <a:solidFill>
                  <a:srgbClr val="00008B"/>
                </a:solidFill>
              </a:ln>
              <a:effectLst/>
            </c:spPr>
          </c:marker>
          <c:dPt>
            <c:idx val="18"/>
            <c:marker>
              <c:symbol val="circle"/>
              <c:size val="10"/>
            </c:marker>
            <c:bubble3D val="0"/>
          </c:dPt>
          <c:xVal>
            <c:numRef>
              <c:f>'2020-2050 only'!$A$25:$A$63</c:f>
              <c:numCache>
                <c:formatCode>General</c:formatCode>
                <c:ptCount val="39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  <c:pt idx="6">
                  <c:v>2018.0</c:v>
                </c:pt>
                <c:pt idx="7">
                  <c:v>2019.0</c:v>
                </c:pt>
                <c:pt idx="8">
                  <c:v>2020.0</c:v>
                </c:pt>
                <c:pt idx="9">
                  <c:v>2021.0</c:v>
                </c:pt>
                <c:pt idx="10">
                  <c:v>2022.0</c:v>
                </c:pt>
                <c:pt idx="11">
                  <c:v>2023.0</c:v>
                </c:pt>
                <c:pt idx="12">
                  <c:v>2024.0</c:v>
                </c:pt>
                <c:pt idx="13">
                  <c:v>2025.0</c:v>
                </c:pt>
                <c:pt idx="14">
                  <c:v>2026.0</c:v>
                </c:pt>
                <c:pt idx="15">
                  <c:v>2027.0</c:v>
                </c:pt>
                <c:pt idx="16">
                  <c:v>2028.0</c:v>
                </c:pt>
                <c:pt idx="17">
                  <c:v>2029.0</c:v>
                </c:pt>
                <c:pt idx="18">
                  <c:v>2030.0</c:v>
                </c:pt>
                <c:pt idx="19">
                  <c:v>2031.0</c:v>
                </c:pt>
                <c:pt idx="20">
                  <c:v>2032.0</c:v>
                </c:pt>
                <c:pt idx="21">
                  <c:v>2033.0</c:v>
                </c:pt>
                <c:pt idx="22">
                  <c:v>2034.0</c:v>
                </c:pt>
                <c:pt idx="23">
                  <c:v>2035.0</c:v>
                </c:pt>
                <c:pt idx="24">
                  <c:v>2036.0</c:v>
                </c:pt>
                <c:pt idx="25">
                  <c:v>2037.0</c:v>
                </c:pt>
                <c:pt idx="26">
                  <c:v>2038.0</c:v>
                </c:pt>
                <c:pt idx="27">
                  <c:v>2039.0</c:v>
                </c:pt>
                <c:pt idx="28">
                  <c:v>2040.0</c:v>
                </c:pt>
                <c:pt idx="29">
                  <c:v>2041.0</c:v>
                </c:pt>
                <c:pt idx="30">
                  <c:v>2042.0</c:v>
                </c:pt>
                <c:pt idx="31">
                  <c:v>2043.0</c:v>
                </c:pt>
                <c:pt idx="32">
                  <c:v>2044.0</c:v>
                </c:pt>
                <c:pt idx="33">
                  <c:v>2045.0</c:v>
                </c:pt>
                <c:pt idx="34">
                  <c:v>2046.0</c:v>
                </c:pt>
                <c:pt idx="35">
                  <c:v>2047.0</c:v>
                </c:pt>
                <c:pt idx="36">
                  <c:v>2048.0</c:v>
                </c:pt>
                <c:pt idx="37">
                  <c:v>2049.0</c:v>
                </c:pt>
                <c:pt idx="38">
                  <c:v>2050.0</c:v>
                </c:pt>
              </c:numCache>
            </c:numRef>
          </c:xVal>
          <c:yVal>
            <c:numRef>
              <c:f>'2020-2050 only'!$H$25:$H$63</c:f>
              <c:numCache>
                <c:formatCode>General</c:formatCode>
                <c:ptCount val="39"/>
                <c:pt idx="18">
                  <c:v>26.8</c:v>
                </c:pt>
              </c:numCache>
            </c:numRef>
          </c:yVal>
          <c:smooth val="0"/>
        </c:ser>
        <c:ser>
          <c:idx val="6"/>
          <c:order val="5"/>
          <c:tx>
            <c:strRef>
              <c:f>'2020-2050 only'!$F$12</c:f>
              <c:strCache>
                <c:ptCount val="1"/>
                <c:pt idx="0">
                  <c:v>55% RE, BAU Case results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Pt>
            <c:idx val="30"/>
            <c:marker>
              <c:symbol val="circle"/>
              <c:size val="10"/>
            </c:marker>
            <c:bubble3D val="0"/>
          </c:dPt>
          <c:xVal>
            <c:numRef>
              <c:f>'2020-2050 only'!$A$13:$A$63</c:f>
              <c:numCache>
                <c:formatCode>General</c:formatCode>
                <c:ptCount val="51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  <c:pt idx="13">
                  <c:v>2013.0</c:v>
                </c:pt>
                <c:pt idx="14">
                  <c:v>2014.0</c:v>
                </c:pt>
                <c:pt idx="15">
                  <c:v>2015.0</c:v>
                </c:pt>
                <c:pt idx="16">
                  <c:v>2016.0</c:v>
                </c:pt>
                <c:pt idx="17">
                  <c:v>2017.0</c:v>
                </c:pt>
                <c:pt idx="18">
                  <c:v>2018.0</c:v>
                </c:pt>
                <c:pt idx="19">
                  <c:v>2019.0</c:v>
                </c:pt>
                <c:pt idx="20">
                  <c:v>2020.0</c:v>
                </c:pt>
                <c:pt idx="21">
                  <c:v>2021.0</c:v>
                </c:pt>
                <c:pt idx="22">
                  <c:v>2022.0</c:v>
                </c:pt>
                <c:pt idx="23">
                  <c:v>2023.0</c:v>
                </c:pt>
                <c:pt idx="24">
                  <c:v>2024.0</c:v>
                </c:pt>
                <c:pt idx="25">
                  <c:v>2025.0</c:v>
                </c:pt>
                <c:pt idx="26">
                  <c:v>2026.0</c:v>
                </c:pt>
                <c:pt idx="27">
                  <c:v>2027.0</c:v>
                </c:pt>
                <c:pt idx="28">
                  <c:v>2028.0</c:v>
                </c:pt>
                <c:pt idx="29">
                  <c:v>2029.0</c:v>
                </c:pt>
                <c:pt idx="30">
                  <c:v>2030.0</c:v>
                </c:pt>
                <c:pt idx="31">
                  <c:v>2031.0</c:v>
                </c:pt>
                <c:pt idx="32">
                  <c:v>2032.0</c:v>
                </c:pt>
                <c:pt idx="33">
                  <c:v>2033.0</c:v>
                </c:pt>
                <c:pt idx="34">
                  <c:v>2034.0</c:v>
                </c:pt>
                <c:pt idx="35">
                  <c:v>2035.0</c:v>
                </c:pt>
                <c:pt idx="36">
                  <c:v>2036.0</c:v>
                </c:pt>
                <c:pt idx="37">
                  <c:v>2037.0</c:v>
                </c:pt>
                <c:pt idx="38">
                  <c:v>2038.0</c:v>
                </c:pt>
                <c:pt idx="39">
                  <c:v>2039.0</c:v>
                </c:pt>
                <c:pt idx="40">
                  <c:v>2040.0</c:v>
                </c:pt>
                <c:pt idx="41">
                  <c:v>2041.0</c:v>
                </c:pt>
                <c:pt idx="42">
                  <c:v>2042.0</c:v>
                </c:pt>
                <c:pt idx="43">
                  <c:v>2043.0</c:v>
                </c:pt>
                <c:pt idx="44">
                  <c:v>2044.0</c:v>
                </c:pt>
                <c:pt idx="45">
                  <c:v>2045.0</c:v>
                </c:pt>
                <c:pt idx="46">
                  <c:v>2046.0</c:v>
                </c:pt>
                <c:pt idx="47">
                  <c:v>2047.0</c:v>
                </c:pt>
                <c:pt idx="48">
                  <c:v>2048.0</c:v>
                </c:pt>
                <c:pt idx="49">
                  <c:v>2049.0</c:v>
                </c:pt>
                <c:pt idx="50">
                  <c:v>2050.0</c:v>
                </c:pt>
              </c:numCache>
            </c:numRef>
          </c:xVal>
          <c:yVal>
            <c:numRef>
              <c:f>'2020-2050 only'!$F$13:$F$63</c:f>
              <c:numCache>
                <c:formatCode>General</c:formatCode>
                <c:ptCount val="51"/>
                <c:pt idx="30">
                  <c:v>50.6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9144392"/>
        <c:axId val="2089475480"/>
      </c:scatterChart>
      <c:valAx>
        <c:axId val="2069144392"/>
        <c:scaling>
          <c:orientation val="minMax"/>
          <c:max val="2050.0"/>
          <c:min val="201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475480"/>
        <c:crosses val="autoZero"/>
        <c:crossBetween val="midCat"/>
        <c:majorUnit val="10.0"/>
      </c:valAx>
      <c:valAx>
        <c:axId val="2089475480"/>
        <c:scaling>
          <c:orientation val="minMax"/>
          <c:max val="100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Electric sector emissions (MMT)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1443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61371464001219"/>
          <c:y val="0.392659822636355"/>
          <c:w val="0.238628535998781"/>
          <c:h val="0.2198925869745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Target'!$L$1</c:f>
              <c:strCache>
                <c:ptCount val="1"/>
                <c:pt idx="0">
                  <c:v>NetLoad-Imports-Storage-DR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Target'!$A$2:$A$25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Target'!$L$2:$L$25</c:f>
              <c:numCache>
                <c:formatCode>_(* #,##0_);_(* \(#,##0\);_(* "-"??_);_(@_)</c:formatCode>
                <c:ptCount val="24"/>
                <c:pt idx="0">
                  <c:v>16392.59362687275</c:v>
                </c:pt>
                <c:pt idx="1">
                  <c:v>14981.86280958484</c:v>
                </c:pt>
                <c:pt idx="2">
                  <c:v>14325.68102868929</c:v>
                </c:pt>
                <c:pt idx="3">
                  <c:v>15885.75743627852</c:v>
                </c:pt>
                <c:pt idx="4">
                  <c:v>15538.5067963365</c:v>
                </c:pt>
                <c:pt idx="5">
                  <c:v>14620.64235210587</c:v>
                </c:pt>
                <c:pt idx="6">
                  <c:v>13969.45336407289</c:v>
                </c:pt>
                <c:pt idx="7">
                  <c:v>7136.913253182151</c:v>
                </c:pt>
                <c:pt idx="8">
                  <c:v>5728.310848426663</c:v>
                </c:pt>
                <c:pt idx="9">
                  <c:v>6020.08916600733</c:v>
                </c:pt>
                <c:pt idx="10">
                  <c:v>5787.812811104344</c:v>
                </c:pt>
                <c:pt idx="11">
                  <c:v>4251.272238166622</c:v>
                </c:pt>
                <c:pt idx="12">
                  <c:v>3071.105245810568</c:v>
                </c:pt>
                <c:pt idx="13">
                  <c:v>2804.103523950715</c:v>
                </c:pt>
                <c:pt idx="14">
                  <c:v>4648.729979998046</c:v>
                </c:pt>
                <c:pt idx="15">
                  <c:v>5367.728255049862</c:v>
                </c:pt>
                <c:pt idx="16">
                  <c:v>8397.697657986327</c:v>
                </c:pt>
                <c:pt idx="17">
                  <c:v>10121.83786945977</c:v>
                </c:pt>
                <c:pt idx="18">
                  <c:v>12071.9609864444</c:v>
                </c:pt>
                <c:pt idx="19">
                  <c:v>12108.66861006557</c:v>
                </c:pt>
                <c:pt idx="20">
                  <c:v>12535.30595690296</c:v>
                </c:pt>
                <c:pt idx="21">
                  <c:v>11324.6015600588</c:v>
                </c:pt>
                <c:pt idx="22">
                  <c:v>11904.6288806853</c:v>
                </c:pt>
                <c:pt idx="23">
                  <c:v>11427.81284825695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8627656"/>
        <c:axId val="2109972696"/>
      </c:scatterChart>
      <c:valAx>
        <c:axId val="2108627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972696"/>
        <c:crosses val="autoZero"/>
        <c:crossBetween val="midCat"/>
      </c:valAx>
      <c:valAx>
        <c:axId val="2109972696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6276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BAU'!$K$1</c:f>
              <c:strCache>
                <c:ptCount val="1"/>
                <c:pt idx="0">
                  <c:v>NetLoad-Imports-Storage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BAU'!$A$2:$A$25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BAU'!$K$2:$K$25</c:f>
              <c:numCache>
                <c:formatCode>_(* #,##0_);_(* \(#,##0\);_(* "-"??_);_(@_)</c:formatCode>
                <c:ptCount val="24"/>
                <c:pt idx="0">
                  <c:v>18296.03503912072</c:v>
                </c:pt>
                <c:pt idx="1">
                  <c:v>17841.14432314608</c:v>
                </c:pt>
                <c:pt idx="2">
                  <c:v>15907.17669714163</c:v>
                </c:pt>
                <c:pt idx="3">
                  <c:v>17340.8889431639</c:v>
                </c:pt>
                <c:pt idx="4">
                  <c:v>17371.35835605115</c:v>
                </c:pt>
                <c:pt idx="5">
                  <c:v>15807.87005649108</c:v>
                </c:pt>
                <c:pt idx="6">
                  <c:v>15521.29347260936</c:v>
                </c:pt>
                <c:pt idx="7">
                  <c:v>10735.74293970738</c:v>
                </c:pt>
                <c:pt idx="8">
                  <c:v>2913.99297058259</c:v>
                </c:pt>
                <c:pt idx="9">
                  <c:v>-2921.742562172773</c:v>
                </c:pt>
                <c:pt idx="10">
                  <c:v>-6645.169046234576</c:v>
                </c:pt>
                <c:pt idx="11">
                  <c:v>-9938.957371251709</c:v>
                </c:pt>
                <c:pt idx="12">
                  <c:v>-11068.07024934981</c:v>
                </c:pt>
                <c:pt idx="13">
                  <c:v>-9643.48433901679</c:v>
                </c:pt>
                <c:pt idx="14">
                  <c:v>-5998.307853540105</c:v>
                </c:pt>
                <c:pt idx="15">
                  <c:v>1680.42525425116</c:v>
                </c:pt>
                <c:pt idx="16">
                  <c:v>12149.35611601833</c:v>
                </c:pt>
                <c:pt idx="17">
                  <c:v>16144.30550084588</c:v>
                </c:pt>
                <c:pt idx="18">
                  <c:v>16920.68915534283</c:v>
                </c:pt>
                <c:pt idx="19">
                  <c:v>17554.03398758319</c:v>
                </c:pt>
                <c:pt idx="20">
                  <c:v>16585.43653672597</c:v>
                </c:pt>
                <c:pt idx="21">
                  <c:v>16060.89324762642</c:v>
                </c:pt>
                <c:pt idx="22">
                  <c:v>14963.65392640038</c:v>
                </c:pt>
                <c:pt idx="23">
                  <c:v>15408.09085667434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8289912"/>
        <c:axId val="2097117976"/>
      </c:scatterChart>
      <c:valAx>
        <c:axId val="2108289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7117976"/>
        <c:crosses val="autoZero"/>
        <c:crossBetween val="midCat"/>
      </c:valAx>
      <c:valAx>
        <c:axId val="2097117976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2899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BAU'!$M$1</c:f>
              <c:strCache>
                <c:ptCount val="1"/>
                <c:pt idx="0">
                  <c:v>NetLoad-Imports-Storage-DR-Hydro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BAU'!$A$2:$A$25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BAU'!$M$2:$M$25</c:f>
              <c:numCache>
                <c:formatCode>_(* #,##0_);_(* \(#,##0\);_(* "-"??_);_(@_)</c:formatCode>
                <c:ptCount val="24"/>
                <c:pt idx="0">
                  <c:v>12528.63752984122</c:v>
                </c:pt>
                <c:pt idx="1">
                  <c:v>12275.62390712658</c:v>
                </c:pt>
                <c:pt idx="2">
                  <c:v>10825.46992586213</c:v>
                </c:pt>
                <c:pt idx="3">
                  <c:v>11872.6294051444</c:v>
                </c:pt>
                <c:pt idx="4">
                  <c:v>11492.29925221165</c:v>
                </c:pt>
                <c:pt idx="5">
                  <c:v>10178.20313501158</c:v>
                </c:pt>
                <c:pt idx="6">
                  <c:v>11601.78949230986</c:v>
                </c:pt>
                <c:pt idx="7">
                  <c:v>7814.56421862788</c:v>
                </c:pt>
                <c:pt idx="8">
                  <c:v>142.4566992330897</c:v>
                </c:pt>
                <c:pt idx="9">
                  <c:v>-3825.078321512271</c:v>
                </c:pt>
                <c:pt idx="10">
                  <c:v>-7416.212984174077</c:v>
                </c:pt>
                <c:pt idx="11">
                  <c:v>-9858.318701171214</c:v>
                </c:pt>
                <c:pt idx="12">
                  <c:v>-11091.53086316931</c:v>
                </c:pt>
                <c:pt idx="13">
                  <c:v>-9484.281018666291</c:v>
                </c:pt>
                <c:pt idx="14">
                  <c:v>-6260.664599539612</c:v>
                </c:pt>
                <c:pt idx="15">
                  <c:v>-1261.33012968834</c:v>
                </c:pt>
                <c:pt idx="16">
                  <c:v>9140.68977296883</c:v>
                </c:pt>
                <c:pt idx="17">
                  <c:v>12278.95629764638</c:v>
                </c:pt>
                <c:pt idx="18">
                  <c:v>13304.48042915333</c:v>
                </c:pt>
                <c:pt idx="19">
                  <c:v>14004.72885463369</c:v>
                </c:pt>
                <c:pt idx="20">
                  <c:v>11864.18352410647</c:v>
                </c:pt>
                <c:pt idx="21">
                  <c:v>12163.85103324692</c:v>
                </c:pt>
                <c:pt idx="22">
                  <c:v>10329.80904273088</c:v>
                </c:pt>
                <c:pt idx="23">
                  <c:v>9851.377040524831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0035720"/>
        <c:axId val="2124396472"/>
      </c:scatterChart>
      <c:valAx>
        <c:axId val="2090035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396472"/>
        <c:crosses val="autoZero"/>
        <c:crossBetween val="midCat"/>
      </c:valAx>
      <c:valAx>
        <c:axId val="2124396472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00357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tx>
            <c:strRef>
              <c:f>'Feb 8 Target'!$M$1</c:f>
              <c:strCache>
                <c:ptCount val="1"/>
                <c:pt idx="0">
                  <c:v>NetLoad-Imports-Storage-DR-Hydro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'Feb 8 Target'!$M$2:$M$26</c:f>
              <c:numCache>
                <c:formatCode>_(* #,##0_);_(* \(#,##0\);_(* "-"??_);_(@_)</c:formatCode>
                <c:ptCount val="25"/>
                <c:pt idx="0">
                  <c:v>11731.77390505277</c:v>
                </c:pt>
                <c:pt idx="1">
                  <c:v>10639.83728266484</c:v>
                </c:pt>
                <c:pt idx="2">
                  <c:v>10472.82667598929</c:v>
                </c:pt>
                <c:pt idx="3">
                  <c:v>11634.69478735852</c:v>
                </c:pt>
                <c:pt idx="4">
                  <c:v>10896.10719985649</c:v>
                </c:pt>
                <c:pt idx="5">
                  <c:v>9839.765583785862</c:v>
                </c:pt>
                <c:pt idx="6">
                  <c:v>10712.0817781929</c:v>
                </c:pt>
                <c:pt idx="7">
                  <c:v>5026.28561180215</c:v>
                </c:pt>
                <c:pt idx="8">
                  <c:v>3533.306017716663</c:v>
                </c:pt>
                <c:pt idx="9">
                  <c:v>2691.79544505733</c:v>
                </c:pt>
                <c:pt idx="10">
                  <c:v>2457.691022154344</c:v>
                </c:pt>
                <c:pt idx="11">
                  <c:v>2063.956287456623</c:v>
                </c:pt>
                <c:pt idx="12">
                  <c:v>943.4395351005683</c:v>
                </c:pt>
                <c:pt idx="13">
                  <c:v>820.400555240715</c:v>
                </c:pt>
                <c:pt idx="14">
                  <c:v>2230.055605868045</c:v>
                </c:pt>
                <c:pt idx="15">
                  <c:v>2849.629540359861</c:v>
                </c:pt>
                <c:pt idx="16">
                  <c:v>6134.225879396327</c:v>
                </c:pt>
                <c:pt idx="17">
                  <c:v>6782.049079599772</c:v>
                </c:pt>
                <c:pt idx="18">
                  <c:v>9416.9240673544</c:v>
                </c:pt>
                <c:pt idx="19">
                  <c:v>9128.393775785567</c:v>
                </c:pt>
                <c:pt idx="20">
                  <c:v>8502.02800683296</c:v>
                </c:pt>
                <c:pt idx="21">
                  <c:v>8444.751125228791</c:v>
                </c:pt>
                <c:pt idx="22">
                  <c:v>8051.8596031653</c:v>
                </c:pt>
                <c:pt idx="23">
                  <c:v>6613.881113386948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1716472"/>
        <c:axId val="2126276920"/>
      </c:scatterChart>
      <c:valAx>
        <c:axId val="2111716472"/>
        <c:scaling>
          <c:orientation val="minMax"/>
          <c:max val="25.0"/>
          <c:min val="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6276920"/>
        <c:crosses val="autoZero"/>
        <c:crossBetween val="midCat"/>
      </c:valAx>
      <c:valAx>
        <c:axId val="2126276920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716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tx>
            <c:strRef>
              <c:f>'Feb 8 Target'!$M$1</c:f>
              <c:strCache>
                <c:ptCount val="1"/>
                <c:pt idx="0">
                  <c:v>NetLoad-Imports-Storage-DR-Gas-Hydro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'Feb 8 Target'!$M$2:$M$26</c:f>
              <c:numCache>
                <c:formatCode>_(* #,##0_);_(* \(#,##0\);_(* "-"??_);_(@_)</c:formatCode>
                <c:ptCount val="25"/>
                <c:pt idx="0">
                  <c:v>-69.61057837342902</c:v>
                </c:pt>
                <c:pt idx="1">
                  <c:v>-128.8946873186605</c:v>
                </c:pt>
                <c:pt idx="2">
                  <c:v>-192.7026549308102</c:v>
                </c:pt>
                <c:pt idx="3">
                  <c:v>-254.8954572824805</c:v>
                </c:pt>
                <c:pt idx="4">
                  <c:v>-303.9387677230061</c:v>
                </c:pt>
                <c:pt idx="5">
                  <c:v>-541.1587970597283</c:v>
                </c:pt>
                <c:pt idx="6">
                  <c:v>-370.754032246708</c:v>
                </c:pt>
                <c:pt idx="7">
                  <c:v>-476.8543881978498</c:v>
                </c:pt>
                <c:pt idx="8">
                  <c:v>-578.283982283337</c:v>
                </c:pt>
                <c:pt idx="9">
                  <c:v>-738.29455494267</c:v>
                </c:pt>
                <c:pt idx="10">
                  <c:v>-972.3989778456557</c:v>
                </c:pt>
                <c:pt idx="11">
                  <c:v>-1323.133712543377</c:v>
                </c:pt>
                <c:pt idx="12">
                  <c:v>-1585.177430240652</c:v>
                </c:pt>
                <c:pt idx="13">
                  <c:v>-1196.091494769285</c:v>
                </c:pt>
                <c:pt idx="14">
                  <c:v>-802.7549533117844</c:v>
                </c:pt>
                <c:pt idx="15">
                  <c:v>-708.483679497138</c:v>
                </c:pt>
                <c:pt idx="16">
                  <c:v>-574.2532072217227</c:v>
                </c:pt>
                <c:pt idx="17">
                  <c:v>-514.9580699569278</c:v>
                </c:pt>
                <c:pt idx="18">
                  <c:v>-348.4105128851276</c:v>
                </c:pt>
                <c:pt idx="19">
                  <c:v>-371.7899883063614</c:v>
                </c:pt>
                <c:pt idx="20">
                  <c:v>-362.8419883755905</c:v>
                </c:pt>
                <c:pt idx="21">
                  <c:v>-355.9391904722487</c:v>
                </c:pt>
                <c:pt idx="22">
                  <c:v>-248.7692363061183</c:v>
                </c:pt>
                <c:pt idx="23">
                  <c:v>22.80985295909886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921480"/>
        <c:axId val="2110922072"/>
      </c:scatterChart>
      <c:valAx>
        <c:axId val="2110921480"/>
        <c:scaling>
          <c:orientation val="minMax"/>
          <c:max val="25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922072"/>
        <c:crosses val="autoZero"/>
        <c:crossBetween val="midCat"/>
      </c:valAx>
      <c:valAx>
        <c:axId val="2110922072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9214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tx>
            <c:strRef>
              <c:f>'Feb 8 BAU'!$N$1</c:f>
              <c:strCache>
                <c:ptCount val="1"/>
                <c:pt idx="0">
                  <c:v>NetLoad-Imports-Storage-DR-Gas-Hydro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'Feb 8 BAU'!$N$2:$N$25</c:f>
              <c:numCache>
                <c:formatCode>_(* #,##0_);_(* \(#,##0\);_(* "-"??_);_(@_)</c:formatCode>
                <c:ptCount val="24"/>
                <c:pt idx="0">
                  <c:v>441.6385391142176</c:v>
                </c:pt>
                <c:pt idx="1">
                  <c:v>715.9072268452788</c:v>
                </c:pt>
                <c:pt idx="2">
                  <c:v>-975.5719164637703</c:v>
                </c:pt>
                <c:pt idx="3">
                  <c:v>-70.39466577330676</c:v>
                </c:pt>
                <c:pt idx="4">
                  <c:v>247.0912981897491</c:v>
                </c:pt>
                <c:pt idx="5">
                  <c:v>-412.7198906148223</c:v>
                </c:pt>
                <c:pt idx="6">
                  <c:v>-308.8647169726389</c:v>
                </c:pt>
                <c:pt idx="7">
                  <c:v>-316.5754386096896</c:v>
                </c:pt>
                <c:pt idx="8">
                  <c:v>-5608.60222857491</c:v>
                </c:pt>
                <c:pt idx="9">
                  <c:v>-9701.378374042262</c:v>
                </c:pt>
                <c:pt idx="10">
                  <c:v>-13470.67181645408</c:v>
                </c:pt>
                <c:pt idx="11">
                  <c:v>-15598.56544941371</c:v>
                </c:pt>
                <c:pt idx="12">
                  <c:v>-16924.13547386331</c:v>
                </c:pt>
                <c:pt idx="13">
                  <c:v>-15264.7237668778</c:v>
                </c:pt>
                <c:pt idx="14">
                  <c:v>-12000.55768232461</c:v>
                </c:pt>
                <c:pt idx="15">
                  <c:v>-6949.93352131584</c:v>
                </c:pt>
                <c:pt idx="16">
                  <c:v>422.7009270082489</c:v>
                </c:pt>
                <c:pt idx="17">
                  <c:v>197.495017549678</c:v>
                </c:pt>
                <c:pt idx="18">
                  <c:v>529.9711371148314</c:v>
                </c:pt>
                <c:pt idx="19">
                  <c:v>-101.6264102278146</c:v>
                </c:pt>
                <c:pt idx="20">
                  <c:v>-355.7416083929347</c:v>
                </c:pt>
                <c:pt idx="21">
                  <c:v>471.1465187150188</c:v>
                </c:pt>
                <c:pt idx="22">
                  <c:v>17.58485227497658</c:v>
                </c:pt>
                <c:pt idx="23">
                  <c:v>1515.186311555708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9574888"/>
        <c:axId val="2108123864"/>
      </c:scatterChart>
      <c:valAx>
        <c:axId val="2089574888"/>
        <c:scaling>
          <c:orientation val="minMax"/>
          <c:max val="25.0"/>
          <c:min val="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8123864"/>
        <c:crosses val="autoZero"/>
        <c:crossBetween val="midCat"/>
      </c:valAx>
      <c:valAx>
        <c:axId val="2108123864"/>
        <c:scaling>
          <c:orientation val="minMax"/>
          <c:max val="3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MW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5748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chemeClr val="tx1"/>
                </a:solidFill>
              </a:rPr>
              <a:t>Feb 8th: Target- Enhanced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0107850206495"/>
          <c:y val="0.0977900849624247"/>
          <c:w val="0.452718345804822"/>
          <c:h val="0.83508474598504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Storage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Graphs!$B$2:$B$25</c:f>
              <c:numCache>
                <c:formatCode>_(* #,##0_);_(* \(#,##0\);_(* "-"??_);_(@_)</c:formatCode>
                <c:ptCount val="24"/>
                <c:pt idx="0">
                  <c:v>-27.1500015299971</c:v>
                </c:pt>
                <c:pt idx="1">
                  <c:v>-27.15000153000074</c:v>
                </c:pt>
                <c:pt idx="2">
                  <c:v>560.0</c:v>
                </c:pt>
                <c:pt idx="3">
                  <c:v>-747.5769341499981</c:v>
                </c:pt>
                <c:pt idx="4">
                  <c:v>-467.7760002600006</c:v>
                </c:pt>
                <c:pt idx="5">
                  <c:v>-416.9292552000006</c:v>
                </c:pt>
                <c:pt idx="6">
                  <c:v>1114.3405638</c:v>
                </c:pt>
                <c:pt idx="7">
                  <c:v>709.6940114404023</c:v>
                </c:pt>
                <c:pt idx="8">
                  <c:v>-1699.882181899502</c:v>
                </c:pt>
                <c:pt idx="9">
                  <c:v>-2637.200019830001</c:v>
                </c:pt>
                <c:pt idx="10">
                  <c:v>-4263.90748196</c:v>
                </c:pt>
                <c:pt idx="11">
                  <c:v>-4005.800025930002</c:v>
                </c:pt>
                <c:pt idx="12">
                  <c:v>-3390.300025930002</c:v>
                </c:pt>
                <c:pt idx="13">
                  <c:v>-3150.389808219999</c:v>
                </c:pt>
                <c:pt idx="14">
                  <c:v>-3644.007853659998</c:v>
                </c:pt>
                <c:pt idx="15">
                  <c:v>-3194.251225914802</c:v>
                </c:pt>
                <c:pt idx="16">
                  <c:v>36.65279143000225</c:v>
                </c:pt>
                <c:pt idx="17">
                  <c:v>4113.1021255561</c:v>
                </c:pt>
                <c:pt idx="18">
                  <c:v>4143.057687895998</c:v>
                </c:pt>
                <c:pt idx="19">
                  <c:v>3949.449756495898</c:v>
                </c:pt>
                <c:pt idx="20">
                  <c:v>2357.493758663298</c:v>
                </c:pt>
                <c:pt idx="21">
                  <c:v>1999.6657078404</c:v>
                </c:pt>
                <c:pt idx="22">
                  <c:v>960.0189500384003</c:v>
                </c:pt>
                <c:pt idx="23">
                  <c:v>0.0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Graphs!$C$1</c:f>
              <c:strCache>
                <c:ptCount val="1"/>
                <c:pt idx="0">
                  <c:v>DR,ScheduledEV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Graphs!$C$2:$C$25</c:f>
              <c:numCache>
                <c:formatCode>_(* #,##0_);_(* \(#,##0\);_(* "-"??_);_(@_)</c:formatCode>
                <c:ptCount val="24"/>
                <c:pt idx="0">
                  <c:v>817.703603825099</c:v>
                </c:pt>
                <c:pt idx="1">
                  <c:v>784.6076038251013</c:v>
                </c:pt>
                <c:pt idx="2">
                  <c:v>769.2766038250993</c:v>
                </c:pt>
                <c:pt idx="3">
                  <c:v>810.7866038250977</c:v>
                </c:pt>
                <c:pt idx="4">
                  <c:v>813.9966038251004</c:v>
                </c:pt>
                <c:pt idx="5">
                  <c:v>773.2766038250993</c:v>
                </c:pt>
                <c:pt idx="6">
                  <c:v>828.241603825098</c:v>
                </c:pt>
                <c:pt idx="7">
                  <c:v>664.2869238250969</c:v>
                </c:pt>
                <c:pt idx="8">
                  <c:v>642.5806038250994</c:v>
                </c:pt>
                <c:pt idx="9">
                  <c:v>-2296.297953464898</c:v>
                </c:pt>
                <c:pt idx="10">
                  <c:v>-2366.2393961749</c:v>
                </c:pt>
                <c:pt idx="11">
                  <c:v>-2366.490406174897</c:v>
                </c:pt>
                <c:pt idx="12">
                  <c:v>-2365.435136174895</c:v>
                </c:pt>
                <c:pt idx="13">
                  <c:v>-2365.216986174903</c:v>
                </c:pt>
                <c:pt idx="14">
                  <c:v>-2136.3240688849</c:v>
                </c:pt>
                <c:pt idx="15">
                  <c:v>501.629363825101</c:v>
                </c:pt>
                <c:pt idx="16">
                  <c:v>737.0956038250984</c:v>
                </c:pt>
                <c:pt idx="17">
                  <c:v>829.1486038250979</c:v>
                </c:pt>
                <c:pt idx="18">
                  <c:v>834.8106038250974</c:v>
                </c:pt>
                <c:pt idx="19">
                  <c:v>836.9086038251044</c:v>
                </c:pt>
                <c:pt idx="20">
                  <c:v>834.1126038251023</c:v>
                </c:pt>
                <c:pt idx="21">
                  <c:v>830.2696038251014</c:v>
                </c:pt>
                <c:pt idx="22">
                  <c:v>816.2706038250981</c:v>
                </c:pt>
                <c:pt idx="23">
                  <c:v>705.5716038251012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Graphs!$D$1</c:f>
              <c:strCache>
                <c:ptCount val="1"/>
                <c:pt idx="0">
                  <c:v>PhysicalImports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Graphs!$D$2:$D$25</c:f>
              <c:numCache>
                <c:formatCode>_(* #,##0_);_(* \(#,##0\);_(* "-"??_);_(@_)</c:formatCode>
                <c:ptCount val="24"/>
                <c:pt idx="0">
                  <c:v>5293.13930910123</c:v>
                </c:pt>
                <c:pt idx="1">
                  <c:v>5723.170732306156</c:v>
                </c:pt>
                <c:pt idx="2">
                  <c:v>5149.28208576871</c:v>
                </c:pt>
                <c:pt idx="3">
                  <c:v>4219.43958040148</c:v>
                </c:pt>
                <c:pt idx="4">
                  <c:v>3743.88489945751</c:v>
                </c:pt>
                <c:pt idx="5">
                  <c:v>4265.01093342813</c:v>
                </c:pt>
                <c:pt idx="6">
                  <c:v>3106.36894092711</c:v>
                </c:pt>
                <c:pt idx="7">
                  <c:v>4369.38211163145</c:v>
                </c:pt>
                <c:pt idx="8">
                  <c:v>3612.92457527879</c:v>
                </c:pt>
                <c:pt idx="9">
                  <c:v>2694.3518338307</c:v>
                </c:pt>
                <c:pt idx="10">
                  <c:v>1363.57473102268</c:v>
                </c:pt>
                <c:pt idx="11">
                  <c:v>229.500814383407</c:v>
                </c:pt>
                <c:pt idx="12">
                  <c:v>-261.72443137755</c:v>
                </c:pt>
                <c:pt idx="13">
                  <c:v>743.344578409317</c:v>
                </c:pt>
                <c:pt idx="14">
                  <c:v>2084.89443496398</c:v>
                </c:pt>
                <c:pt idx="15">
                  <c:v>3716.51315662397</c:v>
                </c:pt>
                <c:pt idx="16">
                  <c:v>8265.028143688645</c:v>
                </c:pt>
                <c:pt idx="17">
                  <c:v>7948.83406602013</c:v>
                </c:pt>
                <c:pt idx="18">
                  <c:v>10321.5547397626</c:v>
                </c:pt>
                <c:pt idx="19">
                  <c:v>9843.88920718453</c:v>
                </c:pt>
                <c:pt idx="20">
                  <c:v>9734.16288138474</c:v>
                </c:pt>
                <c:pt idx="21">
                  <c:v>10112.5858942698</c:v>
                </c:pt>
                <c:pt idx="22">
                  <c:v>9269.4880273733</c:v>
                </c:pt>
                <c:pt idx="23">
                  <c:v>9028.22457967505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Graphs!$E$1</c:f>
              <c:strCache>
                <c:ptCount val="1"/>
                <c:pt idx="0">
                  <c:v>CAGasCommit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Graphs!$E$2:$E$25</c:f>
              <c:numCache>
                <c:formatCode>_(* #,##0_);_(* \(#,##0\);_(* "-"??_);_(@_)</c:formatCode>
                <c:ptCount val="24"/>
                <c:pt idx="0">
                  <c:v>13110.47</c:v>
                </c:pt>
                <c:pt idx="1">
                  <c:v>13110.47</c:v>
                </c:pt>
                <c:pt idx="2">
                  <c:v>13110.47</c:v>
                </c:pt>
                <c:pt idx="3">
                  <c:v>13110.47</c:v>
                </c:pt>
                <c:pt idx="4">
                  <c:v>12503.37</c:v>
                </c:pt>
                <c:pt idx="5">
                  <c:v>11616.37</c:v>
                </c:pt>
                <c:pt idx="6">
                  <c:v>11616.37</c:v>
                </c:pt>
                <c:pt idx="7">
                  <c:v>5542.48</c:v>
                </c:pt>
                <c:pt idx="8">
                  <c:v>4216.48</c:v>
                </c:pt>
                <c:pt idx="9">
                  <c:v>3616.48</c:v>
                </c:pt>
                <c:pt idx="10">
                  <c:v>3616.48</c:v>
                </c:pt>
                <c:pt idx="11">
                  <c:v>3573.48</c:v>
                </c:pt>
                <c:pt idx="12">
                  <c:v>3573.48</c:v>
                </c:pt>
                <c:pt idx="13">
                  <c:v>3597.9</c:v>
                </c:pt>
                <c:pt idx="14">
                  <c:v>3634.16</c:v>
                </c:pt>
                <c:pt idx="15">
                  <c:v>3634.16</c:v>
                </c:pt>
                <c:pt idx="16">
                  <c:v>7270.29</c:v>
                </c:pt>
                <c:pt idx="17">
                  <c:v>7604.33</c:v>
                </c:pt>
                <c:pt idx="18">
                  <c:v>9981.78</c:v>
                </c:pt>
                <c:pt idx="19">
                  <c:v>9981.78</c:v>
                </c:pt>
                <c:pt idx="20">
                  <c:v>9007.59</c:v>
                </c:pt>
                <c:pt idx="21">
                  <c:v>9007.59</c:v>
                </c:pt>
                <c:pt idx="22">
                  <c:v>8657.29</c:v>
                </c:pt>
                <c:pt idx="23">
                  <c:v>8657.29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Graphs!$F$1</c:f>
              <c:strCache>
                <c:ptCount val="1"/>
                <c:pt idx="0">
                  <c:v>CAGasGen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Graphs!$F$2:$F$25</c:f>
              <c:numCache>
                <c:formatCode>_(* #,##0_);_(* \(#,##0\);_(* "-"??_);_(@_)</c:formatCode>
                <c:ptCount val="24"/>
                <c:pt idx="0">
                  <c:v>11801.3844834262</c:v>
                </c:pt>
                <c:pt idx="1">
                  <c:v>10768.7319699835</c:v>
                </c:pt>
                <c:pt idx="2">
                  <c:v>10665.5293309201</c:v>
                </c:pt>
                <c:pt idx="3">
                  <c:v>11889.590244641</c:v>
                </c:pt>
                <c:pt idx="4">
                  <c:v>11200.0459675795</c:v>
                </c:pt>
                <c:pt idx="5">
                  <c:v>10380.9243808456</c:v>
                </c:pt>
                <c:pt idx="6">
                  <c:v>11082.8358104396</c:v>
                </c:pt>
                <c:pt idx="7">
                  <c:v>5503.14</c:v>
                </c:pt>
                <c:pt idx="8">
                  <c:v>4111.59</c:v>
                </c:pt>
                <c:pt idx="9">
                  <c:v>3430.09</c:v>
                </c:pt>
                <c:pt idx="10">
                  <c:v>3430.09</c:v>
                </c:pt>
                <c:pt idx="11">
                  <c:v>3387.09</c:v>
                </c:pt>
                <c:pt idx="12">
                  <c:v>2528.61696534122</c:v>
                </c:pt>
                <c:pt idx="13">
                  <c:v>2016.49205001</c:v>
                </c:pt>
                <c:pt idx="14">
                  <c:v>3032.81055917983</c:v>
                </c:pt>
                <c:pt idx="15">
                  <c:v>3558.113219857</c:v>
                </c:pt>
                <c:pt idx="16">
                  <c:v>6708.479086618046</c:v>
                </c:pt>
                <c:pt idx="17">
                  <c:v>7297.0071495567</c:v>
                </c:pt>
                <c:pt idx="18">
                  <c:v>9765.33458023953</c:v>
                </c:pt>
                <c:pt idx="19">
                  <c:v>9500.18376409193</c:v>
                </c:pt>
                <c:pt idx="20">
                  <c:v>8864.869995208512</c:v>
                </c:pt>
                <c:pt idx="21">
                  <c:v>8800.69031570105</c:v>
                </c:pt>
                <c:pt idx="22">
                  <c:v>8300.628839471407</c:v>
                </c:pt>
                <c:pt idx="23">
                  <c:v>6591.07126042785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Graphs!$G$1</c:f>
              <c:strCache>
                <c:ptCount val="1"/>
                <c:pt idx="0">
                  <c:v>HydroGen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Graphs!$G$2:$G$25</c:f>
              <c:numCache>
                <c:formatCode>_(* #,##0_);_(* \(#,##0\);_(* "-"??_);_(@_)</c:formatCode>
                <c:ptCount val="24"/>
                <c:pt idx="0">
                  <c:v>4660.81972182</c:v>
                </c:pt>
                <c:pt idx="1">
                  <c:v>4342.02552692</c:v>
                </c:pt>
                <c:pt idx="2">
                  <c:v>3852.8543527</c:v>
                </c:pt>
                <c:pt idx="3">
                  <c:v>4251.06264892</c:v>
                </c:pt>
                <c:pt idx="4">
                  <c:v>4642.39959648</c:v>
                </c:pt>
                <c:pt idx="5">
                  <c:v>4780.87676832</c:v>
                </c:pt>
                <c:pt idx="6">
                  <c:v>3257.37158588</c:v>
                </c:pt>
                <c:pt idx="7">
                  <c:v>2110.62764138</c:v>
                </c:pt>
                <c:pt idx="8">
                  <c:v>2195.00483071</c:v>
                </c:pt>
                <c:pt idx="9">
                  <c:v>3328.29372095</c:v>
                </c:pt>
                <c:pt idx="10">
                  <c:v>3330.12178895</c:v>
                </c:pt>
                <c:pt idx="11">
                  <c:v>2187.31595071</c:v>
                </c:pt>
                <c:pt idx="12">
                  <c:v>2127.66571071</c:v>
                </c:pt>
                <c:pt idx="13">
                  <c:v>1983.70296871</c:v>
                </c:pt>
                <c:pt idx="14">
                  <c:v>2418.67437413</c:v>
                </c:pt>
                <c:pt idx="15">
                  <c:v>2518.09871469</c:v>
                </c:pt>
                <c:pt idx="16">
                  <c:v>2263.47177859</c:v>
                </c:pt>
                <c:pt idx="17">
                  <c:v>3339.788789859988</c:v>
                </c:pt>
                <c:pt idx="18">
                  <c:v>2655.03691909</c:v>
                </c:pt>
                <c:pt idx="19">
                  <c:v>2980.27483428</c:v>
                </c:pt>
                <c:pt idx="20">
                  <c:v>4033.27795007</c:v>
                </c:pt>
                <c:pt idx="21">
                  <c:v>2879.85043483</c:v>
                </c:pt>
                <c:pt idx="22">
                  <c:v>3852.76927752</c:v>
                </c:pt>
                <c:pt idx="23">
                  <c:v>4813.93173487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Graphs!$H$1</c:f>
              <c:strCache>
                <c:ptCount val="1"/>
                <c:pt idx="0">
                  <c:v>NetLoad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Graphs!$H$2:$H$25</c:f>
              <c:numCache>
                <c:formatCode>_(* #,##0_);_(* \(#,##0\);_(* "-"??_);_(@_)</c:formatCode>
                <c:ptCount val="24"/>
                <c:pt idx="0">
                  <c:v>22476.2865382691</c:v>
                </c:pt>
                <c:pt idx="1">
                  <c:v>21462.4911441861</c:v>
                </c:pt>
                <c:pt idx="2">
                  <c:v>20804.2397182831</c:v>
                </c:pt>
                <c:pt idx="3">
                  <c:v>20168.4066863551</c:v>
                </c:pt>
                <c:pt idx="4">
                  <c:v>19628.61229935909</c:v>
                </c:pt>
                <c:pt idx="5">
                  <c:v>19242.0006341591</c:v>
                </c:pt>
                <c:pt idx="6">
                  <c:v>19018.4044726251</c:v>
                </c:pt>
                <c:pt idx="7">
                  <c:v>12880.2763000791</c:v>
                </c:pt>
                <c:pt idx="8">
                  <c:v>8324.415257997291</c:v>
                </c:pt>
                <c:pt idx="9">
                  <c:v>3939.89001402829</c:v>
                </c:pt>
                <c:pt idx="10">
                  <c:v>821.752886398521</c:v>
                </c:pt>
                <c:pt idx="11">
                  <c:v>-1252.28101670741</c:v>
                </c:pt>
                <c:pt idx="12">
                  <c:v>-2148.2193588972</c:v>
                </c:pt>
                <c:pt idx="13">
                  <c:v>-1535.37477419424</c:v>
                </c:pt>
                <c:pt idx="14">
                  <c:v>995.032835299135</c:v>
                </c:pt>
                <c:pt idx="15">
                  <c:v>6391.61954958413</c:v>
                </c:pt>
                <c:pt idx="16">
                  <c:v>17436.4741969301</c:v>
                </c:pt>
                <c:pt idx="17">
                  <c:v>23012.9226648611</c:v>
                </c:pt>
                <c:pt idx="18">
                  <c:v>27371.3840179281</c:v>
                </c:pt>
                <c:pt idx="19">
                  <c:v>26738.9161775711</c:v>
                </c:pt>
                <c:pt idx="20">
                  <c:v>25461.0752007761</c:v>
                </c:pt>
                <c:pt idx="21">
                  <c:v>24267.1227659941</c:v>
                </c:pt>
                <c:pt idx="22">
                  <c:v>22950.4064619221</c:v>
                </c:pt>
                <c:pt idx="23">
                  <c:v>21161.6090317571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Graphs!$I$1</c:f>
              <c:strCache>
                <c:ptCount val="1"/>
                <c:pt idx="0">
                  <c:v>NetLoadBeforeCurtailment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Graphs!$A$2:$A$25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Graphs!$I$2:$I$25</c:f>
              <c:numCache>
                <c:formatCode>_(* #,##0_);_(* \(#,##0\);_(* "-"??_);_(@_)</c:formatCode>
                <c:ptCount val="24"/>
                <c:pt idx="0">
                  <c:v>22476.2865382691</c:v>
                </c:pt>
                <c:pt idx="1">
                  <c:v>21462.4911441861</c:v>
                </c:pt>
                <c:pt idx="2">
                  <c:v>20804.2397182831</c:v>
                </c:pt>
                <c:pt idx="3">
                  <c:v>20168.4066863551</c:v>
                </c:pt>
                <c:pt idx="4">
                  <c:v>19628.61229935909</c:v>
                </c:pt>
                <c:pt idx="5">
                  <c:v>19242.0006341591</c:v>
                </c:pt>
                <c:pt idx="6">
                  <c:v>19018.4044726251</c:v>
                </c:pt>
                <c:pt idx="7">
                  <c:v>12880.2763000791</c:v>
                </c:pt>
                <c:pt idx="8">
                  <c:v>8283.93384563105</c:v>
                </c:pt>
                <c:pt idx="9">
                  <c:v>3780.94302654313</c:v>
                </c:pt>
                <c:pt idx="10">
                  <c:v>521.240663992125</c:v>
                </c:pt>
                <c:pt idx="11">
                  <c:v>-1891.51737955487</c:v>
                </c:pt>
                <c:pt idx="12">
                  <c:v>-2946.35434767188</c:v>
                </c:pt>
                <c:pt idx="13">
                  <c:v>-1968.15869203487</c:v>
                </c:pt>
                <c:pt idx="14">
                  <c:v>953.292492417128</c:v>
                </c:pt>
                <c:pt idx="15">
                  <c:v>6391.61954958413</c:v>
                </c:pt>
                <c:pt idx="16">
                  <c:v>17436.4741969301</c:v>
                </c:pt>
                <c:pt idx="17">
                  <c:v>23012.9226648611</c:v>
                </c:pt>
                <c:pt idx="18">
                  <c:v>27371.3840179281</c:v>
                </c:pt>
                <c:pt idx="19">
                  <c:v>26738.9161775711</c:v>
                </c:pt>
                <c:pt idx="20">
                  <c:v>25461.0752007761</c:v>
                </c:pt>
                <c:pt idx="21">
                  <c:v>24267.1227659941</c:v>
                </c:pt>
                <c:pt idx="22">
                  <c:v>22950.4064619221</c:v>
                </c:pt>
                <c:pt idx="23">
                  <c:v>21161.6090317571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314952"/>
        <c:axId val="2112491256"/>
      </c:scatterChart>
      <c:valAx>
        <c:axId val="2110314952"/>
        <c:scaling>
          <c:orientation val="minMax"/>
          <c:max val="24.0"/>
          <c:min val="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>
                    <a:solidFill>
                      <a:schemeClr val="tx1"/>
                    </a:solidFill>
                  </a:rPr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491256"/>
        <c:crosses val="autoZero"/>
        <c:crossBetween val="midCat"/>
        <c:majorUnit val="4.0"/>
      </c:valAx>
      <c:valAx>
        <c:axId val="2112491256"/>
        <c:scaling>
          <c:orientation val="minMax"/>
          <c:min val="-1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>
                    <a:solidFill>
                      <a:schemeClr val="tx1"/>
                    </a:solidFill>
                  </a:rPr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3149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777977574258"/>
          <c:y val="0.250215362197333"/>
          <c:w val="0.363222022425742"/>
          <c:h val="0.5664206624779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1"/>
                </a:solidFill>
              </a:rPr>
              <a:t>Feb 8th: High</a:t>
            </a:r>
            <a:r>
              <a:rPr lang="en-US" sz="1800" baseline="0" dirty="0">
                <a:solidFill>
                  <a:schemeClr val="tx1"/>
                </a:solidFill>
              </a:rPr>
              <a:t> Solar</a:t>
            </a:r>
            <a:r>
              <a:rPr lang="en-US" sz="1800" dirty="0">
                <a:solidFill>
                  <a:schemeClr val="tx1"/>
                </a:solidFill>
              </a:rPr>
              <a:t>- Conventional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Graphs!$B$79</c:f>
              <c:strCache>
                <c:ptCount val="1"/>
                <c:pt idx="0">
                  <c:v>Storage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Graphs!$B$80:$B$103</c:f>
              <c:numCache>
                <c:formatCode>_(* #,##0_);_(* \(#,##0\);_(* "-"??_);_(@_)</c:formatCode>
                <c:ptCount val="24"/>
                <c:pt idx="0">
                  <c:v>-262.2650375968005</c:v>
                </c:pt>
                <c:pt idx="1">
                  <c:v>-119.4078947367998</c:v>
                </c:pt>
                <c:pt idx="2">
                  <c:v>-119.4078947368034</c:v>
                </c:pt>
                <c:pt idx="3">
                  <c:v>-816.25</c:v>
                </c:pt>
                <c:pt idx="4">
                  <c:v>-816.25</c:v>
                </c:pt>
                <c:pt idx="5">
                  <c:v>-144.2006791299973</c:v>
                </c:pt>
                <c:pt idx="6">
                  <c:v>978.6847111800016</c:v>
                </c:pt>
                <c:pt idx="7">
                  <c:v>-2487.800025929999</c:v>
                </c:pt>
                <c:pt idx="8">
                  <c:v>-1757.541142498001</c:v>
                </c:pt>
                <c:pt idx="9">
                  <c:v>-1895.893859095897</c:v>
                </c:pt>
                <c:pt idx="10">
                  <c:v>-2663.244004400003</c:v>
                </c:pt>
                <c:pt idx="11">
                  <c:v>-2242.460078105003</c:v>
                </c:pt>
                <c:pt idx="12">
                  <c:v>-2185.629488144999</c:v>
                </c:pt>
                <c:pt idx="13">
                  <c:v>-2190.588131467201</c:v>
                </c:pt>
                <c:pt idx="14">
                  <c:v>-1748.2001438445</c:v>
                </c:pt>
                <c:pt idx="15">
                  <c:v>-1401.526990388</c:v>
                </c:pt>
                <c:pt idx="16">
                  <c:v>-685.55007225</c:v>
                </c:pt>
                <c:pt idx="17">
                  <c:v>1819.222200935801</c:v>
                </c:pt>
                <c:pt idx="18">
                  <c:v>3646.002879537897</c:v>
                </c:pt>
                <c:pt idx="19">
                  <c:v>2460.565974992296</c:v>
                </c:pt>
                <c:pt idx="20">
                  <c:v>1669.4563399256</c:v>
                </c:pt>
                <c:pt idx="21">
                  <c:v>1548.6032246742</c:v>
                </c:pt>
                <c:pt idx="22">
                  <c:v>934.0960140624011</c:v>
                </c:pt>
                <c:pt idx="23">
                  <c:v>30.20004574999984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Graphs!$C$79</c:f>
              <c:strCache>
                <c:ptCount val="1"/>
                <c:pt idx="0">
                  <c:v>DR,ScheduledEV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Graphs!$C$80:$C$103</c:f>
              <c:numCache>
                <c:formatCode>_(* #,##0_);_(* \(#,##0\);_(* "-"??_);_(@_)</c:formatCode>
                <c:ptCount val="24"/>
                <c:pt idx="0">
                  <c:v>766.422584699499</c:v>
                </c:pt>
                <c:pt idx="1">
                  <c:v>813.9365846994982</c:v>
                </c:pt>
                <c:pt idx="2">
                  <c:v>760.8495846995029</c:v>
                </c:pt>
                <c:pt idx="3">
                  <c:v>807.6385846995</c:v>
                </c:pt>
                <c:pt idx="4">
                  <c:v>764.9135846995013</c:v>
                </c:pt>
                <c:pt idx="5">
                  <c:v>812.6555846994994</c:v>
                </c:pt>
                <c:pt idx="6">
                  <c:v>825.093584699498</c:v>
                </c:pt>
                <c:pt idx="7">
                  <c:v>656.0679711494994</c:v>
                </c:pt>
                <c:pt idx="8">
                  <c:v>432.1304701295011</c:v>
                </c:pt>
                <c:pt idx="9">
                  <c:v>-2273.930919300503</c:v>
                </c:pt>
                <c:pt idx="10">
                  <c:v>-2369.373415300498</c:v>
                </c:pt>
                <c:pt idx="11">
                  <c:v>-2370.817595300501</c:v>
                </c:pt>
                <c:pt idx="12">
                  <c:v>-2368.367415300498</c:v>
                </c:pt>
                <c:pt idx="13">
                  <c:v>-2142.906289060498</c:v>
                </c:pt>
                <c:pt idx="14">
                  <c:v>-2184.267426970498</c:v>
                </c:pt>
                <c:pt idx="15">
                  <c:v>496.9783814194996</c:v>
                </c:pt>
                <c:pt idx="16">
                  <c:v>694.7575846994984</c:v>
                </c:pt>
                <c:pt idx="17">
                  <c:v>826.000584699501</c:v>
                </c:pt>
                <c:pt idx="18">
                  <c:v>831.6625846995012</c:v>
                </c:pt>
                <c:pt idx="19">
                  <c:v>833.7605846995066</c:v>
                </c:pt>
                <c:pt idx="20">
                  <c:v>830.9645846995044</c:v>
                </c:pt>
                <c:pt idx="21">
                  <c:v>827.1215846995001</c:v>
                </c:pt>
                <c:pt idx="22">
                  <c:v>821.9335846995018</c:v>
                </c:pt>
                <c:pt idx="23">
                  <c:v>760.8185846995002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Graphs!$D$79</c:f>
              <c:strCache>
                <c:ptCount val="1"/>
                <c:pt idx="0">
                  <c:v>PhysicalImports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Graphs!$D$80:$D$103</c:f>
              <c:numCache>
                <c:formatCode>_(* #,##0_);_(* \(#,##0\);_(* "-"??_);_(@_)</c:formatCode>
                <c:ptCount val="24"/>
                <c:pt idx="0">
                  <c:v>6328.39361761958</c:v>
                </c:pt>
                <c:pt idx="1">
                  <c:v>5614.89179665122</c:v>
                </c:pt>
                <c:pt idx="2">
                  <c:v>6931.03699675267</c:v>
                </c:pt>
                <c:pt idx="3">
                  <c:v>5607.69282406561</c:v>
                </c:pt>
                <c:pt idx="4">
                  <c:v>5124.17402418235</c:v>
                </c:pt>
                <c:pt idx="5">
                  <c:v>5662.92233767242</c:v>
                </c:pt>
                <c:pt idx="6">
                  <c:v>4801.79956971014</c:v>
                </c:pt>
                <c:pt idx="7">
                  <c:v>4553.94797967612</c:v>
                </c:pt>
                <c:pt idx="8">
                  <c:v>4961.71148967608</c:v>
                </c:pt>
                <c:pt idx="9">
                  <c:v>5164.68971967613</c:v>
                </c:pt>
                <c:pt idx="10">
                  <c:v>5264.56609448104</c:v>
                </c:pt>
                <c:pt idx="11">
                  <c:v>5273.31879967618</c:v>
                </c:pt>
                <c:pt idx="12">
                  <c:v>5201.85901967727</c:v>
                </c:pt>
                <c:pt idx="13">
                  <c:v>5135.36377967709</c:v>
                </c:pt>
                <c:pt idx="14">
                  <c:v>5058.03176967607</c:v>
                </c:pt>
                <c:pt idx="15">
                  <c:v>4891.56231967613</c:v>
                </c:pt>
                <c:pt idx="16">
                  <c:v>7330.61103401617</c:v>
                </c:pt>
                <c:pt idx="17">
                  <c:v>7419.29204395382</c:v>
                </c:pt>
                <c:pt idx="18">
                  <c:v>9172.15696988176</c:v>
                </c:pt>
                <c:pt idx="19">
                  <c:v>9128.950295870009</c:v>
                </c:pt>
                <c:pt idx="20">
                  <c:v>9488.176399038925</c:v>
                </c:pt>
                <c:pt idx="21">
                  <c:v>8788.902374567881</c:v>
                </c:pt>
                <c:pt idx="22">
                  <c:v>9294.97960233372</c:v>
                </c:pt>
                <c:pt idx="23">
                  <c:v>7868.29221020716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Graphs!$E$79</c:f>
              <c:strCache>
                <c:ptCount val="1"/>
                <c:pt idx="0">
                  <c:v>CAGasCommit</c:v>
                </c:pt>
              </c:strCache>
            </c:strRef>
          </c:tx>
          <c:spPr>
            <a:ln w="1905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Graphs!$E$80:$E$103</c:f>
              <c:numCache>
                <c:formatCode>_(* #,##0_);_(* \(#,##0\);_(* "-"??_);_(@_)</c:formatCode>
                <c:ptCount val="24"/>
                <c:pt idx="0">
                  <c:v>14584.97</c:v>
                </c:pt>
                <c:pt idx="1">
                  <c:v>14584.97</c:v>
                </c:pt>
                <c:pt idx="2">
                  <c:v>14584.97</c:v>
                </c:pt>
                <c:pt idx="3">
                  <c:v>13920.37</c:v>
                </c:pt>
                <c:pt idx="4">
                  <c:v>13870.37</c:v>
                </c:pt>
                <c:pt idx="5">
                  <c:v>13870.37</c:v>
                </c:pt>
                <c:pt idx="6">
                  <c:v>13870.37</c:v>
                </c:pt>
                <c:pt idx="7">
                  <c:v>11142.97</c:v>
                </c:pt>
                <c:pt idx="8">
                  <c:v>9152.969999999983</c:v>
                </c:pt>
                <c:pt idx="9">
                  <c:v>9152.969999999983</c:v>
                </c:pt>
                <c:pt idx="10">
                  <c:v>9152.969999999983</c:v>
                </c:pt>
                <c:pt idx="11">
                  <c:v>8609.969999999983</c:v>
                </c:pt>
                <c:pt idx="12">
                  <c:v>8878.969999999983</c:v>
                </c:pt>
                <c:pt idx="13">
                  <c:v>8903.389999999985</c:v>
                </c:pt>
                <c:pt idx="14">
                  <c:v>8939.65</c:v>
                </c:pt>
                <c:pt idx="15">
                  <c:v>8939.65</c:v>
                </c:pt>
                <c:pt idx="16">
                  <c:v>10955.78</c:v>
                </c:pt>
                <c:pt idx="17">
                  <c:v>12974.18</c:v>
                </c:pt>
                <c:pt idx="18">
                  <c:v>13654.18</c:v>
                </c:pt>
                <c:pt idx="19">
                  <c:v>14910.21</c:v>
                </c:pt>
                <c:pt idx="20">
                  <c:v>14307.6</c:v>
                </c:pt>
                <c:pt idx="21">
                  <c:v>13398.78</c:v>
                </c:pt>
                <c:pt idx="22">
                  <c:v>12813.78</c:v>
                </c:pt>
                <c:pt idx="23">
                  <c:v>12813.78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Graphs!$F$79</c:f>
              <c:strCache>
                <c:ptCount val="1"/>
                <c:pt idx="0">
                  <c:v>CAGasGen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Graphs!$F$80:$F$103</c:f>
              <c:numCache>
                <c:formatCode>_(* #,##0_);_(* \(#,##0\);_(* "-"??_);_(@_)</c:formatCode>
                <c:ptCount val="24"/>
                <c:pt idx="0">
                  <c:v>12086.998990727</c:v>
                </c:pt>
                <c:pt idx="1">
                  <c:v>11559.7166802813</c:v>
                </c:pt>
                <c:pt idx="2">
                  <c:v>11801.0418423259</c:v>
                </c:pt>
                <c:pt idx="3">
                  <c:v>11943.0240709177</c:v>
                </c:pt>
                <c:pt idx="4">
                  <c:v>11245.2079540219</c:v>
                </c:pt>
                <c:pt idx="5">
                  <c:v>10590.9230256264</c:v>
                </c:pt>
                <c:pt idx="6">
                  <c:v>11910.6542092825</c:v>
                </c:pt>
                <c:pt idx="7">
                  <c:v>8131.13965723757</c:v>
                </c:pt>
                <c:pt idx="8">
                  <c:v>5751.058927808</c:v>
                </c:pt>
                <c:pt idx="9">
                  <c:v>5876.30005253</c:v>
                </c:pt>
                <c:pt idx="10">
                  <c:v>6054.45883228</c:v>
                </c:pt>
                <c:pt idx="11">
                  <c:v>5740.246748242495</c:v>
                </c:pt>
                <c:pt idx="12">
                  <c:v>5832.604610694</c:v>
                </c:pt>
                <c:pt idx="13">
                  <c:v>5780.4427482115</c:v>
                </c:pt>
                <c:pt idx="14">
                  <c:v>5739.893082785</c:v>
                </c:pt>
                <c:pt idx="15">
                  <c:v>5688.6033916275</c:v>
                </c:pt>
                <c:pt idx="16">
                  <c:v>8717.988845960581</c:v>
                </c:pt>
                <c:pt idx="17">
                  <c:v>12081.4612800967</c:v>
                </c:pt>
                <c:pt idx="18">
                  <c:v>12774.5092920385</c:v>
                </c:pt>
                <c:pt idx="19">
                  <c:v>14106.3552648615</c:v>
                </c:pt>
                <c:pt idx="20">
                  <c:v>12219.9251324994</c:v>
                </c:pt>
                <c:pt idx="21">
                  <c:v>11692.7045145319</c:v>
                </c:pt>
                <c:pt idx="22">
                  <c:v>10312.2241904559</c:v>
                </c:pt>
                <c:pt idx="23">
                  <c:v>8336.19072896913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Graphs!$G$79</c:f>
              <c:strCache>
                <c:ptCount val="1"/>
                <c:pt idx="0">
                  <c:v>HydroGen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Graphs!$G$80:$G$103</c:f>
              <c:numCache>
                <c:formatCode>_(* #,##0_);_(* \(#,##0\);_(* "-"??_);_(@_)</c:formatCode>
                <c:ptCount val="24"/>
                <c:pt idx="0">
                  <c:v>5000.97492458</c:v>
                </c:pt>
                <c:pt idx="1">
                  <c:v>4751.58383132</c:v>
                </c:pt>
                <c:pt idx="2">
                  <c:v>4320.85718658</c:v>
                </c:pt>
                <c:pt idx="3">
                  <c:v>4660.62095332</c:v>
                </c:pt>
                <c:pt idx="4">
                  <c:v>5114.14551914</c:v>
                </c:pt>
                <c:pt idx="5">
                  <c:v>4817.01133678</c:v>
                </c:pt>
                <c:pt idx="6">
                  <c:v>3094.4103956</c:v>
                </c:pt>
                <c:pt idx="7">
                  <c:v>2265.11074993</c:v>
                </c:pt>
                <c:pt idx="8">
                  <c:v>2339.40580122</c:v>
                </c:pt>
                <c:pt idx="9">
                  <c:v>3177.26667864</c:v>
                </c:pt>
                <c:pt idx="10">
                  <c:v>3140.41735324</c:v>
                </c:pt>
                <c:pt idx="11">
                  <c:v>2290.17892522</c:v>
                </c:pt>
                <c:pt idx="12">
                  <c:v>2391.828029119999</c:v>
                </c:pt>
                <c:pt idx="13">
                  <c:v>1983.70296871</c:v>
                </c:pt>
                <c:pt idx="14">
                  <c:v>2446.62417297</c:v>
                </c:pt>
                <c:pt idx="15">
                  <c:v>2444.77700252</c:v>
                </c:pt>
                <c:pt idx="16">
                  <c:v>2313.90875835</c:v>
                </c:pt>
                <c:pt idx="17">
                  <c:v>3039.3486185</c:v>
                </c:pt>
                <c:pt idx="18">
                  <c:v>2784.54614149</c:v>
                </c:pt>
                <c:pt idx="19">
                  <c:v>2715.54454825</c:v>
                </c:pt>
                <c:pt idx="20">
                  <c:v>3890.288427919998</c:v>
                </c:pt>
                <c:pt idx="21">
                  <c:v>3069.92062968</c:v>
                </c:pt>
                <c:pt idx="22">
                  <c:v>3811.91129897</c:v>
                </c:pt>
                <c:pt idx="23">
                  <c:v>4795.89523145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Graphs!$H$79</c:f>
              <c:strCache>
                <c:ptCount val="1"/>
                <c:pt idx="0">
                  <c:v>NetLoad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Graphs!$H$80:$H$103</c:f>
              <c:numCache>
                <c:formatCode>_(* #,##0_);_(* \(#,##0\);_(* "-"??_);_(@_)</c:formatCode>
                <c:ptCount val="24"/>
                <c:pt idx="0">
                  <c:v>24362.1636191435</c:v>
                </c:pt>
                <c:pt idx="1">
                  <c:v>23336.6282250605</c:v>
                </c:pt>
                <c:pt idx="2">
                  <c:v>22718.8057991575</c:v>
                </c:pt>
                <c:pt idx="3">
                  <c:v>22132.3317672295</c:v>
                </c:pt>
                <c:pt idx="4">
                  <c:v>21679.2823802335</c:v>
                </c:pt>
                <c:pt idx="5">
                  <c:v>21326.5917150335</c:v>
                </c:pt>
                <c:pt idx="6">
                  <c:v>21301.7777534995</c:v>
                </c:pt>
                <c:pt idx="7">
                  <c:v>13284.2619751747</c:v>
                </c:pt>
                <c:pt idx="8">
                  <c:v>12111.4748396063</c:v>
                </c:pt>
                <c:pt idx="9">
                  <c:v>10463.4777247665</c:v>
                </c:pt>
                <c:pt idx="10">
                  <c:v>9875.82613589691</c:v>
                </c:pt>
                <c:pt idx="11">
                  <c:v>9089.21727052911</c:v>
                </c:pt>
                <c:pt idx="12">
                  <c:v>9290.65079597605</c:v>
                </c:pt>
                <c:pt idx="13">
                  <c:v>8958.914610458831</c:v>
                </c:pt>
                <c:pt idx="14">
                  <c:v>9609.32810552567</c:v>
                </c:pt>
                <c:pt idx="15">
                  <c:v>12269.168757087</c:v>
                </c:pt>
                <c:pt idx="16">
                  <c:v>18954.11122768449</c:v>
                </c:pt>
                <c:pt idx="17">
                  <c:v>25427.5138957355</c:v>
                </c:pt>
                <c:pt idx="18">
                  <c:v>29747.5431547625</c:v>
                </c:pt>
                <c:pt idx="19">
                  <c:v>29143.55025844545</c:v>
                </c:pt>
                <c:pt idx="20">
                  <c:v>27743.0692756905</c:v>
                </c:pt>
                <c:pt idx="21">
                  <c:v>26398.3988468685</c:v>
                </c:pt>
                <c:pt idx="22">
                  <c:v>25192.7295427965</c:v>
                </c:pt>
                <c:pt idx="23">
                  <c:v>23306.5831126315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Graphs!$I$79</c:f>
              <c:strCache>
                <c:ptCount val="1"/>
                <c:pt idx="0">
                  <c:v>NetLoadBeforeCurtailment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Graphs!$A$80:$A$103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Graphs!$I$80:$I$103</c:f>
              <c:numCache>
                <c:formatCode>_(* #,##0_);_(* \(#,##0\);_(* "-"??_);_(@_)</c:formatCode>
                <c:ptCount val="24"/>
                <c:pt idx="0">
                  <c:v>24362.1636191435</c:v>
                </c:pt>
                <c:pt idx="1">
                  <c:v>23336.6282250605</c:v>
                </c:pt>
                <c:pt idx="2">
                  <c:v>22718.8057991575</c:v>
                </c:pt>
                <c:pt idx="3">
                  <c:v>22132.3317672295</c:v>
                </c:pt>
                <c:pt idx="4">
                  <c:v>21679.2823802335</c:v>
                </c:pt>
                <c:pt idx="5">
                  <c:v>21326.5917150335</c:v>
                </c:pt>
                <c:pt idx="6">
                  <c:v>21301.7777534995</c:v>
                </c:pt>
                <c:pt idx="7">
                  <c:v>12801.8908934535</c:v>
                </c:pt>
                <c:pt idx="8">
                  <c:v>6118.16331776067</c:v>
                </c:pt>
                <c:pt idx="9">
                  <c:v>347.05329840746</c:v>
                </c:pt>
                <c:pt idx="10">
                  <c:v>-4043.84695615354</c:v>
                </c:pt>
                <c:pt idx="11">
                  <c:v>-6908.09864968054</c:v>
                </c:pt>
                <c:pt idx="12">
                  <c:v>-8051.840717817538</c:v>
                </c:pt>
                <c:pt idx="13">
                  <c:v>-6698.7086908069</c:v>
                </c:pt>
                <c:pt idx="14">
                  <c:v>-2688.47622770854</c:v>
                </c:pt>
                <c:pt idx="15">
                  <c:v>5170.46058353929</c:v>
                </c:pt>
                <c:pt idx="16">
                  <c:v>18794.4170777845</c:v>
                </c:pt>
                <c:pt idx="17">
                  <c:v>25382.81974573549</c:v>
                </c:pt>
                <c:pt idx="18">
                  <c:v>29738.8490047625</c:v>
                </c:pt>
                <c:pt idx="19">
                  <c:v>29143.55025844545</c:v>
                </c:pt>
                <c:pt idx="20">
                  <c:v>27743.0692756905</c:v>
                </c:pt>
                <c:pt idx="21">
                  <c:v>26398.3988468685</c:v>
                </c:pt>
                <c:pt idx="22">
                  <c:v>25192.7295427965</c:v>
                </c:pt>
                <c:pt idx="23">
                  <c:v>23306.5831126315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3287240"/>
        <c:axId val="2122684376"/>
      </c:scatterChart>
      <c:valAx>
        <c:axId val="2113287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>
                    <a:solidFill>
                      <a:schemeClr val="tx1"/>
                    </a:solidFill>
                  </a:rPr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684376"/>
        <c:crosses val="autoZero"/>
        <c:crossBetween val="midCat"/>
      </c:valAx>
      <c:valAx>
        <c:axId val="2122684376"/>
        <c:scaling>
          <c:orientation val="minMax"/>
          <c:max val="3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>
                    <a:solidFill>
                      <a:schemeClr val="tx1"/>
                    </a:solidFill>
                  </a:rPr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2872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Target'!$I$1</c:f>
              <c:strCache>
                <c:ptCount val="1"/>
                <c:pt idx="0">
                  <c:v>NetLoadBeforeCurtailment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Target'!$A$2:$A$25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Target'!$I$2:$I$25</c:f>
              <c:numCache>
                <c:formatCode>_(* #,##0_);_(* \(#,##0\);_(* "-"??_);_(@_)</c:formatCode>
                <c:ptCount val="24"/>
                <c:pt idx="0">
                  <c:v>22476.2865382691</c:v>
                </c:pt>
                <c:pt idx="1">
                  <c:v>21462.4911441861</c:v>
                </c:pt>
                <c:pt idx="2">
                  <c:v>20804.2397182831</c:v>
                </c:pt>
                <c:pt idx="3">
                  <c:v>20168.4066863551</c:v>
                </c:pt>
                <c:pt idx="4">
                  <c:v>19628.61229935909</c:v>
                </c:pt>
                <c:pt idx="5">
                  <c:v>19242.0006341591</c:v>
                </c:pt>
                <c:pt idx="6">
                  <c:v>19018.4044726251</c:v>
                </c:pt>
                <c:pt idx="7">
                  <c:v>12880.2763000791</c:v>
                </c:pt>
                <c:pt idx="8">
                  <c:v>8283.93384563105</c:v>
                </c:pt>
                <c:pt idx="9">
                  <c:v>3780.94302654313</c:v>
                </c:pt>
                <c:pt idx="10">
                  <c:v>521.240663992125</c:v>
                </c:pt>
                <c:pt idx="11">
                  <c:v>-1891.51737955487</c:v>
                </c:pt>
                <c:pt idx="12">
                  <c:v>-2946.35434767188</c:v>
                </c:pt>
                <c:pt idx="13">
                  <c:v>-1968.15869203487</c:v>
                </c:pt>
                <c:pt idx="14">
                  <c:v>953.292492417128</c:v>
                </c:pt>
                <c:pt idx="15">
                  <c:v>6391.61954958413</c:v>
                </c:pt>
                <c:pt idx="16">
                  <c:v>17436.4741969301</c:v>
                </c:pt>
                <c:pt idx="17">
                  <c:v>23012.9226648611</c:v>
                </c:pt>
                <c:pt idx="18">
                  <c:v>27371.3840179281</c:v>
                </c:pt>
                <c:pt idx="19">
                  <c:v>26738.9161775711</c:v>
                </c:pt>
                <c:pt idx="20">
                  <c:v>25461.0752007761</c:v>
                </c:pt>
                <c:pt idx="21">
                  <c:v>24267.1227659941</c:v>
                </c:pt>
                <c:pt idx="22">
                  <c:v>22950.4064619221</c:v>
                </c:pt>
                <c:pt idx="23">
                  <c:v>21161.6090317571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8959096"/>
        <c:axId val="2110752216"/>
      </c:scatterChart>
      <c:valAx>
        <c:axId val="2088959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752216"/>
        <c:crosses val="autoZero"/>
        <c:crossBetween val="midCat"/>
      </c:valAx>
      <c:valAx>
        <c:axId val="2110752216"/>
        <c:scaling>
          <c:orientation val="minMax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959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BAU'!$I$1</c:f>
              <c:strCache>
                <c:ptCount val="1"/>
                <c:pt idx="0">
                  <c:v>NetLoadBeforeCurtailment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BAU'!$A$2:$A$25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BAU'!$I$2:$I$25</c:f>
              <c:numCache>
                <c:formatCode>_(* #,##0_);_(* \(#,##0\);_(* "-"??_);_(@_)</c:formatCode>
                <c:ptCount val="24"/>
                <c:pt idx="0">
                  <c:v>24362.1636191435</c:v>
                </c:pt>
                <c:pt idx="1">
                  <c:v>23336.6282250605</c:v>
                </c:pt>
                <c:pt idx="2">
                  <c:v>22718.8057991575</c:v>
                </c:pt>
                <c:pt idx="3">
                  <c:v>22132.3317672295</c:v>
                </c:pt>
                <c:pt idx="4">
                  <c:v>21679.2823802335</c:v>
                </c:pt>
                <c:pt idx="5">
                  <c:v>21326.5917150335</c:v>
                </c:pt>
                <c:pt idx="6">
                  <c:v>21301.7777534995</c:v>
                </c:pt>
                <c:pt idx="7">
                  <c:v>12801.8908934535</c:v>
                </c:pt>
                <c:pt idx="8">
                  <c:v>6118.16331776067</c:v>
                </c:pt>
                <c:pt idx="9">
                  <c:v>347.05329840746</c:v>
                </c:pt>
                <c:pt idx="10">
                  <c:v>-4043.84695615354</c:v>
                </c:pt>
                <c:pt idx="11">
                  <c:v>-6908.09864968054</c:v>
                </c:pt>
                <c:pt idx="12">
                  <c:v>-8051.840717817538</c:v>
                </c:pt>
                <c:pt idx="13">
                  <c:v>-6698.7086908069</c:v>
                </c:pt>
                <c:pt idx="14">
                  <c:v>-2688.47622770854</c:v>
                </c:pt>
                <c:pt idx="15">
                  <c:v>5170.46058353929</c:v>
                </c:pt>
                <c:pt idx="16">
                  <c:v>18794.4170777845</c:v>
                </c:pt>
                <c:pt idx="17">
                  <c:v>25382.81974573549</c:v>
                </c:pt>
                <c:pt idx="18">
                  <c:v>29738.8490047625</c:v>
                </c:pt>
                <c:pt idx="19">
                  <c:v>29143.55025844545</c:v>
                </c:pt>
                <c:pt idx="20">
                  <c:v>27743.0692756905</c:v>
                </c:pt>
                <c:pt idx="21">
                  <c:v>26398.3988468685</c:v>
                </c:pt>
                <c:pt idx="22">
                  <c:v>25192.7295427965</c:v>
                </c:pt>
                <c:pt idx="23">
                  <c:v>23306.5831126315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7975512"/>
        <c:axId val="2107727304"/>
      </c:scatterChart>
      <c:valAx>
        <c:axId val="2107975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727304"/>
        <c:crosses val="autoZero"/>
        <c:crossBetween val="midCat"/>
      </c:valAx>
      <c:valAx>
        <c:axId val="2107727304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7975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Target'!$J$1</c:f>
              <c:strCache>
                <c:ptCount val="1"/>
                <c:pt idx="0">
                  <c:v>NetLoad-Imports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Target'!$A$2:$A$25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Target'!$J$2:$J$25</c:f>
              <c:numCache>
                <c:formatCode>_(* #,##0_);_(* \(#,##0\);_(* "-"??_);_(@_)</c:formatCode>
                <c:ptCount val="24"/>
                <c:pt idx="0">
                  <c:v>17183.14722916787</c:v>
                </c:pt>
                <c:pt idx="1">
                  <c:v>15739.32041187994</c:v>
                </c:pt>
                <c:pt idx="2">
                  <c:v>15654.95763251439</c:v>
                </c:pt>
                <c:pt idx="3">
                  <c:v>15948.96710595362</c:v>
                </c:pt>
                <c:pt idx="4">
                  <c:v>15884.72739990159</c:v>
                </c:pt>
                <c:pt idx="5">
                  <c:v>14976.98970073097</c:v>
                </c:pt>
                <c:pt idx="6">
                  <c:v>15912.03553169799</c:v>
                </c:pt>
                <c:pt idx="7">
                  <c:v>8510.894188447643</c:v>
                </c:pt>
                <c:pt idx="8">
                  <c:v>4671.00927035226</c:v>
                </c:pt>
                <c:pt idx="9">
                  <c:v>1086.59119271243</c:v>
                </c:pt>
                <c:pt idx="10">
                  <c:v>-842.3340670305544</c:v>
                </c:pt>
                <c:pt idx="11">
                  <c:v>-2121.018193938277</c:v>
                </c:pt>
                <c:pt idx="12">
                  <c:v>-2684.62991629433</c:v>
                </c:pt>
                <c:pt idx="13">
                  <c:v>-2711.503270444187</c:v>
                </c:pt>
                <c:pt idx="14">
                  <c:v>-1131.601942546852</c:v>
                </c:pt>
                <c:pt idx="15">
                  <c:v>2675.10639296016</c:v>
                </c:pt>
                <c:pt idx="16">
                  <c:v>9171.446053241429</c:v>
                </c:pt>
                <c:pt idx="17">
                  <c:v>15064.08859884097</c:v>
                </c:pt>
                <c:pt idx="18">
                  <c:v>17049.82927816549</c:v>
                </c:pt>
                <c:pt idx="19">
                  <c:v>16895.02697038655</c:v>
                </c:pt>
                <c:pt idx="20">
                  <c:v>15726.91231939136</c:v>
                </c:pt>
                <c:pt idx="21">
                  <c:v>14154.5368717243</c:v>
                </c:pt>
                <c:pt idx="22">
                  <c:v>13680.9184345488</c:v>
                </c:pt>
                <c:pt idx="23">
                  <c:v>12133.38445208205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5994680"/>
        <c:axId val="2036562504"/>
      </c:scatterChart>
      <c:valAx>
        <c:axId val="2095994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562504"/>
        <c:crosses val="autoZero"/>
        <c:crossBetween val="midCat"/>
      </c:valAx>
      <c:valAx>
        <c:axId val="2036562504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59946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BAU'!$J$1</c:f>
              <c:strCache>
                <c:ptCount val="1"/>
                <c:pt idx="0">
                  <c:v>NetLoad-Imports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BAU'!$A$2:$A$25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BAU'!$J$2:$J$25</c:f>
              <c:numCache>
                <c:formatCode>_(* #,##0_);_(* \(#,##0\);_(* "-"??_);_(@_)</c:formatCode>
                <c:ptCount val="24"/>
                <c:pt idx="0">
                  <c:v>18033.77000152392</c:v>
                </c:pt>
                <c:pt idx="1">
                  <c:v>17721.73642840928</c:v>
                </c:pt>
                <c:pt idx="2">
                  <c:v>15787.76880240483</c:v>
                </c:pt>
                <c:pt idx="3">
                  <c:v>16524.6389431639</c:v>
                </c:pt>
                <c:pt idx="4">
                  <c:v>16555.10835605115</c:v>
                </c:pt>
                <c:pt idx="5">
                  <c:v>15663.66937736108</c:v>
                </c:pt>
                <c:pt idx="6">
                  <c:v>16499.97818378936</c:v>
                </c:pt>
                <c:pt idx="7">
                  <c:v>8247.942913777371</c:v>
                </c:pt>
                <c:pt idx="8">
                  <c:v>1156.45182808459</c:v>
                </c:pt>
                <c:pt idx="9">
                  <c:v>-4817.63642126867</c:v>
                </c:pt>
                <c:pt idx="10">
                  <c:v>-9308.41305063458</c:v>
                </c:pt>
                <c:pt idx="11">
                  <c:v>-12181.41744935672</c:v>
                </c:pt>
                <c:pt idx="12">
                  <c:v>-13253.69973749481</c:v>
                </c:pt>
                <c:pt idx="13">
                  <c:v>-11834.07247048399</c:v>
                </c:pt>
                <c:pt idx="14">
                  <c:v>-7746.507997384605</c:v>
                </c:pt>
                <c:pt idx="15">
                  <c:v>278.8982638631605</c:v>
                </c:pt>
                <c:pt idx="16">
                  <c:v>11463.80604376833</c:v>
                </c:pt>
                <c:pt idx="17">
                  <c:v>17963.52770178168</c:v>
                </c:pt>
                <c:pt idx="18">
                  <c:v>20566.69203488073</c:v>
                </c:pt>
                <c:pt idx="19">
                  <c:v>20014.59996257544</c:v>
                </c:pt>
                <c:pt idx="20">
                  <c:v>18254.89287665157</c:v>
                </c:pt>
                <c:pt idx="21">
                  <c:v>17609.49647230062</c:v>
                </c:pt>
                <c:pt idx="22">
                  <c:v>15897.74994046278</c:v>
                </c:pt>
                <c:pt idx="23">
                  <c:v>15438.29090242434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5431432"/>
        <c:axId val="2113725912"/>
      </c:scatterChart>
      <c:valAx>
        <c:axId val="2055431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725912"/>
        <c:crosses val="autoZero"/>
        <c:crossBetween val="midCat"/>
      </c:valAx>
      <c:valAx>
        <c:axId val="2113725912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5431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Target'!$K$1</c:f>
              <c:strCache>
                <c:ptCount val="1"/>
                <c:pt idx="0">
                  <c:v>NetLoad-Imports-Storage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Target'!$A$2:$A$25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Target'!$K$2:$K$25</c:f>
              <c:numCache>
                <c:formatCode>_(* #,##0_);_(* \(#,##0\);_(* "-"??_);_(@_)</c:formatCode>
                <c:ptCount val="24"/>
                <c:pt idx="0">
                  <c:v>17210.29723069787</c:v>
                </c:pt>
                <c:pt idx="1">
                  <c:v>15766.47041340994</c:v>
                </c:pt>
                <c:pt idx="2">
                  <c:v>15094.95763251439</c:v>
                </c:pt>
                <c:pt idx="3">
                  <c:v>16696.54404010362</c:v>
                </c:pt>
                <c:pt idx="4">
                  <c:v>16352.5034001616</c:v>
                </c:pt>
                <c:pt idx="5">
                  <c:v>15393.91895593097</c:v>
                </c:pt>
                <c:pt idx="6">
                  <c:v>14797.694967898</c:v>
                </c:pt>
                <c:pt idx="7">
                  <c:v>7801.200177007247</c:v>
                </c:pt>
                <c:pt idx="8">
                  <c:v>6370.891452251762</c:v>
                </c:pt>
                <c:pt idx="9">
                  <c:v>3723.791212542431</c:v>
                </c:pt>
                <c:pt idx="10">
                  <c:v>3421.573414929444</c:v>
                </c:pt>
                <c:pt idx="11">
                  <c:v>1884.781831991726</c:v>
                </c:pt>
                <c:pt idx="12">
                  <c:v>705.6701096356725</c:v>
                </c:pt>
                <c:pt idx="13">
                  <c:v>438.8865377758119</c:v>
                </c:pt>
                <c:pt idx="14">
                  <c:v>2512.405911113146</c:v>
                </c:pt>
                <c:pt idx="15">
                  <c:v>5869.357618874963</c:v>
                </c:pt>
                <c:pt idx="16">
                  <c:v>9134.79326181143</c:v>
                </c:pt>
                <c:pt idx="17">
                  <c:v>10950.98647328487</c:v>
                </c:pt>
                <c:pt idx="18">
                  <c:v>12906.7715902695</c:v>
                </c:pt>
                <c:pt idx="19">
                  <c:v>12945.57721389067</c:v>
                </c:pt>
                <c:pt idx="20">
                  <c:v>13369.41856072806</c:v>
                </c:pt>
                <c:pt idx="21">
                  <c:v>12154.8711638839</c:v>
                </c:pt>
                <c:pt idx="22">
                  <c:v>12720.8994845104</c:v>
                </c:pt>
                <c:pt idx="23">
                  <c:v>12133.38445208205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1350120"/>
        <c:axId val="2109869240"/>
      </c:scatterChart>
      <c:valAx>
        <c:axId val="2111350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869240"/>
        <c:crosses val="autoZero"/>
        <c:crossBetween val="midCat"/>
      </c:valAx>
      <c:valAx>
        <c:axId val="2109869240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350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'Feb 8 BAU'!$K$1</c:f>
              <c:strCache>
                <c:ptCount val="1"/>
                <c:pt idx="0">
                  <c:v>NetLoad-Imports-Storage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'Feb 8 BAU'!$A$2:$A$25</c:f>
              <c:numCache>
                <c:formatCode>0</c:formatCode>
                <c:ptCount val="2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</c:numCache>
            </c:numRef>
          </c:xVal>
          <c:yVal>
            <c:numRef>
              <c:f>'Feb 8 BAU'!$K$2:$K$25</c:f>
              <c:numCache>
                <c:formatCode>_(* #,##0_);_(* \(#,##0\);_(* "-"??_);_(@_)</c:formatCode>
                <c:ptCount val="24"/>
                <c:pt idx="0">
                  <c:v>16458.40195867731</c:v>
                </c:pt>
                <c:pt idx="1">
                  <c:v>15596.23833245268</c:v>
                </c:pt>
                <c:pt idx="2">
                  <c:v>15248.71041913723</c:v>
                </c:pt>
                <c:pt idx="3">
                  <c:v>14690.10285488729</c:v>
                </c:pt>
                <c:pt idx="4">
                  <c:v>14878.05074589455</c:v>
                </c:pt>
                <c:pt idx="5">
                  <c:v>14193.62443661448</c:v>
                </c:pt>
                <c:pt idx="6">
                  <c:v>13726.28300055276</c:v>
                </c:pt>
                <c:pt idx="7">
                  <c:v>10279.76543860078</c:v>
                </c:pt>
                <c:pt idx="8">
                  <c:v>4900.198582293923</c:v>
                </c:pt>
                <c:pt idx="9">
                  <c:v>1522.29892913577</c:v>
                </c:pt>
                <c:pt idx="10">
                  <c:v>-1712.400174526005</c:v>
                </c:pt>
                <c:pt idx="11">
                  <c:v>-3698.828392618674</c:v>
                </c:pt>
                <c:pt idx="12">
                  <c:v>-5043.486542703867</c:v>
                </c:pt>
                <c:pt idx="13">
                  <c:v>-4374.048099856082</c:v>
                </c:pt>
                <c:pt idx="14">
                  <c:v>-1715.33226126117</c:v>
                </c:pt>
                <c:pt idx="15">
                  <c:v>4034.94713901137</c:v>
                </c:pt>
                <c:pt idx="16">
                  <c:v>10901.23304918173</c:v>
                </c:pt>
                <c:pt idx="17">
                  <c:v>13232.92222251688</c:v>
                </c:pt>
                <c:pt idx="18">
                  <c:v>14658.63598840413</c:v>
                </c:pt>
                <c:pt idx="19">
                  <c:v>15044.1936128769</c:v>
                </c:pt>
                <c:pt idx="20">
                  <c:v>14060.61392769957</c:v>
                </c:pt>
                <c:pt idx="21">
                  <c:v>13816.12308737662</c:v>
                </c:pt>
                <c:pt idx="22">
                  <c:v>12976.11226847558</c:v>
                </c:pt>
                <c:pt idx="23">
                  <c:v>13323.76777306774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1724952"/>
        <c:axId val="2069494312"/>
      </c:scatterChart>
      <c:valAx>
        <c:axId val="2111724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494312"/>
        <c:crosses val="autoZero"/>
        <c:crossBetween val="midCat"/>
      </c:valAx>
      <c:valAx>
        <c:axId val="2069494312"/>
        <c:scaling>
          <c:orientation val="minMax"/>
          <c:max val="30000.0"/>
          <c:min val="-2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724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7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2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2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6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3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6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0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5333F-24F3-054F-A034-56BE2753D95C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9D29-6D1A-AB4F-B078-AD55B7763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0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2.xml"/><Relationship Id="rId3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4.xml"/><Relationship Id="rId3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8.xml"/><Relationship Id="rId3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Relationship Id="rId3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 Carbon Grid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WCEA</a:t>
            </a:r>
          </a:p>
          <a:p>
            <a:r>
              <a:rPr lang="en-US" dirty="0" smtClean="0"/>
              <a:t>San Francisco, CA</a:t>
            </a:r>
          </a:p>
          <a:p>
            <a:r>
              <a:rPr lang="en-US" dirty="0" smtClean="0"/>
              <a:t>January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74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79509" y="1230868"/>
            <a:ext cx="4137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Load – </a:t>
            </a:r>
            <a:r>
              <a:rPr lang="en-US" smtClean="0"/>
              <a:t>Imports – Storage – DR- Hydro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6" name="TextBox 5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</a:t>
              </a:r>
              <a:r>
                <a:rPr lang="en-US" sz="3600" dirty="0" smtClean="0"/>
                <a:t>Day </a:t>
              </a:r>
              <a:r>
                <a:rPr lang="en-US" sz="3600" dirty="0" smtClean="0"/>
                <a:t>(</a:t>
              </a:r>
              <a:r>
                <a:rPr lang="en-US" sz="3600" dirty="0" smtClean="0"/>
                <a:t>Winter)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8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856110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302443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284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47709" y="1072816"/>
            <a:ext cx="484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Curtailment: </a:t>
            </a:r>
          </a:p>
          <a:p>
            <a:pPr algn="ctr"/>
            <a:r>
              <a:rPr lang="en-US" dirty="0" smtClean="0"/>
              <a:t>Net Load – Imports – Storage – DR – Hydro - Gas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9" name="TextBox 8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</a:t>
              </a:r>
              <a:r>
                <a:rPr lang="en-US" sz="3600" dirty="0" smtClean="0"/>
                <a:t>Day </a:t>
              </a:r>
              <a:r>
                <a:rPr lang="en-US" sz="3600" dirty="0" smtClean="0"/>
                <a:t>(</a:t>
              </a:r>
              <a:r>
                <a:rPr lang="en-US" sz="3600" dirty="0" smtClean="0"/>
                <a:t>Winter)</a:t>
              </a:r>
              <a:endParaRPr lang="en-US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11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27966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29126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80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58416"/>
              </p:ext>
            </p:extLst>
          </p:nvPr>
        </p:nvGraphicFramePr>
        <p:xfrm>
          <a:off x="274571" y="1416107"/>
          <a:ext cx="8283586" cy="487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39551" y="9330"/>
            <a:ext cx="6064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Low Carbon Grid Study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94318" y="503866"/>
            <a:ext cx="675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Carbon Emission Trajectories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6447101" y="3344851"/>
            <a:ext cx="251170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CARB emissions trajectory to 2050</a:t>
            </a:r>
          </a:p>
          <a:p>
            <a:r>
              <a:rPr lang="en-US" sz="1200" dirty="0" smtClean="0"/>
              <a:t>Baseline Case results</a:t>
            </a:r>
          </a:p>
          <a:p>
            <a:r>
              <a:rPr lang="en-US" sz="1200" dirty="0" smtClean="0"/>
              <a:t>Target Case- Enhanced</a:t>
            </a:r>
          </a:p>
          <a:p>
            <a:r>
              <a:rPr lang="en-US" sz="1200" dirty="0" smtClean="0"/>
              <a:t>Target-Conventional</a:t>
            </a:r>
          </a:p>
          <a:p>
            <a:r>
              <a:rPr lang="en-US" sz="1200" dirty="0" smtClean="0"/>
              <a:t>Accelerated Case (Phase I)</a:t>
            </a:r>
          </a:p>
        </p:txBody>
      </p:sp>
      <p:sp>
        <p:nvSpPr>
          <p:cNvPr id="3" name="Oval 2"/>
          <p:cNvSpPr/>
          <p:nvPr/>
        </p:nvSpPr>
        <p:spPr>
          <a:xfrm>
            <a:off x="6400802" y="3622877"/>
            <a:ext cx="92598" cy="91440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00804" y="3806962"/>
            <a:ext cx="92598" cy="9144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00804" y="3992298"/>
            <a:ext cx="92598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02735" y="4164312"/>
            <a:ext cx="92598" cy="91440"/>
          </a:xfrm>
          <a:prstGeom prst="ellipse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331944" y="3499858"/>
            <a:ext cx="16339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654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83" y="1211752"/>
            <a:ext cx="8717633" cy="5568420"/>
          </a:xfrm>
          <a:prstGeom prst="rect">
            <a:avLst/>
          </a:prstGeom>
        </p:spPr>
      </p:pic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D37551-68E0-4036-B06B-020F06AD02AB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950015" y="1339420"/>
            <a:ext cx="4716855" cy="1532073"/>
            <a:chOff x="2957945" y="2235677"/>
            <a:chExt cx="4716855" cy="1532073"/>
          </a:xfrm>
        </p:grpSpPr>
        <p:sp>
          <p:nvSpPr>
            <p:cNvPr id="10" name="TextBox 9"/>
            <p:cNvSpPr txBox="1"/>
            <p:nvPr/>
          </p:nvSpPr>
          <p:spPr>
            <a:xfrm>
              <a:off x="2957945" y="2235677"/>
              <a:ext cx="4716855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A: 55% renewables, </a:t>
              </a:r>
              <a:r>
                <a:rPr lang="en-US" sz="1600" b="1" dirty="0" smtClean="0"/>
                <a:t>conventional flexibility</a:t>
              </a:r>
            </a:p>
            <a:p>
              <a:r>
                <a:rPr lang="en-US" sz="1600" b="1" dirty="0" smtClean="0"/>
                <a:t> </a:t>
              </a:r>
              <a:r>
                <a:rPr lang="en-US" sz="1600" b="1" dirty="0"/>
                <a:t>case: 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Solar PV dominates new procurement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No additional bulk storage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Continuation of today’s</a:t>
              </a:r>
              <a:br>
                <a:rPr lang="en-US" sz="1400" dirty="0"/>
              </a:br>
              <a:r>
                <a:rPr lang="en-US" sz="1400" dirty="0"/>
                <a:t>operation policies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5395948" y="3017880"/>
              <a:ext cx="1865256" cy="749870"/>
            </a:xfrm>
            <a:prstGeom prst="straightConnector1">
              <a:avLst/>
            </a:prstGeom>
            <a:ln w="19050">
              <a:solidFill>
                <a:srgbClr val="E56C0B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43346" y="3132174"/>
            <a:ext cx="3952129" cy="2539087"/>
            <a:chOff x="3075719" y="4371191"/>
            <a:chExt cx="3952129" cy="2539087"/>
          </a:xfrm>
        </p:grpSpPr>
        <p:sp>
          <p:nvSpPr>
            <p:cNvPr id="13" name="TextBox 12"/>
            <p:cNvSpPr txBox="1"/>
            <p:nvPr/>
          </p:nvSpPr>
          <p:spPr>
            <a:xfrm>
              <a:off x="3075719" y="4371191"/>
              <a:ext cx="3789266" cy="166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B: 55% renewables, </a:t>
              </a:r>
              <a:r>
                <a:rPr lang="en-US" sz="1600" b="1" dirty="0" smtClean="0"/>
                <a:t>enhanced flexibility case</a:t>
              </a:r>
              <a:r>
                <a:rPr lang="en-US" sz="1600" b="1" dirty="0"/>
                <a:t>: 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Balanced portfolio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Additional bulk storage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Economically rational imports and exports</a:t>
              </a:r>
            </a:p>
            <a:p>
              <a:pPr marL="285750" indent="-285750">
                <a:buFont typeface="Calibri" panose="020F0502020204030204" pitchFamily="34" charset="0"/>
                <a:buChar char="−"/>
              </a:pPr>
              <a:r>
                <a:rPr lang="en-US" sz="1400" dirty="0"/>
                <a:t>Renewables allowed to provide essential reliability services and flexibility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319040" y="5971088"/>
              <a:ext cx="1708808" cy="939190"/>
            </a:xfrm>
            <a:prstGeom prst="straightConnector1">
              <a:avLst/>
            </a:prstGeom>
            <a:ln w="19050">
              <a:solidFill>
                <a:srgbClr val="37609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367055" y="4794168"/>
            <a:ext cx="44313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Difference in Cases: B minus A</a:t>
            </a:r>
          </a:p>
          <a:p>
            <a:r>
              <a:rPr lang="en-US" sz="1600" dirty="0" smtClean="0"/>
              <a:t>CA Cost savings: $1.1 B/</a:t>
            </a:r>
            <a:r>
              <a:rPr lang="en-US" sz="1600" dirty="0" err="1" smtClean="0"/>
              <a:t>yr</a:t>
            </a:r>
            <a:endParaRPr lang="en-US" sz="1600" dirty="0"/>
          </a:p>
          <a:p>
            <a:r>
              <a:rPr lang="en-US" sz="1600" dirty="0" smtClean="0"/>
              <a:t>CA Carbon </a:t>
            </a:r>
            <a:r>
              <a:rPr lang="en-US" sz="1600" dirty="0"/>
              <a:t>saved: 5</a:t>
            </a:r>
            <a:r>
              <a:rPr lang="en-US" sz="1600" dirty="0" smtClean="0"/>
              <a:t> </a:t>
            </a:r>
            <a:r>
              <a:rPr lang="en-US" sz="1600" dirty="0"/>
              <a:t>MMT/</a:t>
            </a:r>
            <a:r>
              <a:rPr lang="en-US" sz="1600" dirty="0" smtClean="0"/>
              <a:t>year</a:t>
            </a:r>
          </a:p>
          <a:p>
            <a:r>
              <a:rPr lang="en-US" sz="1600" dirty="0" smtClean="0"/>
              <a:t>Rest of WECC carbon saved: 2.5MMT/</a:t>
            </a:r>
            <a:r>
              <a:rPr lang="en-US" sz="1600" dirty="0" err="1" smtClean="0"/>
              <a:t>yr</a:t>
            </a:r>
            <a:endParaRPr lang="en-US" sz="1600" dirty="0"/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68963" y="9330"/>
            <a:ext cx="6820678" cy="1140867"/>
            <a:chOff x="1268963" y="9330"/>
            <a:chExt cx="6820678" cy="1140867"/>
          </a:xfrm>
        </p:grpSpPr>
        <p:sp>
          <p:nvSpPr>
            <p:cNvPr id="20" name="TextBox 19"/>
            <p:cNvSpPr txBox="1"/>
            <p:nvPr/>
          </p:nvSpPr>
          <p:spPr>
            <a:xfrm>
              <a:off x="1268963" y="503866"/>
              <a:ext cx="6820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Curtailment of Renewable Energy</a:t>
              </a:r>
              <a:endParaRPr lang="en-US" sz="3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7191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68963" y="9330"/>
            <a:ext cx="6820678" cy="1140867"/>
            <a:chOff x="1268963" y="9330"/>
            <a:chExt cx="6820678" cy="1140867"/>
          </a:xfrm>
        </p:grpSpPr>
        <p:sp>
          <p:nvSpPr>
            <p:cNvPr id="6" name="TextBox 5"/>
            <p:cNvSpPr txBox="1"/>
            <p:nvPr/>
          </p:nvSpPr>
          <p:spPr>
            <a:xfrm>
              <a:off x="1268963" y="503866"/>
              <a:ext cx="6820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Results Summary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933400"/>
              </p:ext>
            </p:extLst>
          </p:nvPr>
        </p:nvGraphicFramePr>
        <p:xfrm>
          <a:off x="961053" y="1644733"/>
          <a:ext cx="7221893" cy="34470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481942"/>
                <a:gridCol w="1558213"/>
                <a:gridCol w="1548881"/>
                <a:gridCol w="1632857"/>
              </a:tblGrid>
              <a:tr h="589361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Net Cost </a:t>
                      </a:r>
                    </a:p>
                    <a:p>
                      <a:r>
                        <a:rPr lang="en-US" sz="1800" dirty="0" smtClean="0"/>
                        <a:t>(% of </a:t>
                      </a:r>
                      <a:r>
                        <a:rPr lang="en-US" sz="1800" dirty="0" err="1" smtClean="0"/>
                        <a:t>RevReq</a:t>
                      </a:r>
                      <a:r>
                        <a:rPr lang="en-US" sz="180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 Carbon (MMT/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 Curtailment (%)</a:t>
                      </a:r>
                      <a:endParaRPr lang="en-US" dirty="0"/>
                    </a:p>
                  </a:txBody>
                  <a:tcPr/>
                </a:tc>
              </a:tr>
              <a:tr h="6901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Diverse/Enhanced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0.2%</a:t>
                      </a:r>
                      <a:endParaRPr lang="en-US" dirty="0"/>
                    </a:p>
                  </a:txBody>
                  <a:tcPr/>
                </a:tc>
              </a:tr>
              <a:tr h="66126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High Solar/Enhanced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0.5%</a:t>
                      </a:r>
                      <a:endParaRPr lang="en-US" dirty="0"/>
                    </a:p>
                  </a:txBody>
                  <a:tcPr/>
                </a:tc>
              </a:tr>
              <a:tr h="6901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Diverse/Conventional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4.2%</a:t>
                      </a:r>
                      <a:endParaRPr lang="en-US" dirty="0"/>
                    </a:p>
                  </a:txBody>
                  <a:tcPr/>
                </a:tc>
              </a:tr>
              <a:tr h="7654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High Solar/Conventional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92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9" name="TextBox 8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Day Dispatch (Winter)</a:t>
              </a:r>
              <a:endParaRPr lang="en-US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56685"/>
              </p:ext>
            </p:extLst>
          </p:nvPr>
        </p:nvGraphicFramePr>
        <p:xfrm>
          <a:off x="-147145" y="1351823"/>
          <a:ext cx="5013435" cy="533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490655"/>
              </p:ext>
            </p:extLst>
          </p:nvPr>
        </p:nvGraphicFramePr>
        <p:xfrm>
          <a:off x="4153988" y="1351823"/>
          <a:ext cx="4990011" cy="533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644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65450" y="1230868"/>
            <a:ext cx="321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Net Load: Load - Renewables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9" name="TextBox 8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Day </a:t>
              </a:r>
              <a:r>
                <a:rPr lang="en-US" sz="3600" dirty="0" smtClean="0"/>
                <a:t>(Winter)</a:t>
              </a:r>
              <a:endParaRPr lang="en-US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11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00720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70625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786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97274" y="1230868"/>
            <a:ext cx="1949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Load </a:t>
            </a:r>
            <a:r>
              <a:rPr lang="en-US" smtClean="0"/>
              <a:t>- Imports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6" name="TextBox 5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</a:t>
              </a:r>
              <a:r>
                <a:rPr lang="en-US" sz="3600" dirty="0" smtClean="0"/>
                <a:t>Day </a:t>
              </a:r>
              <a:r>
                <a:rPr lang="en-US" sz="3600" dirty="0" smtClean="0"/>
                <a:t>(</a:t>
              </a:r>
              <a:r>
                <a:rPr lang="en-US" sz="3600" dirty="0" smtClean="0"/>
                <a:t>Winter)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8" name="Content Placeholder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50572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3727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490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29836" y="1230868"/>
            <a:ext cx="288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Load – Imports </a:t>
            </a:r>
            <a:r>
              <a:rPr lang="en-US" smtClean="0"/>
              <a:t>- Storage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12" name="TextBox 11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</a:t>
              </a:r>
              <a:r>
                <a:rPr lang="en-US" sz="3600" dirty="0" smtClean="0"/>
                <a:t>Day </a:t>
              </a:r>
              <a:r>
                <a:rPr lang="en-US" sz="3600" dirty="0" smtClean="0"/>
                <a:t>(</a:t>
              </a:r>
              <a:r>
                <a:rPr lang="en-US" sz="3600" dirty="0" smtClean="0"/>
                <a:t>Winter)</a:t>
              </a:r>
              <a:endParaRPr lang="en-US" sz="36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17" name="Content Placeholder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7723606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7783471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166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3525" y="6126163"/>
            <a:ext cx="18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Target- Enhanced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30675" y="6126163"/>
            <a:ext cx="2473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High Solar- Conventional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85718" y="1230868"/>
            <a:ext cx="3372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Load – </a:t>
            </a:r>
            <a:r>
              <a:rPr lang="en-US" smtClean="0"/>
              <a:t>Imports – Storage - DR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8375" y="9330"/>
            <a:ext cx="7147249" cy="1140867"/>
            <a:chOff x="998375" y="9330"/>
            <a:chExt cx="7147249" cy="1140867"/>
          </a:xfrm>
        </p:grpSpPr>
        <p:sp>
          <p:nvSpPr>
            <p:cNvPr id="6" name="TextBox 5"/>
            <p:cNvSpPr txBox="1"/>
            <p:nvPr/>
          </p:nvSpPr>
          <p:spPr>
            <a:xfrm>
              <a:off x="998375" y="503866"/>
              <a:ext cx="71472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/>
                <a:t>Steepest Ramp </a:t>
              </a:r>
              <a:r>
                <a:rPr lang="en-US" sz="3600" dirty="0" smtClean="0"/>
                <a:t>Day </a:t>
              </a:r>
              <a:r>
                <a:rPr lang="en-US" sz="3600" dirty="0" smtClean="0"/>
                <a:t>(</a:t>
              </a:r>
              <a:r>
                <a:rPr lang="en-US" sz="3600" dirty="0" smtClean="0"/>
                <a:t>Winter)</a:t>
              </a:r>
              <a:endParaRPr lang="en-US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39551" y="9330"/>
              <a:ext cx="606489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/>
                <a:t>Low Carbon Grid Study</a:t>
              </a:r>
              <a:endParaRPr lang="en-US" sz="4000" b="1" dirty="0"/>
            </a:p>
          </p:txBody>
        </p:sp>
      </p:grpSp>
      <p:graphicFrame>
        <p:nvGraphicFramePr>
          <p:cNvPr id="8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926874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34428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78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404</Words>
  <Application>Microsoft Macintosh PowerPoint</Application>
  <PresentationFormat>On-screen Show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Low Carbon Grid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KW8PY-WDY2V-YWV9X-JTHB2-WY3DG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Carbon Grid Study</dc:title>
  <dc:creator>Jim Caldwell</dc:creator>
  <cp:lastModifiedBy>Jim Caldwell</cp:lastModifiedBy>
  <cp:revision>6</cp:revision>
  <dcterms:created xsi:type="dcterms:W3CDTF">2016-01-07T04:39:02Z</dcterms:created>
  <dcterms:modified xsi:type="dcterms:W3CDTF">2016-01-08T14:54:47Z</dcterms:modified>
</cp:coreProperties>
</file>