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5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47440-C61F-C147-9933-0DB6EA318A2B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F1BC3-D746-CB46-9306-B7C550400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2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Regional System Operator</a:t>
            </a:r>
            <a:br>
              <a:rPr lang="en-US" dirty="0" smtClean="0"/>
            </a:br>
            <a:r>
              <a:rPr lang="en-US" dirty="0" smtClean="0"/>
              <a:t>Issues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Ron Lehr</a:t>
            </a:r>
          </a:p>
          <a:p>
            <a:r>
              <a:rPr lang="en-US" dirty="0" smtClean="0"/>
              <a:t>Western Clean Energy Advocates</a:t>
            </a:r>
          </a:p>
          <a:p>
            <a:r>
              <a:rPr lang="en-US" dirty="0" smtClean="0"/>
              <a:t>January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21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based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To summarize: environmental and </a:t>
            </a:r>
            <a:r>
              <a:rPr lang="en-US" dirty="0" smtClean="0"/>
              <a:t>financial </a:t>
            </a:r>
            <a:r>
              <a:rPr lang="en-US" dirty="0"/>
              <a:t>constraints, clean variable generation, fast- response customer resources and new communications and control technologies make the capacity resources paradigm itself obsolete. Basing system operation around large blocks of </a:t>
            </a:r>
            <a:r>
              <a:rPr lang="en-US" dirty="0" smtClean="0"/>
              <a:t>inflexible </a:t>
            </a:r>
            <a:r>
              <a:rPr lang="en-US" dirty="0"/>
              <a:t>power limits utilization of our most cost </a:t>
            </a:r>
            <a:r>
              <a:rPr lang="en-US" dirty="0" smtClean="0"/>
              <a:t>effective </a:t>
            </a:r>
            <a:r>
              <a:rPr lang="en-US" dirty="0"/>
              <a:t>resource, energy </a:t>
            </a:r>
            <a:r>
              <a:rPr lang="en-US" dirty="0" smtClean="0"/>
              <a:t>efficiency</a:t>
            </a:r>
            <a:r>
              <a:rPr lang="en-US" dirty="0"/>
              <a:t>. It limits grid </a:t>
            </a:r>
            <a:r>
              <a:rPr lang="en-US" dirty="0" smtClean="0"/>
              <a:t>flexibility</a:t>
            </a:r>
            <a:r>
              <a:rPr lang="en-US" dirty="0"/>
              <a:t>. It restricts ability to add clean variable power and frustrates </a:t>
            </a:r>
            <a:r>
              <a:rPr lang="en-US" dirty="0" smtClean="0"/>
              <a:t>efforts </a:t>
            </a:r>
            <a:r>
              <a:rPr lang="en-US" dirty="0"/>
              <a:t>to diversify and modernize electric </a:t>
            </a:r>
            <a:r>
              <a:rPr lang="en-US" dirty="0" smtClean="0"/>
              <a:t>service.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08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based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With goals for reducing emissions, system operation might seek to utilize low-carbon resources </a:t>
            </a:r>
            <a:r>
              <a:rPr lang="en-US" dirty="0" smtClean="0"/>
              <a:t>first</a:t>
            </a:r>
            <a:r>
              <a:rPr lang="en-US" dirty="0"/>
              <a:t>, to provide as much energy, capacity and system balancing services as possible, and deploy gas</a:t>
            </a:r>
            <a:r>
              <a:rPr lang="en-US" dirty="0" smtClean="0"/>
              <a:t>-fired </a:t>
            </a:r>
            <a:r>
              <a:rPr lang="en-US" dirty="0"/>
              <a:t>generation and other resources to </a:t>
            </a:r>
            <a:r>
              <a:rPr lang="en-US" dirty="0" smtClean="0"/>
              <a:t>fill </a:t>
            </a:r>
            <a:r>
              <a:rPr lang="en-US" dirty="0"/>
              <a:t>in around the preferred clean resources to meet cost and reliability requirements. </a:t>
            </a:r>
          </a:p>
          <a:p>
            <a:pPr marL="0" indent="0">
              <a:buNone/>
            </a:pPr>
            <a:r>
              <a:rPr lang="en-US" dirty="0"/>
              <a:t>Grids continue to need capacity, energy and operational </a:t>
            </a:r>
            <a:r>
              <a:rPr lang="en-US" dirty="0" smtClean="0"/>
              <a:t>flexibility </a:t>
            </a:r>
            <a:r>
              <a:rPr lang="en-US" dirty="0"/>
              <a:t>to ensure voltage and frequency stability in all hours at all locations. If the constraints of basing system operation around </a:t>
            </a:r>
            <a:r>
              <a:rPr lang="en-US" dirty="0" smtClean="0"/>
              <a:t>base load </a:t>
            </a:r>
            <a:r>
              <a:rPr lang="en-US" dirty="0"/>
              <a:t>capacity resources are removed, these attributes can be supplied at lower cost from the more diverse range of non-fossil technologies </a:t>
            </a:r>
            <a:r>
              <a:rPr lang="en-US"/>
              <a:t>and </a:t>
            </a:r>
            <a:r>
              <a:rPr lang="en-US" smtClean="0"/>
              <a:t>flexible </a:t>
            </a:r>
            <a:r>
              <a:rPr lang="en-US" dirty="0"/>
              <a:t>gas generation now available.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6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Options 3.5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Regional System Market Design, Operations, and Governance:  “A Clean Energy </a:t>
            </a:r>
            <a:r>
              <a:rPr lang="en-US" dirty="0" err="1" smtClean="0"/>
              <a:t>Improvments</a:t>
            </a:r>
            <a:r>
              <a:rPr lang="en-US" dirty="0" smtClean="0"/>
              <a:t> Checklist”</a:t>
            </a:r>
          </a:p>
          <a:p>
            <a:r>
              <a:rPr lang="en-US" dirty="0" smtClean="0"/>
              <a:t>Principles</a:t>
            </a:r>
          </a:p>
          <a:p>
            <a:r>
              <a:rPr lang="en-US" dirty="0" smtClean="0"/>
              <a:t>RSO improvements</a:t>
            </a:r>
          </a:p>
          <a:p>
            <a:r>
              <a:rPr lang="en-US" dirty="0" smtClean="0"/>
              <a:t>“Leapfrog” ideas</a:t>
            </a:r>
          </a:p>
          <a:p>
            <a:r>
              <a:rPr lang="en-US" dirty="0" smtClean="0"/>
              <a:t>Implementation Targets</a:t>
            </a:r>
          </a:p>
        </p:txBody>
      </p:sp>
    </p:spTree>
    <p:extLst>
      <p:ext uri="{BB962C8B-B14F-4D97-AF65-F5344CB8AC3E}">
        <p14:creationId xmlns:p14="http://schemas.microsoft.com/office/powerpoint/2010/main" val="373670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Principles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1" y="1006226"/>
            <a:ext cx="8758447" cy="5119938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Apply to CA legislation, ISO actions, clean energy</a:t>
            </a:r>
          </a:p>
          <a:p>
            <a:r>
              <a:rPr lang="en-US" sz="3400" dirty="0" smtClean="0"/>
              <a:t>All clean energy should compete</a:t>
            </a:r>
          </a:p>
          <a:p>
            <a:r>
              <a:rPr lang="en-US" sz="3400" dirty="0" smtClean="0"/>
              <a:t>Support CA climate policies</a:t>
            </a:r>
          </a:p>
          <a:p>
            <a:r>
              <a:rPr lang="en-US" sz="3400" dirty="0" smtClean="0"/>
              <a:t>No resource shuffling coal into CA</a:t>
            </a:r>
          </a:p>
          <a:p>
            <a:r>
              <a:rPr lang="en-US" sz="3400" dirty="0" smtClean="0"/>
              <a:t>All tools used at least cost to consumers</a:t>
            </a:r>
          </a:p>
          <a:p>
            <a:pPr lvl="1"/>
            <a:r>
              <a:rPr lang="en-US" sz="3400" dirty="0" smtClean="0"/>
              <a:t>Markets, standards, integrated planning, ratemaking, financial incentives, speed best practices </a:t>
            </a:r>
          </a:p>
          <a:p>
            <a:r>
              <a:rPr lang="en-US" sz="3400" dirty="0" smtClean="0"/>
              <a:t>Accommodate state regulation and resource selections</a:t>
            </a:r>
          </a:p>
          <a:p>
            <a:r>
              <a:rPr lang="en-US" sz="3400" dirty="0" smtClean="0"/>
              <a:t>Improve investment certainty</a:t>
            </a:r>
          </a:p>
          <a:p>
            <a:r>
              <a:rPr lang="en-US" sz="3400" dirty="0" smtClean="0"/>
              <a:t>Minimize clean energy curtailments</a:t>
            </a:r>
          </a:p>
          <a:p>
            <a:r>
              <a:rPr lang="en-US" sz="3400" dirty="0" smtClean="0"/>
              <a:t>Increase system flexibility</a:t>
            </a:r>
          </a:p>
          <a:p>
            <a:r>
              <a:rPr lang="en-US" sz="3400" dirty="0" smtClean="0"/>
              <a:t>Transmission cost recovery without pancaked rates</a:t>
            </a:r>
          </a:p>
          <a:p>
            <a:r>
              <a:rPr lang="en-US" sz="3400" dirty="0" smtClean="0"/>
              <a:t>Mitigate market power</a:t>
            </a:r>
          </a:p>
          <a:p>
            <a:r>
              <a:rPr lang="en-US" sz="3400" dirty="0" smtClean="0"/>
              <a:t>Minimize market administrative costs</a:t>
            </a:r>
          </a:p>
          <a:p>
            <a:pPr marL="0" indent="0">
              <a:buNone/>
            </a:pPr>
            <a:endParaRPr lang="en-US" sz="3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4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RSO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Expand RSO footprint—more flex, less cost</a:t>
            </a:r>
          </a:p>
          <a:p>
            <a:r>
              <a:rPr lang="en-US" dirty="0" smtClean="0"/>
              <a:t>RSO = opportunities for clean energy</a:t>
            </a:r>
          </a:p>
          <a:p>
            <a:r>
              <a:rPr lang="en-US" dirty="0" smtClean="0"/>
              <a:t>Expanding the EIM should be encouraged</a:t>
            </a:r>
          </a:p>
          <a:p>
            <a:r>
              <a:rPr lang="en-US" dirty="0" smtClean="0"/>
              <a:t>Reduce generation oversupply, </a:t>
            </a:r>
            <a:r>
              <a:rPr lang="en-US" dirty="0" err="1" smtClean="0"/>
              <a:t>decommit</a:t>
            </a:r>
            <a:r>
              <a:rPr lang="en-US" dirty="0" smtClean="0"/>
              <a:t> thermal resources in real time</a:t>
            </a:r>
          </a:p>
          <a:p>
            <a:r>
              <a:rPr lang="en-US" dirty="0" smtClean="0"/>
              <a:t>Integrate demand resources into RSO market</a:t>
            </a:r>
          </a:p>
          <a:p>
            <a:r>
              <a:rPr lang="en-US" dirty="0" smtClean="0"/>
              <a:t>Use standards and operating procedures to supply inertia, primary frequency response and load following</a:t>
            </a:r>
          </a:p>
          <a:p>
            <a:r>
              <a:rPr lang="en-US" dirty="0" smtClean="0"/>
              <a:t>Evaluate changes in reserve sharing</a:t>
            </a:r>
          </a:p>
          <a:p>
            <a:r>
              <a:rPr lang="en-US" dirty="0" smtClean="0"/>
              <a:t>Compensate VERS for supplying system resources</a:t>
            </a:r>
          </a:p>
          <a:p>
            <a:r>
              <a:rPr lang="en-US" dirty="0" smtClean="0"/>
              <a:t>Greater focus on seams coordination:  transmission use and costs, operational impacts, need ECC</a:t>
            </a:r>
          </a:p>
          <a:p>
            <a:r>
              <a:rPr lang="en-US" dirty="0" smtClean="0"/>
              <a:t>Feedback between market and IRP and O1000 planning</a:t>
            </a:r>
          </a:p>
          <a:p>
            <a:r>
              <a:rPr lang="en-US" dirty="0" smtClean="0"/>
              <a:t>State of the art technology:  </a:t>
            </a:r>
            <a:r>
              <a:rPr lang="en-US" dirty="0" err="1" smtClean="0"/>
              <a:t>synchrophasors</a:t>
            </a:r>
            <a:endParaRPr lang="en-US" dirty="0" smtClean="0"/>
          </a:p>
          <a:p>
            <a:r>
              <a:rPr lang="en-US" dirty="0" smtClean="0"/>
              <a:t>Flow based network transmission service, line ratings</a:t>
            </a:r>
          </a:p>
          <a:p>
            <a:r>
              <a:rPr lang="en-US" dirty="0" smtClean="0"/>
              <a:t>Retire aging fossil fleet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“Leapfrog”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larger, longer term RSO issues</a:t>
            </a:r>
          </a:p>
          <a:p>
            <a:pPr lvl="1"/>
            <a:r>
              <a:rPr lang="en-US" dirty="0" smtClean="0"/>
              <a:t>Regional Planning Perspective:  IRPs informed by regional analysis or implemented through regional acquisition process</a:t>
            </a:r>
          </a:p>
          <a:p>
            <a:pPr lvl="1"/>
            <a:r>
              <a:rPr lang="en-US" dirty="0" smtClean="0"/>
              <a:t>Regional Open Season—seek partners for larger, less costly resource solutions</a:t>
            </a:r>
          </a:p>
          <a:p>
            <a:pPr lvl="1"/>
            <a:r>
              <a:rPr lang="en-US" dirty="0" smtClean="0"/>
              <a:t>Carbon based operations, dispatch, markets, including carbon trading</a:t>
            </a:r>
          </a:p>
          <a:p>
            <a:pPr lvl="1"/>
            <a:r>
              <a:rPr lang="en-US" dirty="0" smtClean="0"/>
              <a:t>CPP Credit Trading Market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3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the EIM:  TEP, PNM, IP, WAPA &amp; BPA</a:t>
            </a:r>
          </a:p>
          <a:p>
            <a:r>
              <a:rPr lang="en-US" dirty="0" smtClean="0"/>
              <a:t>State approvals, conditions on CAISO PAC merger</a:t>
            </a:r>
          </a:p>
          <a:p>
            <a:r>
              <a:rPr lang="en-US" dirty="0" smtClean="0"/>
              <a:t>CAISO RSO stakeholder processes</a:t>
            </a:r>
          </a:p>
          <a:p>
            <a:pPr lvl="1"/>
            <a:r>
              <a:rPr lang="en-US" dirty="0" smtClean="0"/>
              <a:t>Transmission Access Charges</a:t>
            </a:r>
          </a:p>
          <a:p>
            <a:pPr lvl="1"/>
            <a:r>
              <a:rPr lang="en-US" dirty="0" smtClean="0"/>
              <a:t>Resource Adequacy</a:t>
            </a:r>
          </a:p>
          <a:p>
            <a:pPr lvl="1"/>
            <a:r>
              <a:rPr lang="en-US" dirty="0" smtClean="0"/>
              <a:t>RSO costs and benefits</a:t>
            </a:r>
          </a:p>
          <a:p>
            <a:pPr lvl="1"/>
            <a:r>
              <a:rPr lang="en-US" dirty="0" smtClean="0"/>
              <a:t>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3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Strawman</a:t>
            </a:r>
            <a:r>
              <a:rPr lang="en-US" dirty="0" smtClean="0"/>
              <a:t>” Proposal:  Six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RSO costs and benefits</a:t>
            </a:r>
          </a:p>
          <a:p>
            <a:r>
              <a:rPr lang="en-US" dirty="0" smtClean="0"/>
              <a:t>Grid reliability and resource adequacy</a:t>
            </a:r>
          </a:p>
          <a:p>
            <a:r>
              <a:rPr lang="en-US" dirty="0" smtClean="0"/>
              <a:t>Preserving state prerogatives</a:t>
            </a:r>
          </a:p>
          <a:p>
            <a:r>
              <a:rPr lang="en-US" dirty="0" smtClean="0"/>
              <a:t>Market assurance:  preventing gaming and market manipulation</a:t>
            </a:r>
          </a:p>
          <a:p>
            <a:r>
              <a:rPr lang="en-US" dirty="0" smtClean="0"/>
              <a:t>Seams between RSO, public power and bilateral markets</a:t>
            </a:r>
          </a:p>
          <a:p>
            <a:r>
              <a:rPr lang="en-US" dirty="0" smtClean="0"/>
              <a:t>RSO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58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Market Issues for States in RSO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RSO costs and benefits</a:t>
            </a:r>
          </a:p>
          <a:p>
            <a:r>
              <a:rPr lang="en-US" dirty="0" smtClean="0"/>
              <a:t>Reliability Improvements, resource adequacy</a:t>
            </a:r>
          </a:p>
          <a:p>
            <a:r>
              <a:rPr lang="en-US" dirty="0" smtClean="0"/>
              <a:t>Preserving state policy prerogatives</a:t>
            </a:r>
          </a:p>
          <a:p>
            <a:r>
              <a:rPr lang="en-US" dirty="0" smtClean="0"/>
              <a:t>Maintaining efficient markets</a:t>
            </a:r>
          </a:p>
          <a:p>
            <a:r>
              <a:rPr lang="en-US" dirty="0" smtClean="0"/>
              <a:t>RSO governance (includes seams issues)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2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and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Modernizing the </a:t>
            </a:r>
            <a:r>
              <a:rPr lang="en-US" b="1" dirty="0"/>
              <a:t>Grid</a:t>
            </a:r>
            <a:r>
              <a:rPr lang="en-US" dirty="0"/>
              <a:t>: How Our Electric System Can Welcome New Resources, Improve Reliability and Reduce Costs. </a:t>
            </a:r>
            <a:r>
              <a:rPr lang="en-US" b="1" dirty="0"/>
              <a:t>David Olsen Ron Lehr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www.cleanenergyvision.org</a:t>
            </a:r>
            <a:r>
              <a:rPr lang="en-US" dirty="0"/>
              <a:t>/the-</a:t>
            </a:r>
            <a:r>
              <a:rPr lang="en-US" b="1" dirty="0"/>
              <a:t>grid</a:t>
            </a:r>
            <a:r>
              <a:rPr lang="en-US" dirty="0"/>
              <a:t>-vision/</a:t>
            </a:r>
          </a:p>
        </p:txBody>
      </p:sp>
    </p:spTree>
    <p:extLst>
      <p:ext uri="{BB962C8B-B14F-4D97-AF65-F5344CB8AC3E}">
        <p14:creationId xmlns:p14="http://schemas.microsoft.com/office/powerpoint/2010/main" val="225478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621</Words>
  <Application>Microsoft Macintosh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Regional System Operator Issues Analysis</vt:lpstr>
      <vt:lpstr>Market Options 3.5</vt:lpstr>
      <vt:lpstr>Principles  </vt:lpstr>
      <vt:lpstr>RSO Improvements</vt:lpstr>
      <vt:lpstr>“Leapfrog” Targets</vt:lpstr>
      <vt:lpstr>Implementation Targets</vt:lpstr>
      <vt:lpstr>“Strawman” Proposal:  Six Priorities</vt:lpstr>
      <vt:lpstr>Market Issues for States in RSO Expansion</vt:lpstr>
      <vt:lpstr>Capacity and Capability</vt:lpstr>
      <vt:lpstr>Capacity based operations</vt:lpstr>
      <vt:lpstr>Capability based operations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System Operator Issues Analysis</dc:title>
  <dc:creator>Ron Lehr</dc:creator>
  <cp:lastModifiedBy>Ron Lehr</cp:lastModifiedBy>
  <cp:revision>7</cp:revision>
  <dcterms:created xsi:type="dcterms:W3CDTF">2016-01-05T17:26:14Z</dcterms:created>
  <dcterms:modified xsi:type="dcterms:W3CDTF">2016-01-06T00:03:29Z</dcterms:modified>
</cp:coreProperties>
</file>