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3" r:id="rId5"/>
    <p:sldId id="262" r:id="rId6"/>
    <p:sldId id="260" r:id="rId7"/>
    <p:sldId id="261" r:id="rId8"/>
    <p:sldId id="270" r:id="rId9"/>
    <p:sldId id="265" r:id="rId10"/>
    <p:sldId id="271" r:id="rId11"/>
    <p:sldId id="268" r:id="rId12"/>
    <p:sldId id="266" r:id="rId13"/>
    <p:sldId id="267" r:id="rId14"/>
    <p:sldId id="27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08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7FF78-54BA-4976-872F-E20C64C58E7C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F6460-9AB1-45FE-978D-85071597A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5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pc="294" dirty="0">
                <a:solidFill>
                  <a:schemeClr val="bg1"/>
                </a:solidFill>
              </a:rPr>
              <a:t>WELCOME AND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3008-EEA5-CF47-91CD-3ED2B571B7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5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47801"/>
            <a:ext cx="7772400" cy="21526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JM TITLE SLIDE</a:t>
            </a:r>
            <a:br>
              <a:rPr lang="en-US" dirty="0" smtClean="0"/>
            </a:br>
            <a:r>
              <a:rPr lang="en-US" dirty="0" smtClean="0"/>
              <a:t>NRDC</a:t>
            </a:r>
            <a:br>
              <a:rPr lang="en-US" dirty="0" smtClean="0"/>
            </a:br>
            <a:r>
              <a:rPr lang="en-US" dirty="0" smtClean="0"/>
              <a:t>11/25/15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84AF-A425-4D4A-B4B1-E5830E2DC903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3999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27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BULLETED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953C-2D9B-4782-9C33-060DFB4B0B2B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4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IMAGE ON RIGHT/TEXT ON LEFT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E16B-AFC0-4C0D-AEBF-5F63D952DF6F}" type="datetime1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8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IMAGE SLIDE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DCCD-AA0C-4C9E-823C-664E4F9ED8AB}" type="datetime1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4C2F-E9BE-4BAF-A9E4-84FEA8B3FD4F}" type="datetime1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6" y="609600"/>
            <a:ext cx="91694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2133600"/>
            <a:ext cx="91440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209800" y="27943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Questions?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3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2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0D36D-71ED-40B8-8F68-703F43A3FDD0}" type="datetime1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F9F8-655C-487E-9F71-F87DE734C1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2622" y="5958332"/>
            <a:ext cx="3251178" cy="44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609600" y="1295400"/>
            <a:ext cx="8077200" cy="0"/>
          </a:xfrm>
          <a:prstGeom prst="line">
            <a:avLst/>
          </a:prstGeom>
          <a:noFill/>
          <a:ln w="6350" cap="flat" cmpd="sng" algn="ctr">
            <a:solidFill>
              <a:srgbClr val="298335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97026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8356" y="2208095"/>
            <a:ext cx="8527287" cy="1574175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5747736"/>
            <a:ext cx="5443594" cy="74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57200" y="2293960"/>
            <a:ext cx="8229600" cy="1402443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584" y="2452805"/>
            <a:ext cx="1749806" cy="1078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9935" y="2452805"/>
            <a:ext cx="1163144" cy="1073816"/>
          </a:xfrm>
          <a:prstGeom prst="rect">
            <a:avLst/>
          </a:prstGeom>
        </p:spPr>
      </p:pic>
      <p:pic>
        <p:nvPicPr>
          <p:cNvPr id="9" name="Picture 2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1173" y="2458273"/>
            <a:ext cx="1658497" cy="10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http://images.nrel.gov/image_dir/album207429/150th_sm_19498.JPG?135464836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79"/>
          <a:stretch/>
        </p:blipFill>
        <p:spPr bwMode="auto">
          <a:xfrm>
            <a:off x="583757" y="2468841"/>
            <a:ext cx="1649305" cy="107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582" y="2463120"/>
            <a:ext cx="1464918" cy="10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-2C.WMF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51488" y="6118158"/>
            <a:ext cx="678636" cy="5552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609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Lessons Learned from Existing RTOs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24369" y="4024745"/>
            <a:ext cx="309527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John Moore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January WCEA Meeting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January 7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2016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0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PJM Governance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371600"/>
            <a:ext cx="8001000" cy="4114799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16 committees, 19 subcommittees, 8 task forces, 4 user groups</a:t>
            </a:r>
          </a:p>
          <a:p>
            <a:pPr lvl="0"/>
            <a:r>
              <a:rPr lang="en-US" sz="2400" dirty="0" smtClean="0"/>
              <a:t>Sectors: Transmission Owner, Generation Owner, Electric Distributor, End-Use Customer, Other Supplier.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432" y="3581400"/>
            <a:ext cx="7239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8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PJM Renewables Priorities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504168"/>
            <a:ext cx="7620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Distributed energy resources – especially PV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Better forecasting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Understanding operations impacts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FERC approved PJM’s enhanced inverter standards proposal in 2015 for all new interconnected wind and solar resources 10 kW or </a:t>
            </a:r>
            <a:r>
              <a:rPr lang="en-US" sz="2400" dirty="0" smtClean="0"/>
              <a:t>larger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Battery storage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Light load criteria in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Congestion from MISO 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Wind ramping product not on agenda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79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772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Organization of PJM States (OPSI)</a:t>
            </a:r>
          </a:p>
          <a:p>
            <a:pPr lvl="1"/>
            <a:r>
              <a:rPr lang="en-US" dirty="0" smtClean="0"/>
              <a:t>Not a PJM member, nor are individual states</a:t>
            </a:r>
          </a:p>
          <a:p>
            <a:pPr lvl="1"/>
            <a:r>
              <a:rPr lang="en-US" dirty="0" smtClean="0"/>
              <a:t>No independent 205 filing authority</a:t>
            </a:r>
          </a:p>
          <a:p>
            <a:pPr lvl="1"/>
            <a:r>
              <a:rPr lang="en-US" dirty="0" smtClean="0"/>
              <a:t>MOU with Board for access</a:t>
            </a:r>
          </a:p>
          <a:p>
            <a:pPr lvl="1"/>
            <a:r>
              <a:rPr lang="en-US" dirty="0" smtClean="0"/>
              <a:t>Observes at Liaison Committee meetings</a:t>
            </a:r>
          </a:p>
          <a:p>
            <a:pPr lvl="1"/>
            <a:r>
              <a:rPr lang="en-US" dirty="0" smtClean="0"/>
              <a:t>Funded through PJM ($587,000 in 2014)</a:t>
            </a:r>
          </a:p>
          <a:p>
            <a:pPr lvl="1"/>
            <a:endParaRPr lang="en-US" dirty="0"/>
          </a:p>
          <a:p>
            <a:r>
              <a:rPr lang="en-US" dirty="0" smtClean="0"/>
              <a:t>Independent State Agencies Committee (ISAC)</a:t>
            </a:r>
          </a:p>
          <a:p>
            <a:pPr lvl="1"/>
            <a:r>
              <a:rPr lang="en-US" dirty="0" smtClean="0"/>
              <a:t>State utility commissions, energy and environmental agency input into PJM</a:t>
            </a:r>
          </a:p>
          <a:p>
            <a:pPr lvl="1"/>
            <a:r>
              <a:rPr lang="en-US" dirty="0" smtClean="0"/>
              <a:t>Stagnant at moment, some opportunity with CPP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OPSI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772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Limiting cost impacts of capacity market and other PJM initiatives</a:t>
            </a:r>
          </a:p>
          <a:p>
            <a:r>
              <a:rPr lang="en-US" dirty="0" smtClean="0"/>
              <a:t>Strong, INDEPENDENT market monitor</a:t>
            </a:r>
          </a:p>
          <a:p>
            <a:r>
              <a:rPr lang="en-US" dirty="0" smtClean="0"/>
              <a:t>Protecting state jurisdiction</a:t>
            </a:r>
          </a:p>
          <a:p>
            <a:r>
              <a:rPr lang="en-US" dirty="0" smtClean="0"/>
              <a:t>Clear “beneficiary pays” cost allocation rules for </a:t>
            </a:r>
            <a:r>
              <a:rPr lang="en-US" dirty="0" err="1" smtClean="0"/>
              <a:t>Tx</a:t>
            </a:r>
            <a:r>
              <a:rPr lang="en-US" dirty="0" smtClean="0"/>
              <a:t> driven by public policies</a:t>
            </a:r>
          </a:p>
          <a:p>
            <a:r>
              <a:rPr lang="en-US" dirty="0" smtClean="0"/>
              <a:t>Understanding the Clean Power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CPP – States Awash in 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6248400" cy="42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PJM Planning and Cost Allocation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47800"/>
            <a:ext cx="7543800" cy="4876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Historic focus on reliability and market efficiency planning</a:t>
            </a:r>
          </a:p>
          <a:p>
            <a:pPr lvl="0"/>
            <a:r>
              <a:rPr lang="en-US" dirty="0" smtClean="0"/>
              <a:t>Increasing scenario and interregional </a:t>
            </a:r>
            <a:r>
              <a:rPr lang="en-US" dirty="0"/>
              <a:t>planning </a:t>
            </a:r>
          </a:p>
          <a:p>
            <a:pPr lvl="0"/>
            <a:r>
              <a:rPr lang="en-US" dirty="0"/>
              <a:t>Competitive bidding on most projects</a:t>
            </a:r>
          </a:p>
          <a:p>
            <a:pPr lvl="0"/>
            <a:endParaRPr lang="en-US" sz="2400" dirty="0"/>
          </a:p>
          <a:p>
            <a:pPr lvl="0"/>
            <a:r>
              <a:rPr lang="en-US" b="1" u="sng" dirty="0"/>
              <a:t>Cost Allocation</a:t>
            </a:r>
          </a:p>
          <a:p>
            <a:pPr lvl="1"/>
            <a:r>
              <a:rPr lang="en-US" sz="2800" dirty="0" smtClean="0"/>
              <a:t>Reliability</a:t>
            </a:r>
          </a:p>
          <a:p>
            <a:pPr lvl="1"/>
            <a:r>
              <a:rPr lang="en-US" sz="2800" dirty="0" smtClean="0"/>
              <a:t>Economic</a:t>
            </a:r>
          </a:p>
          <a:p>
            <a:pPr lvl="1"/>
            <a:r>
              <a:rPr lang="en-US" sz="2800" dirty="0" smtClean="0"/>
              <a:t>Multi-Driver Projects</a:t>
            </a:r>
          </a:p>
          <a:p>
            <a:pPr lvl="2"/>
            <a:r>
              <a:rPr lang="en-US" sz="2800" dirty="0" smtClean="0"/>
              <a:t>Proportional </a:t>
            </a:r>
            <a:r>
              <a:rPr lang="en-US" sz="2800" dirty="0"/>
              <a:t>cost allocation</a:t>
            </a:r>
          </a:p>
          <a:p>
            <a:pPr lvl="2"/>
            <a:r>
              <a:rPr lang="en-US" sz="2800" dirty="0"/>
              <a:t>Incremental cost allocation</a:t>
            </a:r>
          </a:p>
          <a:p>
            <a:pPr lvl="2"/>
            <a:r>
              <a:rPr lang="en-US" sz="2800" dirty="0"/>
              <a:t>States pay for public policy projects  - RESULT – no projects</a:t>
            </a:r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663426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Southwest Power Pool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7355" y="178517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18 million people</a:t>
            </a:r>
          </a:p>
          <a:p>
            <a:r>
              <a:rPr lang="en-US" dirty="0" smtClean="0"/>
              <a:t>56,142 miles of transmission lines</a:t>
            </a:r>
          </a:p>
          <a:p>
            <a:r>
              <a:rPr lang="en-US" dirty="0" smtClean="0"/>
              <a:t>Total installed generating capacity: 77,366 MW (2015)</a:t>
            </a:r>
          </a:p>
          <a:p>
            <a:r>
              <a:rPr lang="en-US" dirty="0" smtClean="0"/>
              <a:t>Historic peak demand: 45,256 MW (2013)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5170"/>
            <a:ext cx="49434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9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Southwest Power Pool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1336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Renewables: &gt;10,000 MW (including hydro from WAPA)</a:t>
            </a:r>
            <a:endParaRPr lang="en-US" dirty="0"/>
          </a:p>
          <a:p>
            <a:r>
              <a:rPr lang="en-US" dirty="0"/>
              <a:t>Wind Peak: </a:t>
            </a:r>
            <a:r>
              <a:rPr lang="en-US" dirty="0" smtClean="0"/>
              <a:t>9,948 MW (12/19/15)</a:t>
            </a:r>
            <a:endParaRPr lang="en-US" dirty="0"/>
          </a:p>
          <a:p>
            <a:pPr lvl="1"/>
            <a:r>
              <a:rPr lang="en-US" dirty="0"/>
              <a:t>3</a:t>
            </a:r>
            <a:r>
              <a:rPr lang="en-US" dirty="0" smtClean="0"/>
              <a:t>3% of total system load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 descr="C:\Users\jmoore\AppData\Local\Microsoft\Windows\Temporary Internet Files\Content.Outlook\5DHXZH4N\SPP Gene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0084"/>
            <a:ext cx="4572000" cy="33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46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moore\AppData\Local\Microsoft\Windows\Temporary Internet Files\Content.Outlook\5DHXZH4N\MISO Generation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89955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18,400 MW </a:t>
            </a:r>
            <a:r>
              <a:rPr lang="en-US" dirty="0" smtClean="0"/>
              <a:t>Renewables (2015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9% wind</a:t>
            </a:r>
            <a:r>
              <a:rPr lang="en-US" dirty="0"/>
              <a:t>, </a:t>
            </a:r>
            <a:r>
              <a:rPr lang="en-US" dirty="0" smtClean="0"/>
              <a:t>3% hydro, 2% other.</a:t>
            </a:r>
          </a:p>
          <a:p>
            <a:r>
              <a:rPr lang="en-US" dirty="0" smtClean="0"/>
              <a:t>Wind </a:t>
            </a:r>
            <a:r>
              <a:rPr lang="en-US" dirty="0"/>
              <a:t>Peak: </a:t>
            </a:r>
            <a:r>
              <a:rPr lang="en-US" dirty="0" smtClean="0"/>
              <a:t>12,613 </a:t>
            </a:r>
            <a:r>
              <a:rPr lang="en-US" dirty="0"/>
              <a:t>MW </a:t>
            </a:r>
            <a:r>
              <a:rPr lang="en-US" dirty="0" smtClean="0"/>
              <a:t>(11/19/15)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852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42 million people</a:t>
            </a:r>
            <a:endParaRPr lang="en-US" dirty="0"/>
          </a:p>
          <a:p>
            <a:r>
              <a:rPr lang="en-US" dirty="0" smtClean="0"/>
              <a:t>65,800 </a:t>
            </a:r>
            <a:r>
              <a:rPr lang="en-US" dirty="0"/>
              <a:t>miles of transmission lines</a:t>
            </a:r>
          </a:p>
          <a:p>
            <a:r>
              <a:rPr lang="en-US" dirty="0"/>
              <a:t>Total installed generating capacity</a:t>
            </a:r>
            <a:r>
              <a:rPr lang="en-US" dirty="0" smtClean="0"/>
              <a:t>: 180,711 MW (2015)</a:t>
            </a:r>
            <a:endParaRPr lang="en-US" dirty="0"/>
          </a:p>
          <a:p>
            <a:r>
              <a:rPr lang="en-US" dirty="0"/>
              <a:t>Historic peak demand: </a:t>
            </a:r>
            <a:r>
              <a:rPr lang="en-US" dirty="0" smtClean="0"/>
              <a:t>127,125 </a:t>
            </a:r>
            <a:r>
              <a:rPr lang="en-US" dirty="0"/>
              <a:t>MW </a:t>
            </a:r>
            <a:r>
              <a:rPr lang="en-US" dirty="0" smtClean="0"/>
              <a:t>(2015)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5" descr="C:\Users\tmurphy\Desktop\Capture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3434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7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PJM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61 million people</a:t>
            </a:r>
          </a:p>
          <a:p>
            <a:r>
              <a:rPr lang="en-US" dirty="0" smtClean="0"/>
              <a:t>62,556 miles of transmission lines</a:t>
            </a:r>
          </a:p>
          <a:p>
            <a:r>
              <a:rPr lang="en-US" dirty="0" smtClean="0"/>
              <a:t>Total installed generating capacity: 183,604 MW (2015)</a:t>
            </a:r>
          </a:p>
          <a:p>
            <a:r>
              <a:rPr lang="en-US" dirty="0" smtClean="0"/>
              <a:t>Historic peak demand: 165,492 MW (2015)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5" descr="C:\Users\tmurphy\Desktop\20050428-pjm-yellow.gif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343400" cy="3238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727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PJM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Renewables: 13,000 MW</a:t>
            </a:r>
          </a:p>
          <a:p>
            <a:pPr lvl="1"/>
            <a:r>
              <a:rPr lang="en-US" dirty="0" smtClean="0"/>
              <a:t>7 GW </a:t>
            </a:r>
            <a:r>
              <a:rPr lang="en-US" dirty="0"/>
              <a:t>w</a:t>
            </a:r>
            <a:r>
              <a:rPr lang="en-US" dirty="0" smtClean="0"/>
              <a:t>ind, 2.5 GW solar (350 MW utility scale).</a:t>
            </a:r>
          </a:p>
          <a:p>
            <a:r>
              <a:rPr lang="en-US" dirty="0" smtClean="0"/>
              <a:t>Wind Peak: 5,588 MW (11/17/15)</a:t>
            </a:r>
          </a:p>
          <a:p>
            <a:pPr lvl="1"/>
            <a:r>
              <a:rPr lang="en-US" dirty="0" smtClean="0"/>
              <a:t>8.1% of total system load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C:\Users\jmoore\AppData\Local\Microsoft\Windows\Temporary Internet Files\Content.Outlook\5DHXZH4N\PJM Generation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057400"/>
            <a:ext cx="4378849" cy="320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772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Who serves public interest?</a:t>
            </a:r>
          </a:p>
          <a:p>
            <a:r>
              <a:rPr lang="en-US" dirty="0" smtClean="0"/>
              <a:t>Sector participation levels in governance and process</a:t>
            </a:r>
          </a:p>
          <a:p>
            <a:pPr lvl="1"/>
            <a:r>
              <a:rPr lang="en-US" dirty="0" smtClean="0"/>
              <a:t>States, environmental, consumer</a:t>
            </a:r>
          </a:p>
          <a:p>
            <a:pPr lvl="1"/>
            <a:r>
              <a:rPr lang="en-US" dirty="0" smtClean="0"/>
              <a:t>State reluctance and consensus issues + resource constraints for all</a:t>
            </a:r>
            <a:endParaRPr lang="en-US" dirty="0" smtClean="0"/>
          </a:p>
          <a:p>
            <a:r>
              <a:rPr lang="en-US" dirty="0" smtClean="0"/>
              <a:t>RTO </a:t>
            </a:r>
            <a:r>
              <a:rPr lang="en-US" dirty="0" smtClean="0"/>
              <a:t>“culture” drivers</a:t>
            </a:r>
          </a:p>
          <a:p>
            <a:pPr lvl="1"/>
            <a:r>
              <a:rPr lang="en-US" dirty="0" smtClean="0"/>
              <a:t>Utility mix</a:t>
            </a:r>
          </a:p>
          <a:p>
            <a:pPr lvl="1"/>
            <a:r>
              <a:rPr lang="en-US" dirty="0" smtClean="0"/>
              <a:t>Restructured or vertically </a:t>
            </a:r>
            <a:r>
              <a:rPr lang="en-US" dirty="0" smtClean="0"/>
              <a:t>integrated, or both</a:t>
            </a:r>
            <a:endParaRPr lang="en-US" dirty="0" smtClean="0"/>
          </a:p>
          <a:p>
            <a:pPr lvl="1"/>
            <a:r>
              <a:rPr lang="en-US" dirty="0" smtClean="0"/>
              <a:t>State commissioner </a:t>
            </a:r>
            <a:r>
              <a:rPr lang="en-US" dirty="0" smtClean="0"/>
              <a:t>interest/personalities</a:t>
            </a:r>
            <a:endParaRPr lang="en-US" dirty="0" smtClean="0"/>
          </a:p>
          <a:p>
            <a:pPr lvl="1"/>
            <a:r>
              <a:rPr lang="en-US" dirty="0" smtClean="0"/>
              <a:t>Influence of </a:t>
            </a:r>
            <a:r>
              <a:rPr lang="en-US" dirty="0" smtClean="0"/>
              <a:t>states, TOs, and other sectors per agreements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PJM Governance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F9F8-655C-487E-9F71-F87DE734C15A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pPr lvl="0"/>
            <a:r>
              <a:rPr lang="en-US" dirty="0"/>
              <a:t>PJM is an </a:t>
            </a:r>
            <a:r>
              <a:rPr lang="en-US" dirty="0" smtClean="0"/>
              <a:t>LLC; 940</a:t>
            </a:r>
            <a:r>
              <a:rPr lang="en-US" dirty="0"/>
              <a:t>+ members vote on tariff changes made under FPA </a:t>
            </a:r>
            <a:r>
              <a:rPr lang="en-US" dirty="0" smtClean="0"/>
              <a:t>205</a:t>
            </a:r>
          </a:p>
          <a:p>
            <a:pPr lvl="1"/>
            <a:r>
              <a:rPr lang="en-US" dirty="0" smtClean="0"/>
              <a:t>Weighted sector </a:t>
            </a:r>
            <a:r>
              <a:rPr lang="en-US" dirty="0" smtClean="0"/>
              <a:t>voting</a:t>
            </a:r>
          </a:p>
          <a:p>
            <a:pPr lvl="1"/>
            <a:r>
              <a:rPr lang="en-US" dirty="0" smtClean="0"/>
              <a:t>Board </a:t>
            </a:r>
            <a:r>
              <a:rPr lang="en-US" dirty="0" smtClean="0"/>
              <a:t>can </a:t>
            </a:r>
            <a:r>
              <a:rPr lang="en-US" dirty="0"/>
              <a:t>act independently under 206 </a:t>
            </a:r>
            <a:endParaRPr lang="en-US" dirty="0" smtClean="0"/>
          </a:p>
          <a:p>
            <a:pPr lvl="0"/>
            <a:r>
              <a:rPr lang="en-US" dirty="0" smtClean="0"/>
              <a:t>Strong committee role in committees; Problem Statements</a:t>
            </a:r>
            <a:endParaRPr lang="en-US" dirty="0"/>
          </a:p>
          <a:p>
            <a:pPr lvl="0"/>
            <a:r>
              <a:rPr lang="en-US" dirty="0" smtClean="0"/>
              <a:t>Observations on Board </a:t>
            </a:r>
            <a:r>
              <a:rPr lang="en-US" dirty="0"/>
              <a:t>and </a:t>
            </a:r>
            <a:r>
              <a:rPr lang="en-US" dirty="0" smtClean="0"/>
              <a:t>executive </a:t>
            </a:r>
            <a:r>
              <a:rPr lang="en-US" dirty="0" smtClean="0"/>
              <a:t>leadership</a:t>
            </a:r>
          </a:p>
          <a:p>
            <a:pPr lvl="0"/>
            <a:r>
              <a:rPr lang="en-US" dirty="0" smtClean="0"/>
              <a:t>Markets rule!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085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549</Words>
  <Application>Microsoft Office PowerPoint</Application>
  <PresentationFormat>On-screen Show (4:3)</PresentationFormat>
  <Paragraphs>110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Southwest Power Pool</vt:lpstr>
      <vt:lpstr>Southwest Power Pool</vt:lpstr>
      <vt:lpstr>MISO</vt:lpstr>
      <vt:lpstr>MISO</vt:lpstr>
      <vt:lpstr>PJM</vt:lpstr>
      <vt:lpstr>PJM</vt:lpstr>
      <vt:lpstr>Strategic Considerations</vt:lpstr>
      <vt:lpstr>PJM Governance</vt:lpstr>
      <vt:lpstr>PJM Governance</vt:lpstr>
      <vt:lpstr>PJM Renewables Priorities</vt:lpstr>
      <vt:lpstr>State Participation</vt:lpstr>
      <vt:lpstr>Top OPSI Interests</vt:lpstr>
      <vt:lpstr>CPP – States Awash in Modeling</vt:lpstr>
      <vt:lpstr>PJM Planning and Cost Allocation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Tim</dc:creator>
  <cp:lastModifiedBy>John Moore</cp:lastModifiedBy>
  <cp:revision>59</cp:revision>
  <dcterms:created xsi:type="dcterms:W3CDTF">2015-11-24T17:42:01Z</dcterms:created>
  <dcterms:modified xsi:type="dcterms:W3CDTF">2016-01-07T16:26:07Z</dcterms:modified>
</cp:coreProperties>
</file>