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0" r:id="rId2"/>
  </p:sldMasterIdLst>
  <p:notesMasterIdLst>
    <p:notesMasterId r:id="rId15"/>
  </p:notesMasterIdLst>
  <p:handoutMasterIdLst>
    <p:handoutMasterId r:id="rId16"/>
  </p:handoutMasterIdLst>
  <p:sldIdLst>
    <p:sldId id="257" r:id="rId3"/>
    <p:sldId id="256" r:id="rId4"/>
    <p:sldId id="268" r:id="rId5"/>
    <p:sldId id="327" r:id="rId6"/>
    <p:sldId id="307" r:id="rId7"/>
    <p:sldId id="321" r:id="rId8"/>
    <p:sldId id="326" r:id="rId9"/>
    <p:sldId id="329" r:id="rId10"/>
    <p:sldId id="331" r:id="rId11"/>
    <p:sldId id="334" r:id="rId12"/>
    <p:sldId id="333" r:id="rId13"/>
    <p:sldId id="328" r:id="rId14"/>
  </p:sldIdLst>
  <p:sldSz cx="9144000" cy="6858000" type="screen4x3"/>
  <p:notesSz cx="6973888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S Sector" initials="ES" lastIdx="1" clrIdx="0"/>
  <p:cmAuthor id="1" name="John Moore" initials="JNM" lastIdx="1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8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9" autoAdjust="0"/>
    <p:restoredTop sz="76554" autoAdjust="0"/>
  </p:normalViewPr>
  <p:slideViewPr>
    <p:cSldViewPr snapToGrid="0" snapToObjects="1">
      <p:cViewPr>
        <p:scale>
          <a:sx n="80" d="100"/>
          <a:sy n="80" d="100"/>
        </p:scale>
        <p:origin x="-1176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6"/>
    </p:cViewPr>
  </p:sorterViewPr>
  <p:notesViewPr>
    <p:cSldViewPr snapToGrid="0" snapToObjects="1">
      <p:cViewPr varScale="1">
        <p:scale>
          <a:sx n="55" d="100"/>
          <a:sy n="55" d="100"/>
        </p:scale>
        <p:origin x="-2838" y="-102"/>
      </p:cViewPr>
      <p:guideLst>
        <p:guide orient="horz" pos="2909"/>
        <p:guide pos="219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0256" y="0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r">
              <a:defRPr sz="1200"/>
            </a:lvl1pPr>
          </a:lstStyle>
          <a:p>
            <a:fld id="{F19815F9-F20C-4C50-9D94-D64A8EC45723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0256" y="8772668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r">
              <a:defRPr sz="1200"/>
            </a:lvl1pPr>
          </a:lstStyle>
          <a:p>
            <a:fld id="{3E051AA1-B357-4B56-99B7-FA17808C2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84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0256" y="0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r">
              <a:defRPr sz="1200"/>
            </a:lvl1pPr>
          </a:lstStyle>
          <a:p>
            <a:fld id="{968903E8-BDC0-604B-AB76-8287E15127E2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0" tIns="46310" rIns="92620" bIns="463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389" y="4387136"/>
            <a:ext cx="5579110" cy="4156234"/>
          </a:xfrm>
          <a:prstGeom prst="rect">
            <a:avLst/>
          </a:prstGeom>
        </p:spPr>
        <p:txBody>
          <a:bodyPr vert="horz" lIns="92620" tIns="46310" rIns="92620" bIns="46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0256" y="8772668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r">
              <a:defRPr sz="1200"/>
            </a:lvl1pPr>
          </a:lstStyle>
          <a:p>
            <a:fld id="{56CE3008-EEA5-CF47-91CD-3ED2B571B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4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spc="304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3008-EEA5-CF47-91CD-3ED2B571B7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53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3008-EEA5-CF47-91CD-3ED2B571B7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23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3008-EEA5-CF47-91CD-3ED2B571B7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2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Bay = 2018</a:t>
            </a:r>
          </a:p>
          <a:p>
            <a:r>
              <a:rPr lang="en-US" dirty="0" err="1" smtClean="0">
                <a:latin typeface="Calibri"/>
                <a:cs typeface="Calibri"/>
              </a:rPr>
              <a:t>LaFleur</a:t>
            </a:r>
            <a:r>
              <a:rPr lang="en-US" dirty="0" smtClean="0">
                <a:latin typeface="Calibri"/>
                <a:cs typeface="Calibri"/>
              </a:rPr>
              <a:t> = 2019</a:t>
            </a:r>
          </a:p>
          <a:p>
            <a:r>
              <a:rPr lang="en-US" dirty="0" smtClean="0">
                <a:latin typeface="Calibri"/>
                <a:cs typeface="Calibri"/>
              </a:rPr>
              <a:t>Clark =</a:t>
            </a:r>
            <a:r>
              <a:rPr lang="en-US" baseline="0" dirty="0" smtClean="0">
                <a:latin typeface="Calibri"/>
                <a:cs typeface="Calibri"/>
              </a:rPr>
              <a:t> 2016</a:t>
            </a:r>
          </a:p>
          <a:p>
            <a:r>
              <a:rPr lang="en-US" baseline="0" dirty="0" smtClean="0">
                <a:latin typeface="Calibri"/>
                <a:cs typeface="Calibri"/>
              </a:rPr>
              <a:t>Honorable = June 2017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3008-EEA5-CF47-91CD-3ED2B571B7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95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accent1"/>
              </a:solidFill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0269-C786-4C97-976C-C660324236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77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>
              <a:solidFill>
                <a:schemeClr val="accent1"/>
              </a:solidFill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0269-C786-4C97-976C-C660324236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77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3008-EEA5-CF47-91CD-3ED2B571B7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34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3008-EEA5-CF47-91CD-3ED2B571B7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23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3008-EEA5-CF47-91CD-3ED2B571B7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23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3008-EEA5-CF47-91CD-3ED2B571B7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23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3008-EEA5-CF47-91CD-3ED2B571B7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2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56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033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76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ustainableFERC-type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14" y="6265197"/>
            <a:ext cx="2265195" cy="30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7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96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2837" y="3553450"/>
            <a:ext cx="8527287" cy="1574175"/>
          </a:xfrm>
          <a:prstGeom prst="rect">
            <a:avLst/>
          </a:prstGeom>
          <a:solidFill>
            <a:schemeClr val="accent6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9376" y="2369300"/>
            <a:ext cx="5443594" cy="74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02837" y="3632826"/>
            <a:ext cx="8527287" cy="1402443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238" y="3816688"/>
            <a:ext cx="1749806" cy="1078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3117" y="3799750"/>
            <a:ext cx="1163144" cy="1073816"/>
          </a:xfrm>
          <a:prstGeom prst="rect">
            <a:avLst/>
          </a:prstGeom>
        </p:spPr>
      </p:pic>
      <p:pic>
        <p:nvPicPr>
          <p:cNvPr id="9" name="Picture 2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41173" y="3821789"/>
            <a:ext cx="1658497" cy="107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http://images.nrel.gov/image_dir/album207429/150th_sm_19498.JPG?135464836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79"/>
          <a:stretch/>
        </p:blipFill>
        <p:spPr bwMode="auto">
          <a:xfrm>
            <a:off x="453812" y="3799749"/>
            <a:ext cx="1649305" cy="107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644" y="3805753"/>
            <a:ext cx="1501215" cy="108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H-2C.WMF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51488" y="6118158"/>
            <a:ext cx="678636" cy="55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7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250" y="466613"/>
            <a:ext cx="6114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300" dirty="0" smtClean="0">
                <a:solidFill>
                  <a:schemeClr val="accent1"/>
                </a:solidFill>
              </a:rPr>
              <a:t>POTENTIAL RSO ISSUES –</a:t>
            </a:r>
            <a:r>
              <a:rPr lang="en-US" sz="3000" b="1" spc="300" dirty="0">
                <a:solidFill>
                  <a:schemeClr val="bg2"/>
                </a:solidFill>
              </a:rPr>
              <a:t> </a:t>
            </a:r>
            <a:r>
              <a:rPr lang="en-US" sz="3000" b="1" spc="300" dirty="0" smtClean="0">
                <a:solidFill>
                  <a:schemeClr val="bg2"/>
                </a:solidFill>
              </a:rPr>
              <a:t>RESOURCE ADEQUACY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80567" y="1002395"/>
            <a:ext cx="5086808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44348" y="1487835"/>
            <a:ext cx="794335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dirty="0" smtClean="0">
                <a:solidFill>
                  <a:schemeClr val="accent1"/>
                </a:solidFill>
                <a:latin typeface="Calibri"/>
                <a:cs typeface="Calibri"/>
              </a:rPr>
              <a:t>Resource adequacy a struggle in all RTOS – top down (PJM) and bottom up (MISO)</a:t>
            </a:r>
          </a:p>
          <a:p>
            <a:pPr lvl="0">
              <a:spcAft>
                <a:spcPts val="1200"/>
              </a:spcAft>
            </a:pPr>
            <a:r>
              <a:rPr lang="en-US" dirty="0" smtClean="0">
                <a:solidFill>
                  <a:schemeClr val="accent1"/>
                </a:solidFill>
                <a:latin typeface="Calibri"/>
                <a:cs typeface="Calibri"/>
              </a:rPr>
              <a:t>In Order 1000 process, failed to make progress in aligning state IRP and regional planning timelines</a:t>
            </a:r>
          </a:p>
          <a:p>
            <a:pPr lvl="0">
              <a:spcAft>
                <a:spcPts val="1200"/>
              </a:spcAft>
            </a:pPr>
            <a:r>
              <a:rPr lang="en-US" dirty="0" smtClean="0">
                <a:solidFill>
                  <a:schemeClr val="accent1"/>
                </a:solidFill>
                <a:latin typeface="Calibri"/>
                <a:cs typeface="Calibri"/>
              </a:rPr>
              <a:t>Preserving state </a:t>
            </a:r>
            <a:r>
              <a:rPr lang="en-US" dirty="0" err="1" smtClean="0">
                <a:solidFill>
                  <a:schemeClr val="accent1"/>
                </a:solidFill>
                <a:latin typeface="Calibri"/>
                <a:cs typeface="Calibri"/>
              </a:rPr>
              <a:t>perrogatives</a:t>
            </a:r>
            <a:r>
              <a:rPr lang="en-US" dirty="0" smtClean="0">
                <a:solidFill>
                  <a:schemeClr val="accent1"/>
                </a:solidFill>
                <a:latin typeface="Calibri"/>
                <a:cs typeface="Calibri"/>
              </a:rPr>
              <a:t> v. maintaining strong CA clean energy policies</a:t>
            </a:r>
            <a:endParaRPr lang="en-US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lvl="0">
              <a:spcAft>
                <a:spcPts val="1200"/>
              </a:spcAft>
            </a:pPr>
            <a:r>
              <a:rPr lang="en-US" dirty="0" smtClean="0">
                <a:solidFill>
                  <a:schemeClr val="accent1"/>
                </a:solidFill>
                <a:latin typeface="Calibri"/>
                <a:cs typeface="Calibri"/>
              </a:rPr>
              <a:t>In Eastern Interconnection, States have limited </a:t>
            </a:r>
            <a:r>
              <a:rPr lang="en-US" dirty="0" err="1" smtClean="0">
                <a:solidFill>
                  <a:schemeClr val="accent1"/>
                </a:solidFill>
                <a:latin typeface="Calibri"/>
                <a:cs typeface="Calibri"/>
              </a:rPr>
              <a:t>bandwith</a:t>
            </a:r>
            <a:r>
              <a:rPr lang="en-US" dirty="0" smtClean="0">
                <a:solidFill>
                  <a:schemeClr val="accent1"/>
                </a:solidFill>
                <a:latin typeface="Calibri"/>
                <a:cs typeface="Calibri"/>
              </a:rPr>
              <a:t>, resources and in some cases, demonstrated interest in participating in RTO processes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881" y="6317673"/>
            <a:ext cx="486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528" y="3769899"/>
            <a:ext cx="3505200" cy="24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8" y="3524460"/>
            <a:ext cx="2145889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13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250" y="466613"/>
            <a:ext cx="6114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300" dirty="0" smtClean="0">
                <a:solidFill>
                  <a:schemeClr val="accent1"/>
                </a:solidFill>
              </a:rPr>
              <a:t>POTENTIAL RSO ISSUES –</a:t>
            </a:r>
            <a:r>
              <a:rPr lang="en-US" sz="3000" b="1" spc="300" dirty="0">
                <a:solidFill>
                  <a:schemeClr val="bg2"/>
                </a:solidFill>
              </a:rPr>
              <a:t> </a:t>
            </a:r>
            <a:r>
              <a:rPr lang="en-US" sz="3000" b="1" spc="300" dirty="0" smtClean="0">
                <a:solidFill>
                  <a:schemeClr val="bg2"/>
                </a:solidFill>
              </a:rPr>
              <a:t>ALLEGIANCE TO MEMBERSHIP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80567" y="1002395"/>
            <a:ext cx="5086808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1881" y="6317673"/>
            <a:ext cx="47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08" y="3448313"/>
            <a:ext cx="5813652" cy="32386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46" y="1482276"/>
            <a:ext cx="5657850" cy="290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44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250" y="466613"/>
            <a:ext cx="61145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300" dirty="0" smtClean="0">
                <a:solidFill>
                  <a:schemeClr val="accent1"/>
                </a:solidFill>
              </a:rPr>
              <a:t>FERC INVOLVEMENT IN RSO PROCESS</a:t>
            </a:r>
            <a:endParaRPr lang="en-US" sz="3000" b="1" spc="300" dirty="0" smtClean="0">
              <a:solidFill>
                <a:schemeClr val="bg2"/>
              </a:solidFill>
            </a:endParaRPr>
          </a:p>
          <a:p>
            <a:endParaRPr lang="en-US" sz="3000" b="1" spc="300" dirty="0">
              <a:solidFill>
                <a:srgbClr val="298335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80567" y="1002395"/>
            <a:ext cx="5086808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33744" y="2143242"/>
            <a:ext cx="813336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Some changes will require CAISO/PacifiCorp Section 205 filings (NGOs can intervene)</a:t>
            </a:r>
          </a:p>
          <a:p>
            <a:pPr lvl="0">
              <a:spcAft>
                <a:spcPts val="12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Difficult to make upward progress on substance once at FERC</a:t>
            </a:r>
          </a:p>
          <a:p>
            <a:pPr lvl="0">
              <a:spcAft>
                <a:spcPts val="12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FERC currently in “wait and see” mode</a:t>
            </a:r>
          </a:p>
          <a:p>
            <a:pPr lvl="0">
              <a:spcAft>
                <a:spcPts val="12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Pre-filing meetings key</a:t>
            </a:r>
          </a:p>
          <a:p>
            <a:pPr lvl="0">
              <a:spcAft>
                <a:spcPts val="12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Relevant FERC staff:</a:t>
            </a:r>
          </a:p>
          <a:p>
            <a:pPr lvl="0">
              <a:spcAft>
                <a:spcPts val="12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	Chairman Bay’s office – Bethany Dukes</a:t>
            </a:r>
          </a:p>
          <a:p>
            <a:pPr lvl="0">
              <a:spcAft>
                <a:spcPts val="12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	Other Commissioners/staff</a:t>
            </a:r>
          </a:p>
          <a:p>
            <a:pPr lvl="0">
              <a:spcAft>
                <a:spcPts val="1200"/>
              </a:spcAft>
            </a:pP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	Office of Energy Market Regulation – Jaime </a:t>
            </a:r>
            <a:r>
              <a:rPr lang="en-US" sz="2000" dirty="0" err="1" smtClean="0">
                <a:solidFill>
                  <a:schemeClr val="accent1"/>
                </a:solidFill>
                <a:latin typeface="Calibri"/>
                <a:cs typeface="Calibri"/>
              </a:rPr>
              <a:t>Simler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, Steve Rodgers</a:t>
            </a:r>
          </a:p>
          <a:p>
            <a:pPr lvl="0">
              <a:spcAft>
                <a:spcPts val="1200"/>
              </a:spcAft>
            </a:pPr>
            <a:endParaRPr lang="en-US" dirty="0" smtClean="0">
              <a:solidFill>
                <a:schemeClr val="accent1"/>
              </a:solidFill>
              <a:latin typeface="Calibri"/>
              <a:cs typeface="Calibri"/>
            </a:endParaRPr>
          </a:p>
          <a:p>
            <a:endParaRPr lang="en-US" dirty="0" smtClean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070" y="267311"/>
            <a:ext cx="1744287" cy="187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1880" y="6317673"/>
            <a:ext cx="534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580567" y="1002395"/>
            <a:ext cx="5871033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3646" y="448397"/>
            <a:ext cx="669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300" dirty="0" smtClean="0">
                <a:solidFill>
                  <a:srgbClr val="545555"/>
                </a:solidFill>
              </a:rPr>
              <a:t>THE FEDERAL ENERGY REGULATORY COMMISSION</a:t>
            </a:r>
            <a:endParaRPr lang="en-US" sz="3000" b="1" spc="300" dirty="0">
              <a:solidFill>
                <a:srgbClr val="29833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881" y="6317673"/>
            <a:ext cx="28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886" y="1689691"/>
            <a:ext cx="4268851" cy="140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6511" y="1879694"/>
            <a:ext cx="5745522" cy="386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25735" y="3363018"/>
            <a:ext cx="4667002" cy="313932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98335"/>
                </a:solidFill>
              </a:rPr>
              <a:t>AUTHORITY</a:t>
            </a:r>
          </a:p>
          <a:p>
            <a:r>
              <a:rPr lang="en-US" i="1" dirty="0" smtClean="0"/>
              <a:t>. . . </a:t>
            </a:r>
            <a:r>
              <a:rPr lang="en-US" b="1" i="1" dirty="0" smtClean="0"/>
              <a:t>the </a:t>
            </a:r>
            <a:r>
              <a:rPr lang="en-US" b="1" i="1" dirty="0"/>
              <a:t>transmission of electric energy in interstate commerce and the sale of such energy at wholesale in interstate </a:t>
            </a:r>
            <a:r>
              <a:rPr lang="en-US" b="1" i="1" dirty="0" smtClean="0"/>
              <a:t>commerce </a:t>
            </a:r>
            <a:r>
              <a:rPr lang="en-US" i="1" dirty="0" smtClean="0"/>
              <a:t>. . .</a:t>
            </a:r>
          </a:p>
          <a:p>
            <a:endParaRPr lang="en-US" dirty="0" smtClean="0"/>
          </a:p>
          <a:p>
            <a:r>
              <a:rPr lang="en-US" i="1" dirty="0" smtClean="0"/>
              <a:t>. . . over </a:t>
            </a:r>
            <a:r>
              <a:rPr lang="en-US" i="1" dirty="0"/>
              <a:t>the ERO certified by the Commission </a:t>
            </a:r>
            <a:r>
              <a:rPr lang="en-US" i="1" dirty="0" smtClean="0"/>
              <a:t>. . ., </a:t>
            </a:r>
            <a:r>
              <a:rPr lang="en-US" i="1" dirty="0"/>
              <a:t>any regional entities, and all users, owners and operators of the bulk-power system, </a:t>
            </a:r>
            <a:r>
              <a:rPr lang="en-US" i="1" dirty="0" smtClean="0"/>
              <a:t>. . ., </a:t>
            </a:r>
            <a:r>
              <a:rPr lang="en-US" i="1" dirty="0"/>
              <a:t>for purposes of approving reliability standards established under this section and enforcing </a:t>
            </a:r>
            <a:r>
              <a:rPr lang="en-US" i="1" dirty="0" smtClean="0"/>
              <a:t>compliance. . 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3377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 rot="5400000" flipV="1">
            <a:off x="5900114" y="374667"/>
            <a:ext cx="2033586" cy="3886203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80567" y="1673851"/>
            <a:ext cx="7734300" cy="538603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0"/>
              </a:spcBef>
              <a:spcAft>
                <a:spcPts val="800"/>
              </a:spcAft>
            </a:pPr>
            <a:r>
              <a:rPr lang="en-US" sz="2000" dirty="0" smtClean="0"/>
              <a:t>Order 888 (1996) – </a:t>
            </a:r>
            <a:r>
              <a:rPr lang="en-US" sz="2000" b="1" dirty="0" smtClean="0"/>
              <a:t>Open access </a:t>
            </a:r>
          </a:p>
          <a:p>
            <a:pPr lvl="0">
              <a:spcBef>
                <a:spcPts val="0"/>
              </a:spcBef>
              <a:spcAft>
                <a:spcPts val="800"/>
              </a:spcAft>
            </a:pPr>
            <a:r>
              <a:rPr lang="en-US" sz="2000" dirty="0" smtClean="0"/>
              <a:t>Order 2000 (1999) – </a:t>
            </a:r>
            <a:r>
              <a:rPr lang="en-US" sz="2000" b="1" dirty="0" smtClean="0"/>
              <a:t>RTOs</a:t>
            </a:r>
            <a:endParaRPr lang="en-US" sz="2000" dirty="0"/>
          </a:p>
          <a:p>
            <a:pPr lvl="0">
              <a:spcBef>
                <a:spcPts val="0"/>
              </a:spcBef>
              <a:spcAft>
                <a:spcPts val="800"/>
              </a:spcAft>
            </a:pPr>
            <a:r>
              <a:rPr lang="en-US" sz="2000" dirty="0"/>
              <a:t>Order 890 </a:t>
            </a:r>
            <a:r>
              <a:rPr lang="en-US" sz="2000" dirty="0" smtClean="0"/>
              <a:t>(2007) – </a:t>
            </a:r>
            <a:r>
              <a:rPr lang="en-US" sz="2000" b="1" dirty="0" smtClean="0"/>
              <a:t>Increasing transparency in transmission service and requiring local planning</a:t>
            </a:r>
            <a:endParaRPr lang="en-US" sz="2000" dirty="0"/>
          </a:p>
          <a:p>
            <a:pPr lvl="0">
              <a:spcBef>
                <a:spcPts val="0"/>
              </a:spcBef>
              <a:spcAft>
                <a:spcPts val="800"/>
              </a:spcAft>
            </a:pPr>
            <a:r>
              <a:rPr lang="en-US" sz="2000" dirty="0"/>
              <a:t>Order </a:t>
            </a:r>
            <a:r>
              <a:rPr lang="en-US" sz="2000" dirty="0" smtClean="0"/>
              <a:t>745 (2011) – </a:t>
            </a:r>
            <a:r>
              <a:rPr lang="en-US" sz="2000" b="1" dirty="0" smtClean="0"/>
              <a:t>Compensation for demand response in wholesale energy markets</a:t>
            </a:r>
            <a:endParaRPr lang="en-US" sz="2000" dirty="0"/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000" dirty="0"/>
              <a:t>Order 1000 </a:t>
            </a:r>
            <a:r>
              <a:rPr lang="en-US" sz="2000" dirty="0" smtClean="0"/>
              <a:t>(2011) – </a:t>
            </a:r>
            <a:r>
              <a:rPr lang="en-US" sz="2000" b="1" dirty="0" smtClean="0"/>
              <a:t>Requiring regional planning and cost allocation, removal of ROFR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000" dirty="0" smtClean="0"/>
              <a:t>Order 755 (2011)  - </a:t>
            </a:r>
            <a:r>
              <a:rPr lang="en-US" sz="2000" b="1" dirty="0" smtClean="0"/>
              <a:t>Compensation for frequency regulation in RTOs/ISOs</a:t>
            </a:r>
            <a:endParaRPr lang="en-US" sz="2000" dirty="0" smtClean="0"/>
          </a:p>
          <a:p>
            <a:pPr lvl="0">
              <a:spcBef>
                <a:spcPts val="0"/>
              </a:spcBef>
              <a:spcAft>
                <a:spcPts val="800"/>
              </a:spcAft>
            </a:pPr>
            <a:r>
              <a:rPr lang="en-US" sz="2000" dirty="0" smtClean="0"/>
              <a:t>Order 764 (2012) – </a:t>
            </a:r>
            <a:r>
              <a:rPr lang="en-US" sz="2000" b="1" dirty="0" smtClean="0"/>
              <a:t>Integration of variable resources</a:t>
            </a:r>
            <a:endParaRPr lang="en-US" sz="2000" dirty="0"/>
          </a:p>
          <a:p>
            <a:pPr lvl="0">
              <a:spcBef>
                <a:spcPts val="0"/>
              </a:spcBef>
              <a:spcAft>
                <a:spcPts val="800"/>
              </a:spcAft>
            </a:pPr>
            <a:r>
              <a:rPr lang="en-US" sz="2000" dirty="0"/>
              <a:t>Order </a:t>
            </a:r>
            <a:r>
              <a:rPr lang="en-US" sz="2000" dirty="0" smtClean="0"/>
              <a:t>792 (2013) – </a:t>
            </a:r>
            <a:r>
              <a:rPr lang="en-US" sz="2000" b="1" dirty="0" smtClean="0"/>
              <a:t>Small generator interconnection procedures</a:t>
            </a: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		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250" y="466613"/>
            <a:ext cx="4321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300" dirty="0" smtClean="0">
                <a:solidFill>
                  <a:srgbClr val="545555"/>
                </a:solidFill>
              </a:rPr>
              <a:t>FERC and </a:t>
            </a:r>
            <a:r>
              <a:rPr lang="en-US" sz="3000" b="1" spc="300" dirty="0" smtClean="0">
                <a:solidFill>
                  <a:srgbClr val="298335"/>
                </a:solidFill>
              </a:rPr>
              <a:t>CLEAN ENERGY</a:t>
            </a:r>
            <a:endParaRPr lang="en-US" sz="3000" b="1" spc="300" dirty="0">
              <a:solidFill>
                <a:srgbClr val="298335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80567" y="1002395"/>
            <a:ext cx="3096385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1881" y="6317673"/>
            <a:ext cx="28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969" y="466613"/>
            <a:ext cx="2809875" cy="168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46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797631" y="2014632"/>
            <a:ext cx="3526972" cy="225840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2000" b="1" i="1" dirty="0" smtClean="0">
                <a:cs typeface="Lucida Sans Unicode" pitchFamily="34" charset="0"/>
              </a:rPr>
              <a:t>The role of the RTO is to “be independent and able to provide reliable, non-discriminatory and efficiently priced transmission service to support competitive regional bulk power markets.”</a:t>
            </a:r>
            <a:r>
              <a:rPr lang="en-US" sz="1800" i="1" dirty="0" smtClean="0">
                <a:cs typeface="Lucida Sans Unicode" pitchFamily="34" charset="0"/>
              </a:rPr>
              <a:t/>
            </a:r>
            <a:br>
              <a:rPr lang="en-US" sz="1800" i="1" dirty="0" smtClean="0">
                <a:cs typeface="Lucida Sans Unicode" pitchFamily="34" charset="0"/>
              </a:rPr>
            </a:br>
            <a:r>
              <a:rPr lang="en-US" i="1" dirty="0" smtClean="0">
                <a:cs typeface="Lucida Sans Unicode" pitchFamily="34" charset="0"/>
              </a:rPr>
              <a:t>		</a:t>
            </a:r>
            <a:endParaRPr lang="en-US" i="1" dirty="0">
              <a:cs typeface="Lucida Sans Unicode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250" y="466613"/>
            <a:ext cx="64233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300" dirty="0" smtClean="0">
                <a:solidFill>
                  <a:srgbClr val="545555"/>
                </a:solidFill>
              </a:rPr>
              <a:t>ORDER </a:t>
            </a:r>
            <a:r>
              <a:rPr lang="en-US" sz="3000" b="1" spc="300" dirty="0" smtClean="0">
                <a:solidFill>
                  <a:srgbClr val="298335"/>
                </a:solidFill>
              </a:rPr>
              <a:t>2000 </a:t>
            </a:r>
            <a:r>
              <a:rPr lang="en-US" sz="3000" b="1" spc="300" dirty="0" smtClean="0"/>
              <a:t>ENCOURAGES RTOS</a:t>
            </a:r>
            <a:endParaRPr lang="en-US" sz="3000" b="1" spc="3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80567" y="1002395"/>
            <a:ext cx="3096385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1881" y="6317673"/>
            <a:ext cx="28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54675" y="1445371"/>
            <a:ext cx="3652283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200" b="1" spc="300" dirty="0" smtClean="0">
                <a:solidFill>
                  <a:srgbClr val="298335"/>
                </a:solidFill>
              </a:rPr>
              <a:t>RTO MINIMUM REQUIREMENTS</a:t>
            </a:r>
          </a:p>
          <a:p>
            <a:pPr lvl="0">
              <a:spcAft>
                <a:spcPts val="600"/>
              </a:spcAft>
            </a:pPr>
            <a:r>
              <a:rPr lang="en-US" b="1" dirty="0" smtClean="0"/>
              <a:t>Characteristics</a:t>
            </a:r>
            <a:r>
              <a:rPr lang="en-US" b="1" dirty="0"/>
              <a:t>:</a:t>
            </a:r>
            <a:endParaRPr lang="en-US" b="1" i="1" dirty="0"/>
          </a:p>
          <a:p>
            <a:r>
              <a:rPr lang="en-US" sz="1600" dirty="0"/>
              <a:t>1. Independence</a:t>
            </a:r>
          </a:p>
          <a:p>
            <a:r>
              <a:rPr lang="en-US" sz="1600" dirty="0"/>
              <a:t>2. Scope and Regional Configuration</a:t>
            </a:r>
          </a:p>
          <a:p>
            <a:r>
              <a:rPr lang="en-US" sz="1600" dirty="0"/>
              <a:t>3. Operational Authority</a:t>
            </a:r>
          </a:p>
          <a:p>
            <a:r>
              <a:rPr lang="en-US" sz="1600" dirty="0"/>
              <a:t>4. Short-term </a:t>
            </a:r>
            <a:r>
              <a:rPr lang="en-US" sz="1600" dirty="0" smtClean="0"/>
              <a:t>Reliability</a:t>
            </a:r>
          </a:p>
          <a:p>
            <a:endParaRPr lang="en-US" sz="14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b="1" dirty="0" smtClean="0"/>
              <a:t>Functions</a:t>
            </a:r>
            <a:r>
              <a:rPr lang="en-US" b="1" dirty="0"/>
              <a:t>:</a:t>
            </a:r>
          </a:p>
          <a:p>
            <a:r>
              <a:rPr lang="en-US" sz="1600" dirty="0"/>
              <a:t>1. Tariff Administration and Design</a:t>
            </a:r>
          </a:p>
          <a:p>
            <a:r>
              <a:rPr lang="en-US" sz="1600" dirty="0"/>
              <a:t>2. Congestion Management</a:t>
            </a:r>
          </a:p>
          <a:p>
            <a:r>
              <a:rPr lang="en-US" sz="1600" dirty="0"/>
              <a:t>3. Parallel Path Flow</a:t>
            </a:r>
          </a:p>
          <a:p>
            <a:r>
              <a:rPr lang="en-US" sz="1600" dirty="0"/>
              <a:t>4. Ancillary Services</a:t>
            </a:r>
          </a:p>
          <a:p>
            <a:r>
              <a:rPr lang="en-US" sz="1600" dirty="0"/>
              <a:t>5. OASIS and Total Transmission Capability </a:t>
            </a:r>
            <a:r>
              <a:rPr lang="en-US" sz="1600" dirty="0" smtClean="0"/>
              <a:t>and </a:t>
            </a:r>
            <a:r>
              <a:rPr lang="en-US" sz="1600" dirty="0"/>
              <a:t>Available Transmission </a:t>
            </a:r>
            <a:r>
              <a:rPr lang="en-US" sz="1600" dirty="0" smtClean="0"/>
              <a:t>Capability</a:t>
            </a:r>
            <a:endParaRPr lang="en-US" sz="1600" dirty="0"/>
          </a:p>
          <a:p>
            <a:r>
              <a:rPr lang="en-US" sz="1600" dirty="0"/>
              <a:t>6. Market Monitoring</a:t>
            </a:r>
          </a:p>
          <a:p>
            <a:r>
              <a:rPr lang="en-US" sz="1600" dirty="0"/>
              <a:t>7. Planning and Expansion</a:t>
            </a:r>
          </a:p>
          <a:p>
            <a:r>
              <a:rPr lang="en-US" sz="1600" dirty="0"/>
              <a:t>8. Interregional Coordination</a:t>
            </a:r>
            <a:endParaRPr lang="en-US" sz="1600" dirty="0" smtClean="0">
              <a:solidFill>
                <a:schemeClr val="accent1"/>
              </a:solidFill>
              <a:cs typeface="Calibri"/>
            </a:endParaRPr>
          </a:p>
          <a:p>
            <a:pPr lvl="1">
              <a:spcAft>
                <a:spcPts val="600"/>
              </a:spcAft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1474" y="1542917"/>
            <a:ext cx="4038601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endParaRPr lang="en-US" sz="1400" dirty="0" smtClean="0">
              <a:solidFill>
                <a:schemeClr val="accent1"/>
              </a:solidFill>
              <a:latin typeface="Calibri"/>
              <a:cs typeface="Calibri"/>
            </a:endParaRPr>
          </a:p>
          <a:p>
            <a:pPr lvl="1">
              <a:spcAft>
                <a:spcPts val="600"/>
              </a:spcAft>
            </a:pPr>
            <a:endParaRPr lang="en-US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0567" y="1026197"/>
            <a:ext cx="4217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600" spc="300" dirty="0" smtClean="0"/>
              <a:t>89 </a:t>
            </a:r>
            <a:r>
              <a:rPr lang="en-US" sz="1600" spc="300" dirty="0"/>
              <a:t>FERC ¶ </a:t>
            </a:r>
            <a:r>
              <a:rPr lang="en-US" sz="1600" spc="300" dirty="0" smtClean="0"/>
              <a:t>61,285; Dec. 20, 1999</a:t>
            </a:r>
            <a:endParaRPr lang="en-US" sz="16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92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5" y="273132"/>
            <a:ext cx="6262389" cy="528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37" y="1816925"/>
            <a:ext cx="2254518" cy="286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65174" y="4251366"/>
            <a:ext cx="427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1881" y="6317673"/>
            <a:ext cx="28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250" y="466613"/>
            <a:ext cx="61145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300" dirty="0" smtClean="0">
                <a:solidFill>
                  <a:schemeClr val="accent1"/>
                </a:solidFill>
              </a:rPr>
              <a:t>POTENTIAL RSO ISSUES –</a:t>
            </a:r>
            <a:r>
              <a:rPr lang="en-US" sz="3000" b="1" spc="300" dirty="0">
                <a:solidFill>
                  <a:schemeClr val="bg2"/>
                </a:solidFill>
              </a:rPr>
              <a:t> </a:t>
            </a:r>
            <a:r>
              <a:rPr lang="en-US" sz="3000" b="1" spc="300" dirty="0" smtClean="0">
                <a:solidFill>
                  <a:schemeClr val="bg2"/>
                </a:solidFill>
              </a:rPr>
              <a:t>BOARD OF DIRECTORS </a:t>
            </a:r>
          </a:p>
          <a:p>
            <a:endParaRPr lang="en-US" sz="3000" b="1" spc="300" dirty="0">
              <a:solidFill>
                <a:srgbClr val="298335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80567" y="1002395"/>
            <a:ext cx="5086808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76249" y="1596851"/>
            <a:ext cx="7943355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dirty="0" smtClean="0">
                <a:solidFill>
                  <a:schemeClr val="accent1"/>
                </a:solidFill>
                <a:latin typeface="Calibri"/>
                <a:cs typeface="Calibri"/>
              </a:rPr>
              <a:t>Order 2000 requires independence, scope and regional configuration, operational authority and short-term reliability responsibility.</a:t>
            </a:r>
          </a:p>
          <a:p>
            <a:pPr lvl="0">
              <a:spcAft>
                <a:spcPts val="600"/>
              </a:spcAft>
            </a:pPr>
            <a:endParaRPr lang="en-US" sz="1200" dirty="0" smtClean="0">
              <a:solidFill>
                <a:schemeClr val="accent1"/>
              </a:solidFill>
              <a:latin typeface="Calibri"/>
              <a:cs typeface="Calibri"/>
            </a:endParaRPr>
          </a:p>
          <a:p>
            <a:pPr lvl="0">
              <a:spcAft>
                <a:spcPts val="600"/>
              </a:spcAft>
            </a:pPr>
            <a:r>
              <a:rPr lang="en-US" dirty="0" smtClean="0">
                <a:solidFill>
                  <a:schemeClr val="accent1"/>
                </a:solidFill>
                <a:latin typeface="Calibri"/>
                <a:cs typeface="Calibri"/>
              </a:rPr>
              <a:t>In 1996, CAISO’s originating statute (AB 1890) required that CAISO’s board include representatives from 11 sectors: investor-owned utilities, public utilities, non-utility electric sellers, public buyers and sellers, private buyers and sellers, industrial end-users, commercial end-users, residential end-users, agricultural end-users, </a:t>
            </a:r>
            <a:r>
              <a:rPr lang="en-US" b="1" dirty="0" smtClean="0">
                <a:solidFill>
                  <a:schemeClr val="accent1"/>
                </a:solidFill>
                <a:latin typeface="Calibri"/>
                <a:cs typeface="Calibri"/>
              </a:rPr>
              <a:t>public interest groups</a:t>
            </a:r>
            <a:r>
              <a:rPr lang="en-US" dirty="0" smtClean="0">
                <a:solidFill>
                  <a:schemeClr val="accent1"/>
                </a:solidFill>
                <a:latin typeface="Calibri"/>
                <a:cs typeface="Calibri"/>
              </a:rPr>
              <a:t>, and nonmarket participant representatives</a:t>
            </a:r>
          </a:p>
          <a:p>
            <a:endParaRPr lang="en-US" sz="1200" dirty="0" smtClean="0">
              <a:solidFill>
                <a:schemeClr val="accent1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Calibri"/>
                <a:cs typeface="Calibri"/>
              </a:rPr>
              <a:t>In 2001, CA Legislature required replacement of existing board with 5-member, governor-appointed board (FERC proposed a competing structure)</a:t>
            </a:r>
          </a:p>
          <a:p>
            <a:endParaRPr lang="en-US" sz="1200" dirty="0" smtClean="0">
              <a:solidFill>
                <a:schemeClr val="accent1"/>
              </a:solidFill>
              <a:latin typeface="Calibri"/>
              <a:cs typeface="Calibri"/>
            </a:endParaRPr>
          </a:p>
          <a:p>
            <a:pPr lvl="0">
              <a:spcAft>
                <a:spcPts val="600"/>
              </a:spcAft>
            </a:pPr>
            <a:r>
              <a:rPr lang="en-US" dirty="0" smtClean="0">
                <a:solidFill>
                  <a:schemeClr val="accent1"/>
                </a:solidFill>
                <a:latin typeface="Calibri"/>
                <a:cs typeface="Calibri"/>
              </a:rPr>
              <a:t>In 2004, in </a:t>
            </a:r>
            <a:r>
              <a:rPr lang="en-US" i="1" dirty="0" smtClean="0">
                <a:solidFill>
                  <a:schemeClr val="accent1"/>
                </a:solidFill>
                <a:latin typeface="Calibri"/>
                <a:cs typeface="Calibri"/>
              </a:rPr>
              <a:t>CAISO v. FERC</a:t>
            </a:r>
            <a:r>
              <a:rPr lang="en-US" dirty="0" smtClean="0">
                <a:solidFill>
                  <a:schemeClr val="accent1"/>
                </a:solidFill>
                <a:latin typeface="Calibri"/>
                <a:cs typeface="Calibri"/>
              </a:rPr>
              <a:t>, the D.C. Circuit determined “</a:t>
            </a:r>
            <a:r>
              <a:rPr lang="en-US" dirty="0" smtClean="0">
                <a:solidFill>
                  <a:schemeClr val="accent1"/>
                </a:solidFill>
              </a:rPr>
              <a:t>FERC </a:t>
            </a:r>
            <a:r>
              <a:rPr lang="en-US" dirty="0">
                <a:solidFill>
                  <a:schemeClr val="accent1"/>
                </a:solidFill>
              </a:rPr>
              <a:t>has no authority to replace the </a:t>
            </a:r>
            <a:r>
              <a:rPr lang="en-US" dirty="0" smtClean="0">
                <a:solidFill>
                  <a:schemeClr val="accent1"/>
                </a:solidFill>
              </a:rPr>
              <a:t>selection method </a:t>
            </a:r>
            <a:r>
              <a:rPr lang="en-US" dirty="0">
                <a:solidFill>
                  <a:schemeClr val="accent1"/>
                </a:solidFill>
              </a:rPr>
              <a:t>or membership of the governing board of an ISO, </a:t>
            </a:r>
            <a:r>
              <a:rPr lang="en-US" dirty="0" smtClean="0">
                <a:solidFill>
                  <a:schemeClr val="accent1"/>
                </a:solidFill>
              </a:rPr>
              <a:t>let alone </a:t>
            </a:r>
            <a:r>
              <a:rPr lang="en-US" dirty="0">
                <a:solidFill>
                  <a:schemeClr val="accent1"/>
                </a:solidFill>
              </a:rPr>
              <a:t>to compel a corporation created by state law to </a:t>
            </a:r>
            <a:r>
              <a:rPr lang="en-US" dirty="0" smtClean="0">
                <a:solidFill>
                  <a:schemeClr val="accent1"/>
                </a:solidFill>
              </a:rPr>
              <a:t>employ a </a:t>
            </a:r>
            <a:r>
              <a:rPr lang="en-US" dirty="0">
                <a:solidFill>
                  <a:schemeClr val="accent1"/>
                </a:solidFill>
              </a:rPr>
              <a:t>governing board chosen in violation of that </a:t>
            </a:r>
            <a:r>
              <a:rPr lang="en-US" dirty="0" smtClean="0">
                <a:solidFill>
                  <a:schemeClr val="accent1"/>
                </a:solidFill>
              </a:rPr>
              <a:t>law.”</a:t>
            </a:r>
            <a:endParaRPr lang="en-US" dirty="0" smtClean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881" y="6317673"/>
            <a:ext cx="28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2049" name="Picture 1" descr="C:\Users\aclements\AppData\Local\Microsoft\Windows\Temporary Internet Files\Content.IE5\BSHKZ7FO\499561689_1280x96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119" y="-117649"/>
            <a:ext cx="1974272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97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568947"/>
              </p:ext>
            </p:extLst>
          </p:nvPr>
        </p:nvGraphicFramePr>
        <p:xfrm>
          <a:off x="-1" y="0"/>
          <a:ext cx="9144000" cy="8595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8778"/>
                <a:gridCol w="1459590"/>
                <a:gridCol w="1630408"/>
                <a:gridCol w="1539553"/>
                <a:gridCol w="1549025"/>
                <a:gridCol w="1856646"/>
              </a:tblGrid>
              <a:tr h="2193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ISO-NE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NYISO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PJM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MISO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SPP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</a:tr>
              <a:tr h="2193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Number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7-10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</a:tr>
              <a:tr h="2193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Term Length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</a:tr>
              <a:tr h="2193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Term Limit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 (but can waive)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 (but can waive)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</a:tr>
              <a:tr h="21935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Qualifications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”The Nominating Committee will solicit input from Governance Participants and regulators on the types of expertise . . . needed to ensure that ISO has sufficient knowledge and expertise to act as the RTO for New England.”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cross-section of skills and experience (such as FERC electric </a:t>
                      </a:r>
                      <a:r>
                        <a:rPr lang="en-US" sz="1100" dirty="0" err="1">
                          <a:effectLst/>
                        </a:rPr>
                        <a:t>reg</a:t>
                      </a:r>
                      <a:r>
                        <a:rPr lang="en-US" sz="1100" dirty="0">
                          <a:effectLst/>
                        </a:rPr>
                        <a:t> affairs, utility </a:t>
                      </a:r>
                      <a:r>
                        <a:rPr lang="en-US" sz="1100" dirty="0" err="1">
                          <a:effectLst/>
                        </a:rPr>
                        <a:t>mgt</a:t>
                      </a:r>
                      <a:r>
                        <a:rPr lang="en-US" sz="1100" dirty="0">
                          <a:effectLst/>
                        </a:rPr>
                        <a:t>, </a:t>
                      </a:r>
                      <a:r>
                        <a:rPr lang="en-US" sz="1100" dirty="0" err="1">
                          <a:effectLst/>
                        </a:rPr>
                        <a:t>corp</a:t>
                      </a:r>
                      <a:r>
                        <a:rPr lang="en-US" sz="1100" dirty="0">
                          <a:effectLst/>
                        </a:rPr>
                        <a:t> finance, bulk power systems, HR, power pool operations, public policy, consumer advocacy, </a:t>
                      </a:r>
                      <a:r>
                        <a:rPr lang="en-US" sz="1100" dirty="0" err="1">
                          <a:effectLst/>
                        </a:rPr>
                        <a:t>envtl</a:t>
                      </a:r>
                      <a:r>
                        <a:rPr lang="en-US" sz="1100" dirty="0">
                          <a:effectLst/>
                        </a:rPr>
                        <a:t> affairs, </a:t>
                      </a:r>
                      <a:r>
                        <a:rPr lang="en-US" sz="1100" dirty="0" err="1">
                          <a:effectLst/>
                        </a:rPr>
                        <a:t>mgt</a:t>
                      </a:r>
                      <a:r>
                        <a:rPr lang="en-US" sz="1100" dirty="0">
                          <a:effectLst/>
                        </a:rPr>
                        <a:t>, law, markets and information systems)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 – corp leader, or finance, acting, engineering, law/regulation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– operations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– planning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– markets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 – corp leader, or finance, acting, engineering, law/regulation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– operations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– planning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– markets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 – corp leader, or finance, acting, engineering, law/regulation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– operations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– planning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 – markets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</a:tr>
              <a:tr h="17548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Nominating Committee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up to 6 NEPOOL reps from different sectors)  + 1 NECPUC rep + up to 7 BOD)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Management </a:t>
                      </a:r>
                      <a:r>
                        <a:rPr lang="en-US" sz="1100" dirty="0" err="1">
                          <a:effectLst/>
                        </a:rPr>
                        <a:t>Comm</a:t>
                      </a:r>
                      <a:r>
                        <a:rPr lang="en-US" sz="1100" dirty="0">
                          <a:effectLst/>
                        </a:rPr>
                        <a:t> (including sector reps) makes 3 recommendations to the NC for each seat; NC can take the recommendations or choose others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 </a:t>
                      </a:r>
                      <a:r>
                        <a:rPr lang="en-US" sz="1100" dirty="0">
                          <a:effectLst/>
                        </a:rPr>
                        <a:t>rep elected annually per membership sector by others in sector + 3 BOD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 </a:t>
                      </a:r>
                      <a:r>
                        <a:rPr lang="en-US" sz="1100" dirty="0">
                          <a:effectLst/>
                        </a:rPr>
                        <a:t>members chosen by Advisory </a:t>
                      </a:r>
                      <a:r>
                        <a:rPr lang="en-US" sz="1100" dirty="0" err="1">
                          <a:effectLst/>
                        </a:rPr>
                        <a:t>Comm</a:t>
                      </a:r>
                      <a:r>
                        <a:rPr lang="en-US" sz="1100" dirty="0">
                          <a:effectLst/>
                        </a:rPr>
                        <a:t> + 3 BOD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9 </a:t>
                      </a:r>
                      <a:r>
                        <a:rPr lang="en-US" sz="1100" dirty="0">
                          <a:effectLst/>
                        </a:rPr>
                        <a:t>membership sector reps + 2 BOD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</a:tr>
              <a:tr h="11546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Election/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Appointment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Process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 sends slate to NEPOOL Participants Committee (PC); with supermajority, NC presents slate to BOD for a vote; if PC does not endorse, NC brings a second slate, substituting a new nominee for at least one of the initial nominees; if PC again fails to endorse, NC brings either of the two slates to BOD for a vote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NC sends recommendations to the BOD, which chooses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NC sends slate to Members </a:t>
                      </a:r>
                      <a:r>
                        <a:rPr lang="en-US" sz="1100" dirty="0" err="1">
                          <a:effectLst/>
                        </a:rPr>
                        <a:t>Comm</a:t>
                      </a:r>
                      <a:r>
                        <a:rPr lang="en-US" sz="1100" dirty="0">
                          <a:effectLst/>
                        </a:rPr>
                        <a:t> (no public interest representation)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NC sends 2 recs per open seat; BOD nominates 1 per seat; Members elect or reject by simple majority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NC recommends 1 per seat; addtl nominations allowed w/ 20% membership support; elected by super majority of members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</a:tr>
              <a:tr h="877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Public interest participation?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Yes, </a:t>
                      </a:r>
                      <a:r>
                        <a:rPr lang="en-US" sz="1100" dirty="0" err="1" smtClean="0">
                          <a:effectLst/>
                        </a:rPr>
                        <a:t>envtl</a:t>
                      </a:r>
                      <a:r>
                        <a:rPr lang="en-US" sz="1100" dirty="0" smtClean="0">
                          <a:effectLst/>
                        </a:rPr>
                        <a:t> groups are part of NEPOOL’s End User sector in the Participants Committee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YES, envtl groups are a sector in the Members Comm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No, envtl groups can’t join Members Comm (but consumer advocs can)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Yes, member of the Advisory </a:t>
                      </a:r>
                      <a:r>
                        <a:rPr lang="en-US" sz="1100" dirty="0" err="1">
                          <a:effectLst/>
                        </a:rPr>
                        <a:t>Comm’s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envtl</a:t>
                      </a:r>
                      <a:r>
                        <a:rPr lang="en-US" sz="1100" dirty="0">
                          <a:effectLst/>
                        </a:rPr>
                        <a:t>/other sector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Yes, sectors include “alt power/public interest” and “small retail”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0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250" y="466613"/>
            <a:ext cx="6114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300" dirty="0" smtClean="0">
                <a:solidFill>
                  <a:schemeClr val="accent1"/>
                </a:solidFill>
              </a:rPr>
              <a:t>POTENTIAL RSO ISSUES –</a:t>
            </a:r>
            <a:r>
              <a:rPr lang="en-US" sz="3000" b="1" spc="300" dirty="0">
                <a:solidFill>
                  <a:schemeClr val="bg2"/>
                </a:solidFill>
              </a:rPr>
              <a:t> </a:t>
            </a:r>
            <a:r>
              <a:rPr lang="en-US" sz="3000" b="1" spc="300" dirty="0" smtClean="0">
                <a:solidFill>
                  <a:schemeClr val="bg2"/>
                </a:solidFill>
              </a:rPr>
              <a:t>STAKEHOLDER PARTICIPATION</a:t>
            </a:r>
          </a:p>
          <a:p>
            <a:r>
              <a:rPr lang="en-US" sz="3000" b="1" spc="300" dirty="0" smtClean="0">
                <a:solidFill>
                  <a:schemeClr val="bg2"/>
                </a:solidFill>
              </a:rPr>
              <a:t> </a:t>
            </a:r>
          </a:p>
          <a:p>
            <a:endParaRPr lang="en-US" sz="3000" b="1" spc="300" dirty="0">
              <a:solidFill>
                <a:srgbClr val="298335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80567" y="1002395"/>
            <a:ext cx="5086808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1881" y="6317673"/>
            <a:ext cx="28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266563"/>
              </p:ext>
            </p:extLst>
          </p:nvPr>
        </p:nvGraphicFramePr>
        <p:xfrm>
          <a:off x="580566" y="1650003"/>
          <a:ext cx="8183424" cy="4418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4737"/>
                <a:gridCol w="1559867"/>
                <a:gridCol w="1552029"/>
                <a:gridCol w="1693122"/>
                <a:gridCol w="1763669"/>
              </a:tblGrid>
              <a:tr h="2041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ISO-NE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NYISO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PJM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MISO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SPP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2141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Transmission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Generation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Suppliers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Publicly Owned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Alternative Resources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End Users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Generation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Other Suppliers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Transmission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End-use Customers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</a:rPr>
                        <a:t>Publics/</a:t>
                      </a:r>
                      <a:r>
                        <a:rPr lang="en-US" sz="1100" b="1" dirty="0" err="1">
                          <a:effectLst/>
                        </a:rPr>
                        <a:t>Envtl</a:t>
                      </a:r>
                      <a:r>
                        <a:rPr lang="en-US" sz="1100" b="1" dirty="0">
                          <a:effectLst/>
                        </a:rPr>
                        <a:t> Parties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Transmission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Generation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Electric Distributors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End-Use Customers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Other Suppliers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Transmission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IPPs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Power Marketers/Brokers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 err="1">
                          <a:effectLst/>
                        </a:rPr>
                        <a:t>Munis</a:t>
                      </a:r>
                      <a:r>
                        <a:rPr lang="en-US" sz="1100" dirty="0">
                          <a:effectLst/>
                        </a:rPr>
                        <a:t>/Coops/TDUs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Consumer advocates (non-members)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States (non-members)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Envtl</a:t>
                      </a:r>
                      <a:r>
                        <a:rPr lang="en-US" sz="1100" b="1" dirty="0">
                          <a:effectLst/>
                        </a:rPr>
                        <a:t>/Other (non-members)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End Users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Coordinating Members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Competitive Transmission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Investor-Owned Utilities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Municipals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Cooperatives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IPPs/Marketers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</a:rPr>
                        <a:t>Alternative Power/Public Interest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Independent Transmission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Large retail customers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Small retail customers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36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250" y="466613"/>
            <a:ext cx="6114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300" dirty="0" smtClean="0">
                <a:solidFill>
                  <a:schemeClr val="accent1"/>
                </a:solidFill>
              </a:rPr>
              <a:t>POTENTIAL RSO ISSUES –</a:t>
            </a:r>
            <a:r>
              <a:rPr lang="en-US" sz="3000" b="1" spc="300" dirty="0">
                <a:solidFill>
                  <a:schemeClr val="bg2"/>
                </a:solidFill>
              </a:rPr>
              <a:t> </a:t>
            </a:r>
            <a:r>
              <a:rPr lang="en-US" sz="3000" b="1" spc="300" dirty="0" smtClean="0">
                <a:solidFill>
                  <a:schemeClr val="bg2"/>
                </a:solidFill>
              </a:rPr>
              <a:t>COST ALLOCATION</a:t>
            </a:r>
            <a:endParaRPr lang="en-US" sz="3000" b="1" spc="300" dirty="0" smtClean="0">
              <a:solidFill>
                <a:schemeClr val="bg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80567" y="1002395"/>
            <a:ext cx="5086808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1881" y="6317673"/>
            <a:ext cx="28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350" y="1629888"/>
            <a:ext cx="55721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4347" y="2730770"/>
            <a:ext cx="277962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dirty="0" smtClean="0">
                <a:solidFill>
                  <a:schemeClr val="accent1"/>
                </a:solidFill>
                <a:cs typeface="Calibri"/>
              </a:rPr>
              <a:t>Benefits metrics’ determination is hard and FERC is reluctant to proscribe</a:t>
            </a:r>
          </a:p>
          <a:p>
            <a:pPr lvl="0">
              <a:spcAft>
                <a:spcPts val="600"/>
              </a:spcAft>
            </a:pPr>
            <a:endParaRPr lang="en-US" sz="1200" dirty="0">
              <a:solidFill>
                <a:schemeClr val="accent1"/>
              </a:solidFill>
              <a:cs typeface="Calibri"/>
            </a:endParaRPr>
          </a:p>
          <a:p>
            <a:pPr lvl="0">
              <a:spcAft>
                <a:spcPts val="600"/>
              </a:spcAft>
            </a:pPr>
            <a:r>
              <a:rPr lang="en-US" dirty="0" smtClean="0">
                <a:solidFill>
                  <a:schemeClr val="accent1"/>
                </a:solidFill>
                <a:cs typeface="Calibri"/>
              </a:rPr>
              <a:t>Critical to capture public policy-driven benefits</a:t>
            </a:r>
            <a:endParaRPr lang="en-US" dirty="0">
              <a:solidFill>
                <a:schemeClr val="accent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192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ustainable FERC Project_1">
      <a:dk1>
        <a:sysClr val="windowText" lastClr="000000"/>
      </a:dk1>
      <a:lt1>
        <a:sysClr val="window" lastClr="FFFFFF"/>
      </a:lt1>
      <a:dk2>
        <a:srgbClr val="3A72AB"/>
      </a:dk2>
      <a:lt2>
        <a:srgbClr val="298335"/>
      </a:lt2>
      <a:accent1>
        <a:srgbClr val="545555"/>
      </a:accent1>
      <a:accent2>
        <a:srgbClr val="FFFFFE"/>
      </a:accent2>
      <a:accent3>
        <a:srgbClr val="9BBB59"/>
      </a:accent3>
      <a:accent4>
        <a:srgbClr val="FFFFFE"/>
      </a:accent4>
      <a:accent5>
        <a:srgbClr val="FFFFFE"/>
      </a:accent5>
      <a:accent6>
        <a:srgbClr val="F79646"/>
      </a:accent6>
      <a:hlink>
        <a:srgbClr val="FFFFFE"/>
      </a:hlink>
      <a:folHlink>
        <a:srgbClr val="FDFCF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9">
      <a:dk1>
        <a:sysClr val="windowText" lastClr="000000"/>
      </a:dk1>
      <a:lt1>
        <a:sysClr val="window" lastClr="FFFFFF"/>
      </a:lt1>
      <a:dk2>
        <a:srgbClr val="3A72AB"/>
      </a:dk2>
      <a:lt2>
        <a:srgbClr val="298335"/>
      </a:lt2>
      <a:accent1>
        <a:srgbClr val="545555"/>
      </a:accent1>
      <a:accent2>
        <a:srgbClr val="E07D25"/>
      </a:accent2>
      <a:accent3>
        <a:srgbClr val="9BBB59"/>
      </a:accent3>
      <a:accent4>
        <a:srgbClr val="151A2F"/>
      </a:accent4>
      <a:accent5>
        <a:srgbClr val="BB3D21"/>
      </a:accent5>
      <a:accent6>
        <a:srgbClr val="F79646"/>
      </a:accent6>
      <a:hlink>
        <a:srgbClr val="FFFFFE"/>
      </a:hlink>
      <a:folHlink>
        <a:srgbClr val="FDFCF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4857</TotalTime>
  <Words>1100</Words>
  <Application>Microsoft Office PowerPoint</Application>
  <PresentationFormat>On-screen Show (4:3)</PresentationFormat>
  <Paragraphs>189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April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hennessey</dc:creator>
  <cp:lastModifiedBy>Windows User</cp:lastModifiedBy>
  <cp:revision>306</cp:revision>
  <cp:lastPrinted>2014-01-13T18:53:15Z</cp:lastPrinted>
  <dcterms:created xsi:type="dcterms:W3CDTF">2013-12-05T14:19:33Z</dcterms:created>
  <dcterms:modified xsi:type="dcterms:W3CDTF">2016-01-07T21:17:19Z</dcterms:modified>
</cp:coreProperties>
</file>