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justin@westerncec.or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300"/>
            </a:lvl1pPr>
          </a:lstStyle>
          <a:p>
            <a:pPr/>
            <a:r>
              <a:t>Clean Power Plan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Western Clean Energy Advocates</a:t>
            </a:r>
          </a:p>
          <a:p>
            <a:pPr/>
            <a:r>
              <a:t>January 8,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269999" y="2457685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Because no meeting is complete without a Clean Power Plan conversation</a:t>
            </a:r>
          </a:p>
        </p:txBody>
      </p:sp>
      <p:pic>
        <p:nvPicPr>
          <p:cNvPr id="123" name="check mark 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68075" y="5775537"/>
            <a:ext cx="3868650" cy="3584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Goals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Review Current Engagement Opportunities</a:t>
            </a:r>
          </a:p>
          <a:p>
            <a:pPr/>
            <a:r>
              <a:t>Discuss What WCEA Can/Should Add to CPP Efforts</a:t>
            </a:r>
          </a:p>
          <a:p>
            <a:pPr/>
            <a:r>
              <a:t>Develop Action Items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Current Engagement Opportunities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900"/>
              </a:spcBef>
              <a:defRPr sz="3564"/>
            </a:pPr>
            <a:r>
              <a:t>State Based Conversations</a:t>
            </a:r>
          </a:p>
          <a:p>
            <a:pPr lvl="1" marL="880110" indent="-440055" defTabSz="578358">
              <a:spcBef>
                <a:spcPts val="900"/>
              </a:spcBef>
              <a:defRPr sz="3564"/>
            </a:pPr>
            <a:r>
              <a:t>Climate Action Campaign: Field Programs in Colorado and Montana.  Some engagement with businesses and State officials in WA, OR, and CA.</a:t>
            </a:r>
          </a:p>
          <a:p>
            <a:pPr lvl="1" marL="880110" indent="-440055" defTabSz="578358">
              <a:spcBef>
                <a:spcPts val="900"/>
              </a:spcBef>
              <a:defRPr sz="3564"/>
            </a:pPr>
            <a:r>
              <a:t>Hub States: State based efforts in politically important states. Colorado, Nevada, and Montana</a:t>
            </a:r>
          </a:p>
          <a:p>
            <a:pPr marL="440055" indent="-440055" defTabSz="578358">
              <a:spcBef>
                <a:spcPts val="900"/>
              </a:spcBef>
              <a:defRPr sz="3564"/>
            </a:pPr>
            <a:r>
              <a:t>Larger Conversations</a:t>
            </a:r>
          </a:p>
          <a:p>
            <a:pPr lvl="1" marL="880110" indent="-440055" defTabSz="578358">
              <a:spcBef>
                <a:spcPts val="900"/>
              </a:spcBef>
              <a:defRPr sz="3564"/>
            </a:pPr>
            <a:r>
              <a:t>Bi-Weekly National Calls</a:t>
            </a:r>
          </a:p>
          <a:p>
            <a:pPr lvl="1" marL="880110" indent="-440055" defTabSz="578358">
              <a:spcBef>
                <a:spcPts val="900"/>
              </a:spcBef>
              <a:defRPr sz="3564"/>
            </a:pPr>
            <a:r>
              <a:t>Bi-Weekly Regional Calls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PP Time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47" y="2194464"/>
            <a:ext cx="12592506" cy="768142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Timeline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2016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</a:pPr>
            <a:r>
              <a:t>Comment Opportunity: Federal Plan and Model Rules - Deadline 1/21/16</a:t>
            </a:r>
          </a:p>
          <a:p>
            <a:pPr>
              <a:spcBef>
                <a:spcPts val="1000"/>
              </a:spcBef>
            </a:pPr>
            <a:r>
              <a:t>Legal Defense</a:t>
            </a:r>
          </a:p>
          <a:p>
            <a:pPr>
              <a:spcBef>
                <a:spcPts val="1000"/>
              </a:spcBef>
            </a:pPr>
            <a:r>
              <a:t>Legislative Defense</a:t>
            </a:r>
          </a:p>
          <a:p>
            <a:pPr lvl="1">
              <a:spcBef>
                <a:spcPts val="1000"/>
              </a:spcBef>
            </a:pPr>
            <a:r>
              <a:t>Efforts likely targeted at process issues</a:t>
            </a:r>
          </a:p>
          <a:p>
            <a:pPr>
              <a:spcBef>
                <a:spcPts val="1000"/>
              </a:spcBef>
            </a:pPr>
            <a:r>
              <a:t>State Plan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/>
            <a:r>
              <a:t>What Can WCEA Add to CPP Efforts?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</a:pPr>
            <a:r>
              <a:t>Work in Progress</a:t>
            </a:r>
          </a:p>
          <a:p>
            <a:pPr lvl="1">
              <a:spcBef>
                <a:spcPts val="1000"/>
              </a:spcBef>
            </a:pPr>
            <a:r>
              <a:t>Rate v. Mass</a:t>
            </a:r>
          </a:p>
          <a:p>
            <a:pPr lvl="1">
              <a:spcBef>
                <a:spcPts val="1000"/>
              </a:spcBef>
            </a:pPr>
            <a:r>
              <a:t>Allocation</a:t>
            </a:r>
          </a:p>
          <a:p>
            <a:pPr lvl="1">
              <a:spcBef>
                <a:spcPts val="1000"/>
              </a:spcBef>
            </a:pPr>
            <a:r>
              <a:t>Over supply of credits</a:t>
            </a:r>
          </a:p>
          <a:p>
            <a:pPr>
              <a:spcBef>
                <a:spcPts val="1000"/>
              </a:spcBef>
            </a:pPr>
            <a:r>
              <a:t>Future Issues</a:t>
            </a:r>
          </a:p>
          <a:p>
            <a:pPr lvl="1">
              <a:spcBef>
                <a:spcPts val="1000"/>
              </a:spcBef>
            </a:pPr>
            <a:r>
              <a:t>Market Issues</a:t>
            </a:r>
          </a:p>
          <a:p>
            <a:pPr lvl="1">
              <a:spcBef>
                <a:spcPts val="1000"/>
              </a:spcBef>
            </a:pPr>
            <a:r>
              <a:t>Reliability</a:t>
            </a:r>
          </a:p>
          <a:p>
            <a:pPr lvl="1">
              <a:spcBef>
                <a:spcPts val="1000"/>
              </a:spcBef>
            </a:pPr>
            <a:r>
              <a:t>Transmission(?)</a:t>
            </a:r>
          </a:p>
          <a:p>
            <a:pPr lvl="1">
              <a:spcBef>
                <a:spcPts val="1000"/>
              </a:spcBef>
            </a:pPr>
            <a:r>
              <a:t>Regional Planning Efforts (?)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Review Action Items</a:t>
            </a:r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52500" y="2603500"/>
            <a:ext cx="11099800" cy="166262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body" idx="14"/>
          </p:nvPr>
        </p:nvSpPr>
        <p:spPr>
          <a:xfrm>
            <a:off x="1270000" y="3683000"/>
            <a:ext cx="10464800" cy="1854201"/>
          </a:xfrm>
          <a:prstGeom prst="rect">
            <a:avLst/>
          </a:prstGeom>
        </p:spPr>
        <p:txBody>
          <a:bodyPr/>
          <a:lstStyle/>
          <a:p>
            <a:pPr/>
            <a:r>
              <a:t>Justin Wilson</a:t>
            </a:r>
          </a:p>
          <a:p>
            <a:pPr/>
            <a:r>
              <a:t>Western Clean Energy Campaign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justin@westerncec.org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