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0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gupta\Desktop\State%20ave%20vs%20retail%20rate_with%20graph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87026155052415"/>
          <c:y val="0.0688856809565471"/>
          <c:w val="0.954094193732898"/>
          <c:h val="0.8992172645086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Ave. Retail Rate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Sheet1!$A$2:$A$52</c:f>
              <c:strCache>
                <c:ptCount val="51"/>
                <c:pt idx="0">
                  <c:v>Louisiana</c:v>
                </c:pt>
                <c:pt idx="1">
                  <c:v>Idaho</c:v>
                </c:pt>
                <c:pt idx="2">
                  <c:v>Washington</c:v>
                </c:pt>
                <c:pt idx="3">
                  <c:v>Wyoming</c:v>
                </c:pt>
                <c:pt idx="4">
                  <c:v>Kentucky</c:v>
                </c:pt>
                <c:pt idx="5">
                  <c:v>Oklahoma</c:v>
                </c:pt>
                <c:pt idx="6">
                  <c:v>Arkansas</c:v>
                </c:pt>
                <c:pt idx="7">
                  <c:v>Iowa</c:v>
                </c:pt>
                <c:pt idx="8">
                  <c:v>North Dakota</c:v>
                </c:pt>
                <c:pt idx="9">
                  <c:v>Utah</c:v>
                </c:pt>
                <c:pt idx="10">
                  <c:v>West Virginia</c:v>
                </c:pt>
                <c:pt idx="11">
                  <c:v>Oregon</c:v>
                </c:pt>
                <c:pt idx="12">
                  <c:v>Montana</c:v>
                </c:pt>
                <c:pt idx="13">
                  <c:v>Indiana</c:v>
                </c:pt>
                <c:pt idx="14">
                  <c:v>Nebraska</c:v>
                </c:pt>
                <c:pt idx="15">
                  <c:v>Illinois</c:v>
                </c:pt>
                <c:pt idx="16">
                  <c:v>South Dakota</c:v>
                </c:pt>
                <c:pt idx="17">
                  <c:v>Missouri</c:v>
                </c:pt>
                <c:pt idx="18">
                  <c:v>Texas</c:v>
                </c:pt>
                <c:pt idx="19">
                  <c:v>Mississippi</c:v>
                </c:pt>
                <c:pt idx="20">
                  <c:v>New Mexico</c:v>
                </c:pt>
                <c:pt idx="21">
                  <c:v>Minnesota</c:v>
                </c:pt>
                <c:pt idx="22">
                  <c:v>Nevada</c:v>
                </c:pt>
                <c:pt idx="23">
                  <c:v>Virginia</c:v>
                </c:pt>
                <c:pt idx="24">
                  <c:v>South Carolina</c:v>
                </c:pt>
                <c:pt idx="25">
                  <c:v>Ohio</c:v>
                </c:pt>
                <c:pt idx="26">
                  <c:v>North Carolina</c:v>
                </c:pt>
                <c:pt idx="27">
                  <c:v>Alabama</c:v>
                </c:pt>
                <c:pt idx="28">
                  <c:v>Tennessee</c:v>
                </c:pt>
                <c:pt idx="29">
                  <c:v>Kansas</c:v>
                </c:pt>
                <c:pt idx="30">
                  <c:v>Georgia</c:v>
                </c:pt>
                <c:pt idx="31">
                  <c:v>Colorado</c:v>
                </c:pt>
                <c:pt idx="32">
                  <c:v>Arizona</c:v>
                </c:pt>
                <c:pt idx="33">
                  <c:v>Pennsylvania</c:v>
                </c:pt>
                <c:pt idx="34">
                  <c:v>Wisconsin</c:v>
                </c:pt>
                <c:pt idx="35">
                  <c:v>Florida</c:v>
                </c:pt>
                <c:pt idx="36">
                  <c:v>Michigan</c:v>
                </c:pt>
                <c:pt idx="37">
                  <c:v>Delaware</c:v>
                </c:pt>
                <c:pt idx="38">
                  <c:v>Maryland</c:v>
                </c:pt>
                <c:pt idx="39">
                  <c:v>Maine</c:v>
                </c:pt>
                <c:pt idx="40">
                  <c:v>District of Columbia</c:v>
                </c:pt>
                <c:pt idx="41">
                  <c:v>Rhode Island</c:v>
                </c:pt>
                <c:pt idx="42">
                  <c:v>California</c:v>
                </c:pt>
                <c:pt idx="43">
                  <c:v>New Jersey</c:v>
                </c:pt>
                <c:pt idx="44">
                  <c:v>Massachusetts</c:v>
                </c:pt>
                <c:pt idx="45">
                  <c:v>New Hampshire</c:v>
                </c:pt>
                <c:pt idx="46">
                  <c:v>Vermont</c:v>
                </c:pt>
                <c:pt idx="47">
                  <c:v>New York</c:v>
                </c:pt>
                <c:pt idx="48">
                  <c:v>Connecticut</c:v>
                </c:pt>
                <c:pt idx="49">
                  <c:v>Alaska</c:v>
                </c:pt>
                <c:pt idx="50">
                  <c:v>Hawaii</c:v>
                </c:pt>
              </c:strCache>
            </c:str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6.9</c:v>
                </c:pt>
                <c:pt idx="1">
                  <c:v>6.92</c:v>
                </c:pt>
                <c:pt idx="2">
                  <c:v>6.94</c:v>
                </c:pt>
                <c:pt idx="3">
                  <c:v>7.189999999999999</c:v>
                </c:pt>
                <c:pt idx="4">
                  <c:v>7.26</c:v>
                </c:pt>
                <c:pt idx="5">
                  <c:v>7.54</c:v>
                </c:pt>
                <c:pt idx="6">
                  <c:v>7.619999999999997</c:v>
                </c:pt>
                <c:pt idx="7">
                  <c:v>7.71</c:v>
                </c:pt>
                <c:pt idx="8">
                  <c:v>7.83</c:v>
                </c:pt>
                <c:pt idx="9">
                  <c:v>7.84</c:v>
                </c:pt>
                <c:pt idx="10">
                  <c:v>8.140000000000001</c:v>
                </c:pt>
                <c:pt idx="11">
                  <c:v>8.210000000000001</c:v>
                </c:pt>
                <c:pt idx="12">
                  <c:v>8.25</c:v>
                </c:pt>
                <c:pt idx="13">
                  <c:v>8.290000000000001</c:v>
                </c:pt>
                <c:pt idx="14">
                  <c:v>8.370000000000002</c:v>
                </c:pt>
                <c:pt idx="15">
                  <c:v>8.4</c:v>
                </c:pt>
                <c:pt idx="16">
                  <c:v>8.49</c:v>
                </c:pt>
                <c:pt idx="17">
                  <c:v>8.530000000000001</c:v>
                </c:pt>
                <c:pt idx="18">
                  <c:v>8.55</c:v>
                </c:pt>
                <c:pt idx="19">
                  <c:v>8.6</c:v>
                </c:pt>
                <c:pt idx="20">
                  <c:v>8.83</c:v>
                </c:pt>
                <c:pt idx="21">
                  <c:v>8.86</c:v>
                </c:pt>
                <c:pt idx="22">
                  <c:v>8.95</c:v>
                </c:pt>
                <c:pt idx="23">
                  <c:v>9.07</c:v>
                </c:pt>
                <c:pt idx="24">
                  <c:v>9.1</c:v>
                </c:pt>
                <c:pt idx="25">
                  <c:v>9.120000000000001</c:v>
                </c:pt>
                <c:pt idx="26">
                  <c:v>9.15</c:v>
                </c:pt>
                <c:pt idx="27">
                  <c:v>9.18</c:v>
                </c:pt>
                <c:pt idx="28">
                  <c:v>9.27</c:v>
                </c:pt>
                <c:pt idx="29">
                  <c:v>9.33</c:v>
                </c:pt>
                <c:pt idx="30">
                  <c:v>9.370000000000002</c:v>
                </c:pt>
                <c:pt idx="31">
                  <c:v>9.39</c:v>
                </c:pt>
                <c:pt idx="32">
                  <c:v>9.81</c:v>
                </c:pt>
                <c:pt idx="33">
                  <c:v>9.91</c:v>
                </c:pt>
                <c:pt idx="34">
                  <c:v>10.3</c:v>
                </c:pt>
                <c:pt idx="35">
                  <c:v>10.4</c:v>
                </c:pt>
                <c:pt idx="36">
                  <c:v>10.98</c:v>
                </c:pt>
                <c:pt idx="37">
                  <c:v>11.1</c:v>
                </c:pt>
                <c:pt idx="38">
                  <c:v>11.3</c:v>
                </c:pt>
                <c:pt idx="39">
                  <c:v>11.8</c:v>
                </c:pt>
                <c:pt idx="40">
                  <c:v>11.9</c:v>
                </c:pt>
                <c:pt idx="41">
                  <c:v>12.7</c:v>
                </c:pt>
                <c:pt idx="42">
                  <c:v>13.5</c:v>
                </c:pt>
                <c:pt idx="43">
                  <c:v>13.7</c:v>
                </c:pt>
                <c:pt idx="44">
                  <c:v>13.8</c:v>
                </c:pt>
                <c:pt idx="45">
                  <c:v>14.2</c:v>
                </c:pt>
                <c:pt idx="46">
                  <c:v>14.2</c:v>
                </c:pt>
                <c:pt idx="47">
                  <c:v>15.2</c:v>
                </c:pt>
                <c:pt idx="48">
                  <c:v>15.5</c:v>
                </c:pt>
                <c:pt idx="49">
                  <c:v>16.3</c:v>
                </c:pt>
                <c:pt idx="50">
                  <c:v>34.0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34222072"/>
        <c:axId val="-2134830552"/>
      </c:barChart>
      <c:catAx>
        <c:axId val="-2134222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4830552"/>
        <c:crosses val="autoZero"/>
        <c:auto val="1"/>
        <c:lblAlgn val="ctr"/>
        <c:lblOffset val="100"/>
        <c:tickLblSkip val="1"/>
        <c:noMultiLvlLbl val="0"/>
      </c:catAx>
      <c:valAx>
        <c:axId val="-2134830552"/>
        <c:scaling>
          <c:orientation val="minMax"/>
          <c:max val="35.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1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 i="1"/>
                  <a:t>Average Retail Rate (cents/Kwh)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3422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0.73958</cdr:x>
      <cdr:y>0.53731</cdr:y>
    </cdr:from>
    <cdr:to>
      <cdr:x>0.75085</cdr:x>
      <cdr:y>0.55144</cdr:y>
    </cdr:to>
    <cdr:sp macro="" textlink="">
      <cdr:nvSpPr>
        <cdr:cNvPr id="28" name="Rounded Rectangle 27"/>
        <cdr:cNvSpPr/>
      </cdr:nvSpPr>
      <cdr:spPr>
        <a:xfrm xmlns:a="http://schemas.openxmlformats.org/drawingml/2006/main">
          <a:off x="8872323" y="3684897"/>
          <a:ext cx="135200" cy="96880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accent1"/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0.73834</cdr:x>
      <cdr:y>0.58345</cdr:y>
    </cdr:from>
    <cdr:to>
      <cdr:x>0.75085</cdr:x>
      <cdr:y>0.59701</cdr:y>
    </cdr:to>
    <cdr:sp macro="" textlink="">
      <cdr:nvSpPr>
        <cdr:cNvPr id="29" name="Rounded Rectangle 28"/>
        <cdr:cNvSpPr/>
      </cdr:nvSpPr>
      <cdr:spPr>
        <a:xfrm xmlns:a="http://schemas.openxmlformats.org/drawingml/2006/main">
          <a:off x="8857397" y="4001294"/>
          <a:ext cx="150126" cy="93034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C000"/>
        </a:solidFill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0.75101</cdr:x>
      <cdr:y>0.52221</cdr:y>
    </cdr:from>
    <cdr:to>
      <cdr:x>0.84132</cdr:x>
      <cdr:y>0.5546</cdr:y>
    </cdr:to>
    <cdr:sp macro="" textlink="">
      <cdr:nvSpPr>
        <cdr:cNvPr id="30" name="Rectangle 29"/>
        <cdr:cNvSpPr/>
      </cdr:nvSpPr>
      <cdr:spPr>
        <a:xfrm xmlns:a="http://schemas.openxmlformats.org/drawingml/2006/main">
          <a:off x="9009414" y="3581316"/>
          <a:ext cx="1083393" cy="2221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tx1"/>
              </a:solidFill>
            </a:rPr>
            <a:t>All other states</a:t>
          </a:r>
        </a:p>
      </cdr:txBody>
    </cdr:sp>
  </cdr:relSizeAnchor>
  <cdr:relSizeAnchor xmlns:cdr="http://schemas.openxmlformats.org/drawingml/2006/chartDrawing">
    <cdr:from>
      <cdr:x>0.75309</cdr:x>
      <cdr:y>0.5674</cdr:y>
    </cdr:from>
    <cdr:to>
      <cdr:x>0.89062</cdr:x>
      <cdr:y>0.5995</cdr:y>
    </cdr:to>
    <cdr:sp macro="" textlink="">
      <cdr:nvSpPr>
        <cdr:cNvPr id="31" name="Rectangle 30"/>
        <cdr:cNvSpPr/>
      </cdr:nvSpPr>
      <cdr:spPr>
        <a:xfrm xmlns:a="http://schemas.openxmlformats.org/drawingml/2006/main">
          <a:off x="9034374" y="3891223"/>
          <a:ext cx="1649862" cy="2201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tx1"/>
              </a:solidFill>
            </a:rPr>
            <a:t>PacifiCorp</a:t>
          </a:r>
          <a:r>
            <a:rPr lang="en-US" baseline="0" dirty="0">
              <a:solidFill>
                <a:schemeClr val="tx1"/>
              </a:solidFill>
            </a:rPr>
            <a:t> service territory</a:t>
          </a:r>
          <a:endParaRPr lang="en-US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0.75158</cdr:x>
      <cdr:y>0.63539</cdr:y>
    </cdr:from>
    <cdr:to>
      <cdr:x>0.88911</cdr:x>
      <cdr:y>0.66749</cdr:y>
    </cdr:to>
    <cdr:sp macro="" textlink="">
      <cdr:nvSpPr>
        <cdr:cNvPr id="6" name="Rectangle 5"/>
        <cdr:cNvSpPr/>
      </cdr:nvSpPr>
      <cdr:spPr>
        <a:xfrm xmlns:a="http://schemas.openxmlformats.org/drawingml/2006/main">
          <a:off x="9016252" y="4357496"/>
          <a:ext cx="1649862" cy="2201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>
              <a:solidFill>
                <a:schemeClr val="tx1"/>
              </a:solidFill>
            </a:rPr>
            <a:t>California</a:t>
          </a:r>
          <a:endParaRPr lang="en-US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0.7386</cdr:x>
      <cdr:y>0.65075</cdr:y>
    </cdr:from>
    <cdr:to>
      <cdr:x>0.75085</cdr:x>
      <cdr:y>0.66526</cdr:y>
    </cdr:to>
    <cdr:sp macro="" textlink="">
      <cdr:nvSpPr>
        <cdr:cNvPr id="7" name="Rounded Rectangle 6"/>
        <cdr:cNvSpPr/>
      </cdr:nvSpPr>
      <cdr:spPr>
        <a:xfrm xmlns:a="http://schemas.openxmlformats.org/drawingml/2006/main">
          <a:off x="8860539" y="4462818"/>
          <a:ext cx="146984" cy="99526"/>
        </a:xfrm>
        <a:prstGeom xmlns:a="http://schemas.openxmlformats.org/drawingml/2006/main" prst="round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noFill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0.74723</cdr:x>
      <cdr:y>0.71813</cdr:y>
    </cdr:from>
    <cdr:to>
      <cdr:x>0.91492</cdr:x>
      <cdr:y>0.76718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964059" y="4924938"/>
          <a:ext cx="2011681" cy="3363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Source 2013 EIA data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January 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PACAISO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161010" y="2333803"/>
            <a:ext cx="6511131" cy="485549"/>
          </a:xfrm>
        </p:spPr>
        <p:txBody>
          <a:bodyPr>
            <a:noAutofit/>
          </a:bodyPr>
          <a:lstStyle/>
          <a:p>
            <a:r>
              <a:rPr lang="en-US" sz="3200" dirty="0" smtClean="0"/>
              <a:t>State of the STATES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0"/>
            <a:ext cx="7520940" cy="4135718"/>
          </a:xfrm>
        </p:spPr>
        <p:txBody>
          <a:bodyPr>
            <a:noAutofit/>
          </a:bodyPr>
          <a:lstStyle/>
          <a:p>
            <a:r>
              <a:rPr lang="en-US" sz="2400" dirty="0"/>
              <a:t>1. Tell us who are the key players in each state and who are the strongest adversaries and champions to the idea of an RSO?</a:t>
            </a:r>
          </a:p>
          <a:p>
            <a:r>
              <a:rPr lang="en-US" sz="2400" dirty="0"/>
              <a:t>2. What are the key emerging issues?</a:t>
            </a:r>
          </a:p>
          <a:p>
            <a:r>
              <a:rPr lang="en-US" sz="2400" dirty="0"/>
              <a:t>3. What strategies are you considering to address the emerging issues?</a:t>
            </a:r>
          </a:p>
          <a:p>
            <a:r>
              <a:rPr lang="en-US" sz="2400" dirty="0"/>
              <a:t>4. What studies/material/information do you need to address emerging issues?</a:t>
            </a:r>
          </a:p>
          <a:p>
            <a:r>
              <a:rPr lang="en-US" sz="2400" dirty="0"/>
              <a:t>5. How can WCEA groups support your efforts?  How should we be articulating state concerns?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814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23232"/>
              </p:ext>
            </p:extLst>
          </p:nvPr>
        </p:nvGraphicFramePr>
        <p:xfrm>
          <a:off x="71650" y="0"/>
          <a:ext cx="899728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8152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Angles.thmx</Template>
  <TotalTime>4009</TotalTime>
  <Words>101</Words>
  <Application>Microsoft Macintosh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Angles</vt:lpstr>
      <vt:lpstr>PACAISO</vt:lpstr>
      <vt:lpstr>Questions: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PACAISO</dc:title>
  <dc:creator>Cameron Yourkowski</dc:creator>
  <cp:lastModifiedBy>Cameron Yourkowski</cp:lastModifiedBy>
  <cp:revision>4</cp:revision>
  <dcterms:created xsi:type="dcterms:W3CDTF">2016-01-04T21:54:42Z</dcterms:created>
  <dcterms:modified xsi:type="dcterms:W3CDTF">2016-01-07T16:43:43Z</dcterms:modified>
</cp:coreProperties>
</file>